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Ubuntu"/>
      <p:regular r:id="rId22"/>
      <p:bold r:id="rId23"/>
      <p:italic r:id="rId24"/>
      <p:boldItalic r:id="rId25"/>
    </p:embeddedFont>
    <p:embeddedFont>
      <p:font typeface="Roboto"/>
      <p:regular r:id="rId26"/>
      <p:bold r:id="rId27"/>
      <p:italic r:id="rId28"/>
      <p:boldItalic r:id="rId29"/>
    </p:embeddedFont>
    <p:embeddedFont>
      <p:font typeface="Monda"/>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Ubuntu-regular.fntdata"/><Relationship Id="rId21" Type="http://schemas.openxmlformats.org/officeDocument/2006/relationships/slide" Target="slides/slide17.xml"/><Relationship Id="rId24" Type="http://schemas.openxmlformats.org/officeDocument/2006/relationships/font" Target="fonts/Ubuntu-italic.fntdata"/><Relationship Id="rId23" Type="http://schemas.openxmlformats.org/officeDocument/2006/relationships/font" Target="fonts/Ubuntu-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regular.fntdata"/><Relationship Id="rId25" Type="http://schemas.openxmlformats.org/officeDocument/2006/relationships/font" Target="fonts/Ubuntu-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da-bold.fntdata"/><Relationship Id="rId30" Type="http://schemas.openxmlformats.org/officeDocument/2006/relationships/font" Target="fonts/Monda-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en.wikipedia.org/w/index.php?title=Sophenia_Ish_Baker_House&amp;action=edit&amp;redlink=1" TargetMode="External"/><Relationship Id="rId4" Type="http://schemas.openxmlformats.org/officeDocument/2006/relationships/hyperlink" Target="https://en.wikipedia.org/wiki/Barnum_Hote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en.wikipedia.org/w/index.php?title=Sophenia_Ish_Baker_House&amp;action=edit&amp;redlink=1" TargetMode="External"/><Relationship Id="rId4" Type="http://schemas.openxmlformats.org/officeDocument/2006/relationships/image" Target="../media/image27.png"/><Relationship Id="rId5"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2.jpg"/><Relationship Id="rId4" Type="http://schemas.openxmlformats.org/officeDocument/2006/relationships/image" Target="../media/image01.jpg"/><Relationship Id="rId5" Type="http://schemas.openxmlformats.org/officeDocument/2006/relationships/image" Target="../media/image04.jpg"/><Relationship Id="rId6" Type="http://schemas.openxmlformats.org/officeDocument/2006/relationships/image" Target="../media/image03.jpg"/><Relationship Id="rId7" Type="http://schemas.openxmlformats.org/officeDocument/2006/relationships/image" Target="../media/image0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05.jpg"/><Relationship Id="rId5" Type="http://schemas.openxmlformats.org/officeDocument/2006/relationships/image" Target="../media/image07.jpg"/><Relationship Id="rId6" Type="http://schemas.openxmlformats.org/officeDocument/2006/relationships/image" Target="../media/image31.png"/><Relationship Id="rId7" Type="http://schemas.openxmlformats.org/officeDocument/2006/relationships/image" Target="../media/image0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08.jpg"/><Relationship Id="rId5" Type="http://schemas.openxmlformats.org/officeDocument/2006/relationships/image" Target="../media/image22.jpg"/><Relationship Id="rId6" Type="http://schemas.openxmlformats.org/officeDocument/2006/relationships/image" Target="../media/image11.jpg"/><Relationship Id="rId7" Type="http://schemas.openxmlformats.org/officeDocument/2006/relationships/image" Target="../media/image0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20.jpg"/><Relationship Id="rId5" Type="http://schemas.openxmlformats.org/officeDocument/2006/relationships/image" Target="../media/image15.jpg"/><Relationship Id="rId6"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ctrTitle"/>
          </p:nvPr>
        </p:nvSpPr>
        <p:spPr>
          <a:xfrm>
            <a:off x="460950" y="1793300"/>
            <a:ext cx="8222100" cy="834900"/>
          </a:xfrm>
          <a:prstGeom prst="rect">
            <a:avLst/>
          </a:prstGeom>
        </p:spPr>
        <p:txBody>
          <a:bodyPr anchorCtr="0" anchor="b" bIns="91425" lIns="91425" rIns="91425" tIns="91425">
            <a:noAutofit/>
          </a:bodyPr>
          <a:lstStyle/>
          <a:p>
            <a:pPr lvl="0" rtl="0" algn="l">
              <a:spcBef>
                <a:spcPts val="0"/>
              </a:spcBef>
              <a:buNone/>
            </a:pPr>
            <a:r>
              <a:t/>
            </a:r>
            <a:endParaRPr/>
          </a:p>
          <a:p>
            <a:pPr lvl="0" rtl="0" algn="ctr">
              <a:spcBef>
                <a:spcPts val="0"/>
              </a:spcBef>
              <a:buNone/>
            </a:pPr>
            <a:r>
              <a:t/>
            </a:r>
            <a:endParaRPr sz="4000">
              <a:latin typeface="Ubuntu"/>
              <a:ea typeface="Ubuntu"/>
              <a:cs typeface="Ubuntu"/>
              <a:sym typeface="Ubuntu"/>
            </a:endParaRPr>
          </a:p>
          <a:p>
            <a:pPr lvl="0" rtl="0" algn="ctr">
              <a:spcBef>
                <a:spcPts val="0"/>
              </a:spcBef>
              <a:buNone/>
            </a:pPr>
            <a:r>
              <a:t/>
            </a:r>
            <a:endParaRPr sz="4000">
              <a:latin typeface="Ubuntu"/>
              <a:ea typeface="Ubuntu"/>
              <a:cs typeface="Ubuntu"/>
              <a:sym typeface="Ubuntu"/>
            </a:endParaRPr>
          </a:p>
          <a:p>
            <a:pPr lvl="0" algn="ctr">
              <a:spcBef>
                <a:spcPts val="0"/>
              </a:spcBef>
              <a:buNone/>
            </a:pPr>
            <a:r>
              <a:rPr lang="en" sz="4000">
                <a:latin typeface="Ubuntu"/>
                <a:ea typeface="Ubuntu"/>
                <a:cs typeface="Ubuntu"/>
                <a:sym typeface="Ubuntu"/>
              </a:rPr>
              <a:t>The Reflection of Medford’s Architecture</a:t>
            </a:r>
          </a:p>
        </p:txBody>
      </p:sp>
      <p:sp>
        <p:nvSpPr>
          <p:cNvPr id="86" name="Shape 86"/>
          <p:cNvSpPr txBox="1"/>
          <p:nvPr/>
        </p:nvSpPr>
        <p:spPr>
          <a:xfrm>
            <a:off x="952650" y="3215500"/>
            <a:ext cx="7146600" cy="675300"/>
          </a:xfrm>
          <a:prstGeom prst="rect">
            <a:avLst/>
          </a:prstGeom>
          <a:noFill/>
          <a:ln>
            <a:noFill/>
          </a:ln>
        </p:spPr>
        <p:txBody>
          <a:bodyPr anchorCtr="0" anchor="t" bIns="91425" lIns="91425" rIns="91425" tIns="91425">
            <a:noAutofit/>
          </a:bodyPr>
          <a:lstStyle/>
          <a:p>
            <a:pPr lvl="0">
              <a:spcBef>
                <a:spcPts val="0"/>
              </a:spcBef>
              <a:buNone/>
            </a:pPr>
            <a:r>
              <a:rPr lang="en" sz="1800">
                <a:solidFill>
                  <a:srgbClr val="F3F3F3"/>
                </a:solidFill>
                <a:latin typeface="Monda"/>
                <a:ea typeface="Monda"/>
                <a:cs typeface="Monda"/>
                <a:sym typeface="Monda"/>
              </a:rPr>
              <a:t>A presentation created by the Valley School of Southern Oregon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pic>
        <p:nvPicPr>
          <p:cNvPr id="152" name="Shape 152"/>
          <p:cNvPicPr preferRelativeResize="0"/>
          <p:nvPr/>
        </p:nvPicPr>
        <p:blipFill>
          <a:blip r:embed="rId3">
            <a:alphaModFix/>
          </a:blip>
          <a:stretch>
            <a:fillRect/>
          </a:stretch>
        </p:blipFill>
        <p:spPr>
          <a:xfrm>
            <a:off x="0" y="0"/>
            <a:ext cx="9144000" cy="5143499"/>
          </a:xfrm>
          <a:prstGeom prst="rect">
            <a:avLst/>
          </a:prstGeom>
          <a:noFill/>
          <a:ln>
            <a:noFill/>
          </a:ln>
        </p:spPr>
      </p:pic>
      <p:sp>
        <p:nvSpPr>
          <p:cNvPr id="153" name="Shape 153"/>
          <p:cNvSpPr txBox="1"/>
          <p:nvPr>
            <p:ph idx="4294967295" type="title"/>
          </p:nvPr>
        </p:nvSpPr>
        <p:spPr>
          <a:xfrm>
            <a:off x="101650" y="4084850"/>
            <a:ext cx="8020200" cy="607800"/>
          </a:xfrm>
          <a:prstGeom prst="rect">
            <a:avLst/>
          </a:prstGeom>
        </p:spPr>
        <p:txBody>
          <a:bodyPr anchorCtr="0" anchor="t" bIns="91425" lIns="91425" rIns="91425" tIns="91425">
            <a:noAutofit/>
          </a:bodyPr>
          <a:lstStyle/>
          <a:p>
            <a:pPr lvl="0">
              <a:spcBef>
                <a:spcPts val="0"/>
              </a:spcBef>
              <a:buNone/>
            </a:pPr>
            <a:r>
              <a:rPr lang="en" sz="4600">
                <a:solidFill>
                  <a:srgbClr val="20124D"/>
                </a:solidFill>
                <a:latin typeface="Monda"/>
                <a:ea typeface="Monda"/>
                <a:cs typeface="Monda"/>
                <a:sym typeface="Monda"/>
              </a:rPr>
              <a:t>New buildings in Medford</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idx="1" type="body"/>
          </p:nvPr>
        </p:nvSpPr>
        <p:spPr>
          <a:xfrm>
            <a:off x="414750" y="2265475"/>
            <a:ext cx="8314500" cy="3339000"/>
          </a:xfrm>
          <a:prstGeom prst="rect">
            <a:avLst/>
          </a:prstGeom>
        </p:spPr>
        <p:txBody>
          <a:bodyPr anchorCtr="0" anchor="t" bIns="91425" lIns="91425" rIns="91425" tIns="91425">
            <a:noAutofit/>
          </a:bodyPr>
          <a:lstStyle/>
          <a:p>
            <a:pPr lvl="0">
              <a:spcBef>
                <a:spcPts val="0"/>
              </a:spcBef>
              <a:buNone/>
            </a:pPr>
            <a:r>
              <a:rPr lang="en" sz="2000">
                <a:solidFill>
                  <a:srgbClr val="990000"/>
                </a:solidFill>
              </a:rPr>
              <a:t>IN-N-OUT BURGER is a fast food restaurant famous throughout the United States of America. A new IN-N-OUT BURGER just recently opened in Medford, Oregon, and it is the only one in the entire state. This restaurant is so popular because their French Fries are cut fresh and they have a special homemade dipping sauce.</a:t>
            </a:r>
          </a:p>
        </p:txBody>
      </p:sp>
      <p:pic>
        <p:nvPicPr>
          <p:cNvPr id="159" name="Shape 159"/>
          <p:cNvPicPr preferRelativeResize="0"/>
          <p:nvPr/>
        </p:nvPicPr>
        <p:blipFill>
          <a:blip r:embed="rId3">
            <a:alphaModFix/>
          </a:blip>
          <a:stretch>
            <a:fillRect/>
          </a:stretch>
        </p:blipFill>
        <p:spPr>
          <a:xfrm>
            <a:off x="300200" y="0"/>
            <a:ext cx="3992824" cy="2159800"/>
          </a:xfrm>
          <a:prstGeom prst="rect">
            <a:avLst/>
          </a:prstGeom>
          <a:noFill/>
          <a:ln>
            <a:noFill/>
          </a:ln>
        </p:spPr>
      </p:pic>
      <p:pic>
        <p:nvPicPr>
          <p:cNvPr id="160" name="Shape 160"/>
          <p:cNvPicPr preferRelativeResize="0"/>
          <p:nvPr/>
        </p:nvPicPr>
        <p:blipFill>
          <a:blip r:embed="rId4">
            <a:alphaModFix/>
          </a:blip>
          <a:stretch>
            <a:fillRect/>
          </a:stretch>
        </p:blipFill>
        <p:spPr>
          <a:xfrm>
            <a:off x="4886551" y="98400"/>
            <a:ext cx="3497997" cy="21095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idx="1" type="body"/>
          </p:nvPr>
        </p:nvSpPr>
        <p:spPr>
          <a:xfrm>
            <a:off x="311700" y="1855350"/>
            <a:ext cx="8520600" cy="3339000"/>
          </a:xfrm>
          <a:prstGeom prst="rect">
            <a:avLst/>
          </a:prstGeom>
        </p:spPr>
        <p:txBody>
          <a:bodyPr anchorCtr="0" anchor="t" bIns="91425" lIns="91425" rIns="91425" tIns="91425">
            <a:noAutofit/>
          </a:bodyPr>
          <a:lstStyle/>
          <a:p>
            <a:pPr lvl="0">
              <a:spcBef>
                <a:spcPts val="0"/>
              </a:spcBef>
              <a:buNone/>
            </a:pPr>
            <a:r>
              <a:rPr lang="en" sz="2400">
                <a:solidFill>
                  <a:srgbClr val="CC0000"/>
                </a:solidFill>
              </a:rPr>
              <a:t>Rogue Air is a trampoline park, which is a massive room filled with giant trampolines, basketball hoops, and diving boards. It is the only trampoline park in all of Southern Oregon, and it provides over 20,000 sq. ft. of fun, indoor activity.</a:t>
            </a:r>
          </a:p>
        </p:txBody>
      </p:sp>
      <p:pic>
        <p:nvPicPr>
          <p:cNvPr id="166" name="Shape 166"/>
          <p:cNvPicPr preferRelativeResize="0"/>
          <p:nvPr/>
        </p:nvPicPr>
        <p:blipFill>
          <a:blip r:embed="rId3">
            <a:alphaModFix/>
          </a:blip>
          <a:stretch>
            <a:fillRect/>
          </a:stretch>
        </p:blipFill>
        <p:spPr>
          <a:xfrm>
            <a:off x="152400" y="152399"/>
            <a:ext cx="5175200" cy="1475699"/>
          </a:xfrm>
          <a:prstGeom prst="rect">
            <a:avLst/>
          </a:prstGeom>
          <a:noFill/>
          <a:ln>
            <a:noFill/>
          </a:ln>
        </p:spPr>
      </p:pic>
      <p:sp>
        <p:nvSpPr>
          <p:cNvPr id="167" name="Shape 167"/>
          <p:cNvSpPr txBox="1"/>
          <p:nvPr/>
        </p:nvSpPr>
        <p:spPr>
          <a:xfrm>
            <a:off x="5414775" y="627050"/>
            <a:ext cx="3360000" cy="1070100"/>
          </a:xfrm>
          <a:prstGeom prst="rect">
            <a:avLst/>
          </a:prstGeom>
          <a:noFill/>
          <a:ln>
            <a:noFill/>
          </a:ln>
        </p:spPr>
        <p:txBody>
          <a:bodyPr anchorCtr="0" anchor="t" bIns="91425" lIns="91425" rIns="91425" tIns="91425">
            <a:noAutofit/>
          </a:bodyPr>
          <a:lstStyle/>
          <a:p>
            <a:pPr lvl="0">
              <a:spcBef>
                <a:spcPts val="0"/>
              </a:spcBef>
              <a:buNone/>
            </a:pPr>
            <a:r>
              <a:rPr lang="en" sz="3000">
                <a:solidFill>
                  <a:srgbClr val="CC0000"/>
                </a:solidFill>
                <a:latin typeface="Ubuntu"/>
                <a:ea typeface="Ubuntu"/>
                <a:cs typeface="Ubuntu"/>
                <a:sym typeface="Ubuntu"/>
              </a:rPr>
              <a:t>Medford, Oregon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397675"/>
            <a:ext cx="8520600" cy="607800"/>
          </a:xfrm>
          <a:prstGeom prst="rect">
            <a:avLst/>
          </a:prstGeom>
        </p:spPr>
        <p:txBody>
          <a:bodyPr anchorCtr="0" anchor="t" bIns="91425" lIns="91425" rIns="91425" tIns="91425">
            <a:noAutofit/>
          </a:bodyPr>
          <a:lstStyle/>
          <a:p>
            <a:pPr lvl="0" algn="ctr">
              <a:spcBef>
                <a:spcPts val="0"/>
              </a:spcBef>
              <a:buNone/>
            </a:pPr>
            <a:r>
              <a:rPr lang="en">
                <a:solidFill>
                  <a:srgbClr val="073763"/>
                </a:solidFill>
              </a:rPr>
              <a:t>Oldest buildings in Medford</a:t>
            </a:r>
          </a:p>
        </p:txBody>
      </p:sp>
      <p:sp>
        <p:nvSpPr>
          <p:cNvPr id="173" name="Shape 173"/>
          <p:cNvSpPr txBox="1"/>
          <p:nvPr>
            <p:ph idx="1" type="body"/>
          </p:nvPr>
        </p:nvSpPr>
        <p:spPr>
          <a:xfrm>
            <a:off x="311700" y="1230275"/>
            <a:ext cx="8520600" cy="3339000"/>
          </a:xfrm>
          <a:prstGeom prst="rect">
            <a:avLst/>
          </a:prstGeom>
        </p:spPr>
        <p:txBody>
          <a:bodyPr anchorCtr="0" anchor="t" bIns="91425" lIns="91425" rIns="91425" tIns="91425">
            <a:noAutofit/>
          </a:bodyPr>
          <a:lstStyle/>
          <a:p>
            <a:pPr lvl="0" rtl="0">
              <a:spcBef>
                <a:spcPts val="0"/>
              </a:spcBef>
              <a:buNone/>
            </a:pPr>
            <a:r>
              <a:rPr lang="en" sz="2200">
                <a:solidFill>
                  <a:srgbClr val="1C4587"/>
                </a:solidFill>
              </a:rPr>
              <a:t>One of the oldest known buildings in Medford is the </a:t>
            </a:r>
            <a:r>
              <a:rPr lang="en" sz="2200">
                <a:solidFill>
                  <a:srgbClr val="1C4587"/>
                </a:solidFill>
                <a:highlight>
                  <a:srgbClr val="F9F9F9"/>
                </a:highlight>
                <a:hlinkClick r:id="rId3"/>
              </a:rPr>
              <a:t>Sophenia Ish Baker Hous</a:t>
            </a:r>
            <a:r>
              <a:rPr lang="en" sz="2200">
                <a:solidFill>
                  <a:srgbClr val="1C4587"/>
                </a:solidFill>
              </a:rPr>
              <a:t>e. This famous building was constructed in 1895 and is important because it has survived for over a century just before it became subdivided. Another old building is the </a:t>
            </a:r>
            <a:r>
              <a:rPr lang="en" sz="2200">
                <a:solidFill>
                  <a:srgbClr val="1C4587"/>
                </a:solidFill>
                <a:highlight>
                  <a:srgbClr val="F9F9F9"/>
                </a:highlight>
                <a:hlinkClick r:id="rId4"/>
              </a:rPr>
              <a:t>Barnum Hotel</a:t>
            </a:r>
            <a:r>
              <a:rPr lang="en" sz="2200">
                <a:solidFill>
                  <a:srgbClr val="1C4587"/>
                </a:solidFill>
              </a:rPr>
              <a:t>. This building was constructed in 1914. It was listed on the National Register of  Historic Places in 1984.</a:t>
            </a:r>
          </a:p>
          <a:p>
            <a:pPr lvl="0">
              <a:spcBef>
                <a:spcPts val="0"/>
              </a:spcBef>
              <a:buNone/>
            </a:pPr>
            <a:r>
              <a:t/>
            </a:r>
            <a:endParaRPr sz="2200">
              <a:solidFill>
                <a:srgbClr val="1C4587"/>
              </a:solidFil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idx="4294967295" type="body"/>
          </p:nvPr>
        </p:nvSpPr>
        <p:spPr>
          <a:xfrm>
            <a:off x="207125" y="287675"/>
            <a:ext cx="8520600" cy="3339000"/>
          </a:xfrm>
          <a:prstGeom prst="rect">
            <a:avLst/>
          </a:prstGeom>
        </p:spPr>
        <p:txBody>
          <a:bodyPr anchorCtr="0" anchor="t" bIns="91425" lIns="91425" rIns="91425" tIns="91425">
            <a:noAutofit/>
          </a:bodyPr>
          <a:lstStyle/>
          <a:p>
            <a:pPr lvl="0" algn="l">
              <a:spcBef>
                <a:spcPts val="0"/>
              </a:spcBef>
              <a:buNone/>
            </a:pPr>
            <a:r>
              <a:rPr lang="en" sz="3600">
                <a:solidFill>
                  <a:srgbClr val="073763"/>
                </a:solidFill>
                <a:latin typeface="Monda"/>
                <a:ea typeface="Monda"/>
                <a:cs typeface="Monda"/>
                <a:sym typeface="Monda"/>
              </a:rPr>
              <a:t>                  The Barnum Hotel</a:t>
            </a:r>
          </a:p>
        </p:txBody>
      </p:sp>
      <p:pic>
        <p:nvPicPr>
          <p:cNvPr id="179" name="Shape 179"/>
          <p:cNvPicPr preferRelativeResize="0"/>
          <p:nvPr/>
        </p:nvPicPr>
        <p:blipFill>
          <a:blip r:embed="rId3">
            <a:alphaModFix/>
          </a:blip>
          <a:stretch>
            <a:fillRect/>
          </a:stretch>
        </p:blipFill>
        <p:spPr>
          <a:xfrm>
            <a:off x="0" y="1397150"/>
            <a:ext cx="4740324" cy="3746350"/>
          </a:xfrm>
          <a:prstGeom prst="rect">
            <a:avLst/>
          </a:prstGeom>
          <a:noFill/>
          <a:ln>
            <a:noFill/>
          </a:ln>
        </p:spPr>
      </p:pic>
      <p:pic>
        <p:nvPicPr>
          <p:cNvPr id="180" name="Shape 180"/>
          <p:cNvPicPr preferRelativeResize="0"/>
          <p:nvPr/>
        </p:nvPicPr>
        <p:blipFill>
          <a:blip r:embed="rId4">
            <a:alphaModFix/>
          </a:blip>
          <a:stretch>
            <a:fillRect/>
          </a:stretch>
        </p:blipFill>
        <p:spPr>
          <a:xfrm>
            <a:off x="4740325" y="1397150"/>
            <a:ext cx="4376575" cy="37463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nvSpPr>
        <p:spPr>
          <a:xfrm>
            <a:off x="276150" y="241650"/>
            <a:ext cx="8868000" cy="1150800"/>
          </a:xfrm>
          <a:prstGeom prst="rect">
            <a:avLst/>
          </a:prstGeom>
          <a:noFill/>
          <a:ln>
            <a:noFill/>
          </a:ln>
        </p:spPr>
        <p:txBody>
          <a:bodyPr anchorCtr="0" anchor="t" bIns="91425" lIns="91425" rIns="91425" tIns="91425">
            <a:noAutofit/>
          </a:bodyPr>
          <a:lstStyle/>
          <a:p>
            <a:pPr lvl="0" algn="l">
              <a:spcBef>
                <a:spcPts val="0"/>
              </a:spcBef>
              <a:buNone/>
            </a:pPr>
            <a:r>
              <a:rPr lang="en" sz="3600">
                <a:solidFill>
                  <a:srgbClr val="073763"/>
                </a:solidFill>
                <a:latin typeface="Monda"/>
                <a:ea typeface="Monda"/>
                <a:cs typeface="Monda"/>
                <a:sym typeface="Monda"/>
              </a:rPr>
              <a:t>       </a:t>
            </a:r>
            <a:r>
              <a:rPr lang="en" sz="3600">
                <a:solidFill>
                  <a:srgbClr val="073763"/>
                </a:solidFill>
                <a:latin typeface="Monda"/>
                <a:ea typeface="Monda"/>
                <a:cs typeface="Monda"/>
                <a:sym typeface="Monda"/>
              </a:rPr>
              <a:t>The Sophenia</a:t>
            </a:r>
            <a:r>
              <a:rPr lang="en" sz="3600">
                <a:solidFill>
                  <a:srgbClr val="073763"/>
                </a:solidFill>
                <a:highlight>
                  <a:srgbClr val="F9F9F9"/>
                </a:highlight>
                <a:latin typeface="Monda"/>
                <a:ea typeface="Monda"/>
                <a:cs typeface="Monda"/>
                <a:sym typeface="Monda"/>
                <a:hlinkClick r:id="rId3"/>
              </a:rPr>
              <a:t> Ish Baker Hous</a:t>
            </a:r>
            <a:r>
              <a:rPr lang="en" sz="3600">
                <a:solidFill>
                  <a:srgbClr val="073763"/>
                </a:solidFill>
                <a:latin typeface="Monda"/>
                <a:ea typeface="Monda"/>
                <a:cs typeface="Monda"/>
                <a:sym typeface="Monda"/>
              </a:rPr>
              <a:t>e. </a:t>
            </a:r>
          </a:p>
        </p:txBody>
      </p:sp>
      <p:pic>
        <p:nvPicPr>
          <p:cNvPr id="186" name="Shape 186"/>
          <p:cNvPicPr preferRelativeResize="0"/>
          <p:nvPr/>
        </p:nvPicPr>
        <p:blipFill>
          <a:blip r:embed="rId4">
            <a:alphaModFix/>
          </a:blip>
          <a:stretch>
            <a:fillRect/>
          </a:stretch>
        </p:blipFill>
        <p:spPr>
          <a:xfrm>
            <a:off x="0" y="1219849"/>
            <a:ext cx="4232475" cy="4061749"/>
          </a:xfrm>
          <a:prstGeom prst="rect">
            <a:avLst/>
          </a:prstGeom>
          <a:noFill/>
          <a:ln>
            <a:noFill/>
          </a:ln>
        </p:spPr>
      </p:pic>
      <p:pic>
        <p:nvPicPr>
          <p:cNvPr id="187" name="Shape 187"/>
          <p:cNvPicPr preferRelativeResize="0"/>
          <p:nvPr/>
        </p:nvPicPr>
        <p:blipFill>
          <a:blip r:embed="rId5">
            <a:alphaModFix/>
          </a:blip>
          <a:stretch>
            <a:fillRect/>
          </a:stretch>
        </p:blipFill>
        <p:spPr>
          <a:xfrm>
            <a:off x="4232475" y="1219849"/>
            <a:ext cx="4911525" cy="41185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nvSpPr>
        <p:spPr>
          <a:xfrm>
            <a:off x="-207100" y="499650"/>
            <a:ext cx="6685500" cy="1070100"/>
          </a:xfrm>
          <a:prstGeom prst="rect">
            <a:avLst/>
          </a:prstGeom>
          <a:noFill/>
          <a:ln>
            <a:noFill/>
          </a:ln>
        </p:spPr>
        <p:txBody>
          <a:bodyPr anchorCtr="0" anchor="t" bIns="91425" lIns="91425" rIns="91425" tIns="91425">
            <a:noAutofit/>
          </a:bodyPr>
          <a:lstStyle/>
          <a:p>
            <a:pPr lvl="0" algn="ctr">
              <a:spcBef>
                <a:spcPts val="0"/>
              </a:spcBef>
              <a:buNone/>
            </a:pPr>
            <a:r>
              <a:rPr lang="en" sz="3600">
                <a:solidFill>
                  <a:srgbClr val="073763"/>
                </a:solidFill>
                <a:latin typeface="Monda"/>
                <a:ea typeface="Monda"/>
                <a:cs typeface="Monda"/>
                <a:sym typeface="Monda"/>
              </a:rPr>
              <a:t>Creating Our Buildings</a:t>
            </a:r>
          </a:p>
        </p:txBody>
      </p:sp>
      <p:sp>
        <p:nvSpPr>
          <p:cNvPr id="193" name="Shape 193"/>
          <p:cNvSpPr txBox="1"/>
          <p:nvPr/>
        </p:nvSpPr>
        <p:spPr>
          <a:xfrm>
            <a:off x="665400" y="1772000"/>
            <a:ext cx="7813200" cy="2980200"/>
          </a:xfrm>
          <a:prstGeom prst="rect">
            <a:avLst/>
          </a:prstGeom>
          <a:noFill/>
          <a:ln>
            <a:noFill/>
          </a:ln>
        </p:spPr>
        <p:txBody>
          <a:bodyPr anchorCtr="0" anchor="t" bIns="91425" lIns="91425" rIns="91425" tIns="91425">
            <a:noAutofit/>
          </a:bodyPr>
          <a:lstStyle/>
          <a:p>
            <a:pPr lvl="0">
              <a:spcBef>
                <a:spcPts val="0"/>
              </a:spcBef>
              <a:buNone/>
            </a:pPr>
            <a:r>
              <a:rPr lang="en" sz="2200">
                <a:solidFill>
                  <a:srgbClr val="1C4587"/>
                </a:solidFill>
                <a:latin typeface="Roboto"/>
                <a:ea typeface="Roboto"/>
                <a:cs typeface="Roboto"/>
                <a:sym typeface="Roboto"/>
              </a:rPr>
              <a:t>We have noticed as a school that there are several empty lots near the school property. Medford does not have many buildings that other large cities have. It would be a good idea to instill a veterinarian's office in one of these lots. The Valley School decided that a building for helping animals would be helpful because many homeless pets are living on the streets of Downtown Medford, close to where the school is.</a:t>
            </a:r>
          </a:p>
        </p:txBody>
      </p:sp>
      <p:pic>
        <p:nvPicPr>
          <p:cNvPr id="194" name="Shape 194"/>
          <p:cNvPicPr preferRelativeResize="0"/>
          <p:nvPr/>
        </p:nvPicPr>
        <p:blipFill rotWithShape="1">
          <a:blip r:embed="rId3">
            <a:alphaModFix/>
          </a:blip>
          <a:srcRect b="0" l="5177" r="0" t="7028"/>
          <a:stretch/>
        </p:blipFill>
        <p:spPr>
          <a:xfrm rot="-5400000">
            <a:off x="6628399" y="-366473"/>
            <a:ext cx="1432848" cy="2547348"/>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1737525" y="1715125"/>
            <a:ext cx="4945800" cy="838800"/>
          </a:xfrm>
          <a:prstGeom prst="rect">
            <a:avLst/>
          </a:prstGeom>
        </p:spPr>
        <p:txBody>
          <a:bodyPr anchorCtr="0" anchor="ctr" bIns="91425" lIns="91425" rIns="91425" tIns="91425">
            <a:noAutofit/>
          </a:bodyPr>
          <a:lstStyle/>
          <a:p>
            <a:pPr lvl="0">
              <a:spcBef>
                <a:spcPts val="0"/>
              </a:spcBef>
              <a:buNone/>
            </a:pPr>
            <a:r>
              <a:rPr lang="en" sz="9600"/>
              <a:t>The End!</a:t>
            </a:r>
          </a:p>
        </p:txBody>
      </p:sp>
      <p:sp>
        <p:nvSpPr>
          <p:cNvPr id="200" name="Shape 200"/>
          <p:cNvSpPr txBox="1"/>
          <p:nvPr/>
        </p:nvSpPr>
        <p:spPr>
          <a:xfrm>
            <a:off x="552350" y="3141325"/>
            <a:ext cx="9240000" cy="1518900"/>
          </a:xfrm>
          <a:prstGeom prst="rect">
            <a:avLst/>
          </a:prstGeom>
          <a:noFill/>
          <a:ln>
            <a:noFill/>
          </a:ln>
        </p:spPr>
        <p:txBody>
          <a:bodyPr anchorCtr="0" anchor="t" bIns="91425" lIns="91425" rIns="91425" tIns="91425">
            <a:noAutofit/>
          </a:bodyPr>
          <a:lstStyle/>
          <a:p>
            <a:pPr lvl="0">
              <a:spcBef>
                <a:spcPts val="0"/>
              </a:spcBef>
              <a:buNone/>
            </a:pPr>
            <a:r>
              <a:rPr lang="en" sz="2000">
                <a:solidFill>
                  <a:srgbClr val="D9D9D9"/>
                </a:solidFill>
                <a:latin typeface="Roboto"/>
                <a:ea typeface="Roboto"/>
                <a:cs typeface="Roboto"/>
                <a:sym typeface="Roboto"/>
              </a:rPr>
              <a:t>Thank you for watching our presentation! We hope you enjoyed it!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216400" y="168825"/>
            <a:ext cx="8520600" cy="607800"/>
          </a:xfrm>
          <a:prstGeom prst="rect">
            <a:avLst/>
          </a:prstGeom>
        </p:spPr>
        <p:txBody>
          <a:bodyPr anchorCtr="0" anchor="t" bIns="91425" lIns="91425" rIns="91425" tIns="91425">
            <a:noAutofit/>
          </a:bodyPr>
          <a:lstStyle/>
          <a:p>
            <a:pPr lvl="0">
              <a:spcBef>
                <a:spcPts val="0"/>
              </a:spcBef>
              <a:buNone/>
            </a:pPr>
            <a:r>
              <a:rPr lang="en" sz="4800">
                <a:solidFill>
                  <a:srgbClr val="073763"/>
                </a:solidFill>
                <a:latin typeface="Monda"/>
                <a:ea typeface="Monda"/>
                <a:cs typeface="Monda"/>
                <a:sym typeface="Monda"/>
              </a:rPr>
              <a:t>About our school</a:t>
            </a:r>
          </a:p>
        </p:txBody>
      </p:sp>
      <p:sp>
        <p:nvSpPr>
          <p:cNvPr id="92" name="Shape 92"/>
          <p:cNvSpPr txBox="1"/>
          <p:nvPr>
            <p:ph idx="1" type="body"/>
          </p:nvPr>
        </p:nvSpPr>
        <p:spPr>
          <a:xfrm>
            <a:off x="283200" y="1286175"/>
            <a:ext cx="8577600" cy="3400500"/>
          </a:xfrm>
          <a:prstGeom prst="rect">
            <a:avLst/>
          </a:prstGeom>
        </p:spPr>
        <p:txBody>
          <a:bodyPr anchorCtr="0" anchor="t" bIns="91425" lIns="91425" rIns="91425" tIns="91425">
            <a:noAutofit/>
          </a:bodyPr>
          <a:lstStyle/>
          <a:p>
            <a:pPr lvl="0">
              <a:spcBef>
                <a:spcPts val="0"/>
              </a:spcBef>
              <a:buNone/>
            </a:pPr>
            <a:r>
              <a:rPr lang="en" sz="2200">
                <a:solidFill>
                  <a:srgbClr val="1C4587"/>
                </a:solidFill>
              </a:rPr>
              <a:t>Situated in Downtown Medford, the Valley School is located in a small business complex called Cobblestone Village. Previously, the school was a Mexican restaurant known as Marigold’s, and the many booth style chairs and sofas are extremely comfortable. Also, our school is based on S.T.E.M., (Science, Technology, Engineering, and Math) so we go on a lot of field trips and contribute to numerous fun projects.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pic>
        <p:nvPicPr>
          <p:cNvPr id="97" name="Shape 97"/>
          <p:cNvPicPr preferRelativeResize="0"/>
          <p:nvPr/>
        </p:nvPicPr>
        <p:blipFill>
          <a:blip r:embed="rId3">
            <a:alphaModFix/>
          </a:blip>
          <a:stretch>
            <a:fillRect/>
          </a:stretch>
        </p:blipFill>
        <p:spPr>
          <a:xfrm>
            <a:off x="0" y="0"/>
            <a:ext cx="2065501" cy="4881397"/>
          </a:xfrm>
          <a:prstGeom prst="rect">
            <a:avLst/>
          </a:prstGeom>
          <a:noFill/>
          <a:ln>
            <a:noFill/>
          </a:ln>
        </p:spPr>
      </p:pic>
      <p:pic>
        <p:nvPicPr>
          <p:cNvPr id="98" name="Shape 98"/>
          <p:cNvPicPr preferRelativeResize="0"/>
          <p:nvPr/>
        </p:nvPicPr>
        <p:blipFill>
          <a:blip r:embed="rId4">
            <a:alphaModFix/>
          </a:blip>
          <a:stretch>
            <a:fillRect/>
          </a:stretch>
        </p:blipFill>
        <p:spPr>
          <a:xfrm>
            <a:off x="2163975" y="0"/>
            <a:ext cx="3512448" cy="2402475"/>
          </a:xfrm>
          <a:prstGeom prst="rect">
            <a:avLst/>
          </a:prstGeom>
          <a:noFill/>
          <a:ln>
            <a:noFill/>
          </a:ln>
        </p:spPr>
      </p:pic>
      <p:pic>
        <p:nvPicPr>
          <p:cNvPr id="99" name="Shape 99"/>
          <p:cNvPicPr preferRelativeResize="0"/>
          <p:nvPr/>
        </p:nvPicPr>
        <p:blipFill>
          <a:blip r:embed="rId5">
            <a:alphaModFix/>
          </a:blip>
          <a:stretch>
            <a:fillRect/>
          </a:stretch>
        </p:blipFill>
        <p:spPr>
          <a:xfrm>
            <a:off x="5774900" y="0"/>
            <a:ext cx="3369098" cy="2402475"/>
          </a:xfrm>
          <a:prstGeom prst="rect">
            <a:avLst/>
          </a:prstGeom>
          <a:noFill/>
          <a:ln>
            <a:noFill/>
          </a:ln>
        </p:spPr>
      </p:pic>
      <p:pic>
        <p:nvPicPr>
          <p:cNvPr id="100" name="Shape 100"/>
          <p:cNvPicPr preferRelativeResize="0"/>
          <p:nvPr/>
        </p:nvPicPr>
        <p:blipFill>
          <a:blip r:embed="rId6">
            <a:alphaModFix/>
          </a:blip>
          <a:stretch>
            <a:fillRect/>
          </a:stretch>
        </p:blipFill>
        <p:spPr>
          <a:xfrm>
            <a:off x="2163975" y="2544449"/>
            <a:ext cx="3902423" cy="2336950"/>
          </a:xfrm>
          <a:prstGeom prst="rect">
            <a:avLst/>
          </a:prstGeom>
          <a:noFill/>
          <a:ln>
            <a:noFill/>
          </a:ln>
        </p:spPr>
      </p:pic>
      <p:pic>
        <p:nvPicPr>
          <p:cNvPr id="101" name="Shape 101"/>
          <p:cNvPicPr preferRelativeResize="0"/>
          <p:nvPr/>
        </p:nvPicPr>
        <p:blipFill>
          <a:blip r:embed="rId7">
            <a:alphaModFix/>
          </a:blip>
          <a:stretch>
            <a:fillRect/>
          </a:stretch>
        </p:blipFill>
        <p:spPr>
          <a:xfrm>
            <a:off x="6164874" y="2544450"/>
            <a:ext cx="2979125" cy="23369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05" name="Shape 105"/>
        <p:cNvGrpSpPr/>
        <p:nvPr/>
      </p:nvGrpSpPr>
      <p:grpSpPr>
        <a:xfrm>
          <a:off x="0" y="0"/>
          <a:ext cx="0" cy="0"/>
          <a:chOff x="0" y="0"/>
          <a:chExt cx="0" cy="0"/>
        </a:xfrm>
      </p:grpSpPr>
      <p:sp>
        <p:nvSpPr>
          <p:cNvPr id="106" name="Shape 106"/>
          <p:cNvSpPr txBox="1"/>
          <p:nvPr>
            <p:ph type="title"/>
          </p:nvPr>
        </p:nvSpPr>
        <p:spPr>
          <a:xfrm>
            <a:off x="311700" y="229925"/>
            <a:ext cx="8520600" cy="607800"/>
          </a:xfrm>
          <a:prstGeom prst="rect">
            <a:avLst/>
          </a:prstGeom>
        </p:spPr>
        <p:txBody>
          <a:bodyPr anchorCtr="0" anchor="t" bIns="91425" lIns="91425" rIns="91425" tIns="91425">
            <a:noAutofit/>
          </a:bodyPr>
          <a:lstStyle/>
          <a:p>
            <a:pPr lvl="0">
              <a:spcBef>
                <a:spcPts val="0"/>
              </a:spcBef>
              <a:buNone/>
            </a:pPr>
            <a:r>
              <a:rPr lang="en" sz="4800">
                <a:solidFill>
                  <a:srgbClr val="073763"/>
                </a:solidFill>
                <a:latin typeface="Monda"/>
                <a:ea typeface="Monda"/>
                <a:cs typeface="Monda"/>
                <a:sym typeface="Monda"/>
              </a:rPr>
              <a:t>About our city </a:t>
            </a:r>
          </a:p>
        </p:txBody>
      </p:sp>
      <p:sp>
        <p:nvSpPr>
          <p:cNvPr id="107" name="Shape 107"/>
          <p:cNvSpPr txBox="1"/>
          <p:nvPr>
            <p:ph idx="1" type="body"/>
          </p:nvPr>
        </p:nvSpPr>
        <p:spPr>
          <a:xfrm>
            <a:off x="311700" y="1339775"/>
            <a:ext cx="8520600" cy="709800"/>
          </a:xfrm>
          <a:prstGeom prst="rect">
            <a:avLst/>
          </a:prstGeom>
          <a:noFill/>
        </p:spPr>
        <p:txBody>
          <a:bodyPr anchorCtr="0" anchor="t" bIns="91425" lIns="91425" rIns="91425" tIns="91425">
            <a:noAutofit/>
          </a:bodyPr>
          <a:lstStyle/>
          <a:p>
            <a:pPr lvl="0">
              <a:spcBef>
                <a:spcPts val="0"/>
              </a:spcBef>
              <a:buNone/>
            </a:pPr>
            <a:r>
              <a:rPr lang="en" sz="2200">
                <a:solidFill>
                  <a:srgbClr val="1C4587"/>
                </a:solidFill>
                <a:latin typeface="Monda"/>
                <a:ea typeface="Monda"/>
                <a:cs typeface="Monda"/>
                <a:sym typeface="Monda"/>
              </a:rPr>
              <a:t>We live in Medford, a beautiful city located in Southern Oregon. It is part of Jackson County and the Rogue Valley. Our city has many local attractions, such as a large public library, numerous delicious restaurants, a geological history, hiking trails, lakes and rivers, a trampoline park, a go kart race track, an ice skating rink, and many other things.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pic>
        <p:nvPicPr>
          <p:cNvPr id="112" name="Shape 112"/>
          <p:cNvPicPr preferRelativeResize="0"/>
          <p:nvPr/>
        </p:nvPicPr>
        <p:blipFill>
          <a:blip r:embed="rId3">
            <a:alphaModFix/>
          </a:blip>
          <a:stretch>
            <a:fillRect/>
          </a:stretch>
        </p:blipFill>
        <p:spPr>
          <a:xfrm>
            <a:off x="146350" y="146325"/>
            <a:ext cx="3060825" cy="2049806"/>
          </a:xfrm>
          <a:prstGeom prst="rect">
            <a:avLst/>
          </a:prstGeom>
          <a:noFill/>
          <a:ln>
            <a:noFill/>
          </a:ln>
        </p:spPr>
      </p:pic>
      <p:pic>
        <p:nvPicPr>
          <p:cNvPr id="113" name="Shape 113"/>
          <p:cNvPicPr preferRelativeResize="0"/>
          <p:nvPr/>
        </p:nvPicPr>
        <p:blipFill>
          <a:blip r:embed="rId4">
            <a:alphaModFix/>
          </a:blip>
          <a:stretch>
            <a:fillRect/>
          </a:stretch>
        </p:blipFill>
        <p:spPr>
          <a:xfrm>
            <a:off x="3410737" y="146325"/>
            <a:ext cx="2733058" cy="2049799"/>
          </a:xfrm>
          <a:prstGeom prst="rect">
            <a:avLst/>
          </a:prstGeom>
          <a:noFill/>
          <a:ln>
            <a:noFill/>
          </a:ln>
        </p:spPr>
      </p:pic>
      <p:pic>
        <p:nvPicPr>
          <p:cNvPr id="114" name="Shape 114"/>
          <p:cNvPicPr preferRelativeResize="0"/>
          <p:nvPr/>
        </p:nvPicPr>
        <p:blipFill>
          <a:blip r:embed="rId5">
            <a:alphaModFix/>
          </a:blip>
          <a:stretch>
            <a:fillRect/>
          </a:stretch>
        </p:blipFill>
        <p:spPr>
          <a:xfrm>
            <a:off x="652800" y="2313375"/>
            <a:ext cx="3670449" cy="2593799"/>
          </a:xfrm>
          <a:prstGeom prst="rect">
            <a:avLst/>
          </a:prstGeom>
          <a:noFill/>
          <a:ln>
            <a:noFill/>
          </a:ln>
        </p:spPr>
      </p:pic>
      <p:pic>
        <p:nvPicPr>
          <p:cNvPr id="115" name="Shape 115"/>
          <p:cNvPicPr preferRelativeResize="0"/>
          <p:nvPr/>
        </p:nvPicPr>
        <p:blipFill>
          <a:blip r:embed="rId6">
            <a:alphaModFix/>
          </a:blip>
          <a:stretch>
            <a:fillRect/>
          </a:stretch>
        </p:blipFill>
        <p:spPr>
          <a:xfrm>
            <a:off x="6347374" y="146325"/>
            <a:ext cx="2686393" cy="2049800"/>
          </a:xfrm>
          <a:prstGeom prst="rect">
            <a:avLst/>
          </a:prstGeom>
          <a:noFill/>
          <a:ln>
            <a:noFill/>
          </a:ln>
        </p:spPr>
      </p:pic>
      <p:pic>
        <p:nvPicPr>
          <p:cNvPr id="116" name="Shape 116"/>
          <p:cNvPicPr preferRelativeResize="0"/>
          <p:nvPr/>
        </p:nvPicPr>
        <p:blipFill>
          <a:blip r:embed="rId7">
            <a:alphaModFix/>
          </a:blip>
          <a:stretch>
            <a:fillRect/>
          </a:stretch>
        </p:blipFill>
        <p:spPr>
          <a:xfrm>
            <a:off x="4815175" y="2313376"/>
            <a:ext cx="3791469" cy="25937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363975"/>
            <a:ext cx="8520600" cy="607800"/>
          </a:xfrm>
          <a:prstGeom prst="rect">
            <a:avLst/>
          </a:prstGeom>
        </p:spPr>
        <p:txBody>
          <a:bodyPr anchorCtr="0" anchor="t" bIns="91425" lIns="91425" rIns="91425" tIns="91425">
            <a:noAutofit/>
          </a:bodyPr>
          <a:lstStyle/>
          <a:p>
            <a:pPr lvl="0">
              <a:spcBef>
                <a:spcPts val="0"/>
              </a:spcBef>
              <a:buNone/>
            </a:pPr>
            <a:r>
              <a:rPr lang="en" sz="4800">
                <a:solidFill>
                  <a:srgbClr val="073763"/>
                </a:solidFill>
                <a:latin typeface="Monda"/>
                <a:ea typeface="Monda"/>
                <a:cs typeface="Monda"/>
                <a:sym typeface="Monda"/>
              </a:rPr>
              <a:t>About our country </a:t>
            </a:r>
          </a:p>
        </p:txBody>
      </p:sp>
      <p:sp>
        <p:nvSpPr>
          <p:cNvPr id="122" name="Shape 122"/>
          <p:cNvSpPr txBox="1"/>
          <p:nvPr>
            <p:ph idx="1" type="body"/>
          </p:nvPr>
        </p:nvSpPr>
        <p:spPr>
          <a:xfrm>
            <a:off x="311700" y="1517550"/>
            <a:ext cx="8520600" cy="3339000"/>
          </a:xfrm>
          <a:prstGeom prst="rect">
            <a:avLst/>
          </a:prstGeom>
        </p:spPr>
        <p:txBody>
          <a:bodyPr anchorCtr="0" anchor="t" bIns="91425" lIns="91425" rIns="91425" tIns="91425">
            <a:noAutofit/>
          </a:bodyPr>
          <a:lstStyle/>
          <a:p>
            <a:pPr lvl="0">
              <a:spcBef>
                <a:spcPts val="0"/>
              </a:spcBef>
              <a:buNone/>
            </a:pPr>
            <a:r>
              <a:rPr lang="en" sz="2200">
                <a:solidFill>
                  <a:srgbClr val="1C4587"/>
                </a:solidFill>
              </a:rPr>
              <a:t>America is the third largest country in the world and the third largest populated country in the world. America is filled with many beautiful geological attractions, cities, landmarks, and monuments. The president of our country is currently President Barack Obama, and we currently have the largest air force in the world.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316575" y="56725"/>
            <a:ext cx="3207549" cy="2404151"/>
          </a:xfrm>
          <a:prstGeom prst="rect">
            <a:avLst/>
          </a:prstGeom>
          <a:noFill/>
          <a:ln>
            <a:noFill/>
          </a:ln>
        </p:spPr>
      </p:pic>
      <p:pic>
        <p:nvPicPr>
          <p:cNvPr id="128" name="Shape 128"/>
          <p:cNvPicPr preferRelativeResize="0"/>
          <p:nvPr/>
        </p:nvPicPr>
        <p:blipFill>
          <a:blip r:embed="rId4">
            <a:alphaModFix/>
          </a:blip>
          <a:stretch>
            <a:fillRect/>
          </a:stretch>
        </p:blipFill>
        <p:spPr>
          <a:xfrm>
            <a:off x="121924" y="2659100"/>
            <a:ext cx="3336625" cy="2404149"/>
          </a:xfrm>
          <a:prstGeom prst="rect">
            <a:avLst/>
          </a:prstGeom>
          <a:noFill/>
          <a:ln>
            <a:noFill/>
          </a:ln>
        </p:spPr>
      </p:pic>
      <p:pic>
        <p:nvPicPr>
          <p:cNvPr id="129" name="Shape 129"/>
          <p:cNvPicPr preferRelativeResize="0"/>
          <p:nvPr/>
        </p:nvPicPr>
        <p:blipFill>
          <a:blip r:embed="rId5">
            <a:alphaModFix/>
          </a:blip>
          <a:stretch>
            <a:fillRect/>
          </a:stretch>
        </p:blipFill>
        <p:spPr>
          <a:xfrm>
            <a:off x="6391124" y="2791449"/>
            <a:ext cx="2852625" cy="2139450"/>
          </a:xfrm>
          <a:prstGeom prst="rect">
            <a:avLst/>
          </a:prstGeom>
          <a:noFill/>
          <a:ln>
            <a:noFill/>
          </a:ln>
        </p:spPr>
      </p:pic>
      <p:pic>
        <p:nvPicPr>
          <p:cNvPr id="130" name="Shape 130"/>
          <p:cNvPicPr preferRelativeResize="0"/>
          <p:nvPr/>
        </p:nvPicPr>
        <p:blipFill>
          <a:blip r:embed="rId6">
            <a:alphaModFix/>
          </a:blip>
          <a:stretch>
            <a:fillRect/>
          </a:stretch>
        </p:blipFill>
        <p:spPr>
          <a:xfrm>
            <a:off x="3743900" y="56725"/>
            <a:ext cx="4791650" cy="2404150"/>
          </a:xfrm>
          <a:prstGeom prst="rect">
            <a:avLst/>
          </a:prstGeom>
          <a:noFill/>
          <a:ln>
            <a:noFill/>
          </a:ln>
        </p:spPr>
      </p:pic>
      <p:pic>
        <p:nvPicPr>
          <p:cNvPr id="131" name="Shape 131"/>
          <p:cNvPicPr preferRelativeResize="0"/>
          <p:nvPr/>
        </p:nvPicPr>
        <p:blipFill>
          <a:blip r:embed="rId7">
            <a:alphaModFix/>
          </a:blip>
          <a:stretch>
            <a:fillRect/>
          </a:stretch>
        </p:blipFill>
        <p:spPr>
          <a:xfrm>
            <a:off x="3524125" y="2814278"/>
            <a:ext cx="2619375" cy="21851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287650" y="101399"/>
            <a:ext cx="3877750" cy="2464500"/>
          </a:xfrm>
          <a:prstGeom prst="rect">
            <a:avLst/>
          </a:prstGeom>
          <a:noFill/>
          <a:ln>
            <a:noFill/>
          </a:ln>
        </p:spPr>
      </p:pic>
      <p:pic>
        <p:nvPicPr>
          <p:cNvPr id="137" name="Shape 137"/>
          <p:cNvPicPr preferRelativeResize="0"/>
          <p:nvPr/>
        </p:nvPicPr>
        <p:blipFill>
          <a:blip r:embed="rId4">
            <a:alphaModFix/>
          </a:blip>
          <a:stretch>
            <a:fillRect/>
          </a:stretch>
        </p:blipFill>
        <p:spPr>
          <a:xfrm>
            <a:off x="4441575" y="88675"/>
            <a:ext cx="4541150" cy="2464500"/>
          </a:xfrm>
          <a:prstGeom prst="rect">
            <a:avLst/>
          </a:prstGeom>
          <a:noFill/>
          <a:ln>
            <a:noFill/>
          </a:ln>
        </p:spPr>
      </p:pic>
      <p:pic>
        <p:nvPicPr>
          <p:cNvPr id="138" name="Shape 138"/>
          <p:cNvPicPr preferRelativeResize="0"/>
          <p:nvPr/>
        </p:nvPicPr>
        <p:blipFill>
          <a:blip r:embed="rId5">
            <a:alphaModFix/>
          </a:blip>
          <a:stretch>
            <a:fillRect/>
          </a:stretch>
        </p:blipFill>
        <p:spPr>
          <a:xfrm>
            <a:off x="287650" y="2715850"/>
            <a:ext cx="4027350" cy="2316800"/>
          </a:xfrm>
          <a:prstGeom prst="rect">
            <a:avLst/>
          </a:prstGeom>
          <a:noFill/>
          <a:ln>
            <a:noFill/>
          </a:ln>
        </p:spPr>
      </p:pic>
      <p:pic>
        <p:nvPicPr>
          <p:cNvPr id="139" name="Shape 139"/>
          <p:cNvPicPr preferRelativeResize="0"/>
          <p:nvPr/>
        </p:nvPicPr>
        <p:blipFill>
          <a:blip r:embed="rId6">
            <a:alphaModFix/>
          </a:blip>
          <a:stretch>
            <a:fillRect/>
          </a:stretch>
        </p:blipFill>
        <p:spPr>
          <a:xfrm>
            <a:off x="4710800" y="2715849"/>
            <a:ext cx="4271925" cy="23167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pic>
        <p:nvPicPr>
          <p:cNvPr id="144" name="Shape 144"/>
          <p:cNvPicPr preferRelativeResize="0"/>
          <p:nvPr/>
        </p:nvPicPr>
        <p:blipFill>
          <a:blip r:embed="rId3">
            <a:alphaModFix/>
          </a:blip>
          <a:stretch>
            <a:fillRect/>
          </a:stretch>
        </p:blipFill>
        <p:spPr>
          <a:xfrm>
            <a:off x="360125" y="166274"/>
            <a:ext cx="4251574" cy="2273150"/>
          </a:xfrm>
          <a:prstGeom prst="rect">
            <a:avLst/>
          </a:prstGeom>
          <a:noFill/>
          <a:ln>
            <a:noFill/>
          </a:ln>
        </p:spPr>
      </p:pic>
      <p:pic>
        <p:nvPicPr>
          <p:cNvPr id="145" name="Shape 145"/>
          <p:cNvPicPr preferRelativeResize="0"/>
          <p:nvPr/>
        </p:nvPicPr>
        <p:blipFill>
          <a:blip r:embed="rId4">
            <a:alphaModFix/>
          </a:blip>
          <a:stretch>
            <a:fillRect/>
          </a:stretch>
        </p:blipFill>
        <p:spPr>
          <a:xfrm>
            <a:off x="360125" y="2538500"/>
            <a:ext cx="3985249" cy="2494150"/>
          </a:xfrm>
          <a:prstGeom prst="rect">
            <a:avLst/>
          </a:prstGeom>
          <a:noFill/>
          <a:ln>
            <a:noFill/>
          </a:ln>
        </p:spPr>
      </p:pic>
      <p:pic>
        <p:nvPicPr>
          <p:cNvPr id="146" name="Shape 146"/>
          <p:cNvPicPr preferRelativeResize="0"/>
          <p:nvPr/>
        </p:nvPicPr>
        <p:blipFill>
          <a:blip r:embed="rId5">
            <a:alphaModFix/>
          </a:blip>
          <a:stretch>
            <a:fillRect/>
          </a:stretch>
        </p:blipFill>
        <p:spPr>
          <a:xfrm>
            <a:off x="4611699" y="2538500"/>
            <a:ext cx="4074124" cy="2394375"/>
          </a:xfrm>
          <a:prstGeom prst="rect">
            <a:avLst/>
          </a:prstGeom>
          <a:noFill/>
          <a:ln>
            <a:noFill/>
          </a:ln>
        </p:spPr>
      </p:pic>
      <p:pic>
        <p:nvPicPr>
          <p:cNvPr id="147" name="Shape 147"/>
          <p:cNvPicPr preferRelativeResize="0"/>
          <p:nvPr/>
        </p:nvPicPr>
        <p:blipFill>
          <a:blip r:embed="rId6">
            <a:alphaModFix/>
          </a:blip>
          <a:stretch>
            <a:fillRect/>
          </a:stretch>
        </p:blipFill>
        <p:spPr>
          <a:xfrm>
            <a:off x="4988025" y="166275"/>
            <a:ext cx="3755350" cy="22731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