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64" r:id="rId4"/>
    <p:sldId id="271" r:id="rId5"/>
    <p:sldId id="260" r:id="rId6"/>
    <p:sldId id="272" r:id="rId7"/>
    <p:sldId id="275" r:id="rId8"/>
    <p:sldId id="259" r:id="rId9"/>
    <p:sldId id="258" r:id="rId10"/>
    <p:sldId id="261" r:id="rId11"/>
    <p:sldId id="263" r:id="rId12"/>
    <p:sldId id="262" r:id="rId13"/>
    <p:sldId id="273" r:id="rId1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624A"/>
    <a:srgbClr val="05533F"/>
    <a:srgbClr val="00FFFF"/>
    <a:srgbClr val="00CC99"/>
    <a:srgbClr val="339966"/>
    <a:srgbClr val="088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4882" autoAdjust="0"/>
    <p:restoredTop sz="94660"/>
  </p:normalViewPr>
  <p:slideViewPr>
    <p:cSldViewPr snapToGrid="0">
      <p:cViewPr varScale="1">
        <p:scale>
          <a:sx n="50" d="100"/>
          <a:sy n="50" d="100"/>
        </p:scale>
        <p:origin x="-55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B94220DF-9F26-4A81-9BA2-D8BCEDF06BA7}" type="datetimeFigureOut">
              <a:rPr lang="sl-SI" smtClean="0"/>
              <a:pPr/>
              <a:t>9.5.2016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674257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B94220DF-9F26-4A81-9BA2-D8BCEDF06BA7}" type="datetimeFigureOut">
              <a:rPr lang="sl-SI" smtClean="0"/>
              <a:pPr/>
              <a:t>9.5.2016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117459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B94220DF-9F26-4A81-9BA2-D8BCEDF06BA7}" type="datetimeFigureOut">
              <a:rPr lang="sl-SI" smtClean="0"/>
              <a:pPr/>
              <a:t>9.5.2016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17193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B94220DF-9F26-4A81-9BA2-D8BCEDF06BA7}" type="datetimeFigureOut">
              <a:rPr lang="sl-SI" smtClean="0"/>
              <a:pPr/>
              <a:t>9.5.2016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181554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4220DF-9F26-4A81-9BA2-D8BCEDF06BA7}" type="datetimeFigureOut">
              <a:rPr lang="sl-SI" smtClean="0"/>
              <a:pPr/>
              <a:t>9.5.2016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140325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B94220DF-9F26-4A81-9BA2-D8BCEDF06BA7}" type="datetimeFigureOut">
              <a:rPr lang="sl-SI" smtClean="0"/>
              <a:pPr/>
              <a:t>9.5.2016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324803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B94220DF-9F26-4A81-9BA2-D8BCEDF06BA7}" type="datetimeFigureOut">
              <a:rPr lang="sl-SI" smtClean="0"/>
              <a:pPr/>
              <a:t>9.5.2016</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94302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B94220DF-9F26-4A81-9BA2-D8BCEDF06BA7}" type="datetimeFigureOut">
              <a:rPr lang="sl-SI" smtClean="0"/>
              <a:pPr/>
              <a:t>9.5.2016</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318860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220DF-9F26-4A81-9BA2-D8BCEDF06BA7}" type="datetimeFigureOut">
              <a:rPr lang="sl-SI" smtClean="0"/>
              <a:pPr/>
              <a:t>9.5.2016</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428321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220DF-9F26-4A81-9BA2-D8BCEDF06BA7}" type="datetimeFigureOut">
              <a:rPr lang="sl-SI" smtClean="0"/>
              <a:pPr/>
              <a:t>9.5.2016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385929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220DF-9F26-4A81-9BA2-D8BCEDF06BA7}" type="datetimeFigureOut">
              <a:rPr lang="sl-SI" smtClean="0"/>
              <a:pPr/>
              <a:t>9.5.2016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8FC8411-F758-4ABD-AA77-24D3B77AF509}" type="slidenum">
              <a:rPr lang="sl-SI" smtClean="0"/>
              <a:pPr/>
              <a:t>‹#›</a:t>
            </a:fld>
            <a:endParaRPr lang="sl-SI"/>
          </a:p>
        </p:txBody>
      </p:sp>
    </p:spTree>
    <p:extLst>
      <p:ext uri="{BB962C8B-B14F-4D97-AF65-F5344CB8AC3E}">
        <p14:creationId xmlns:p14="http://schemas.microsoft.com/office/powerpoint/2010/main" val="389557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220DF-9F26-4A81-9BA2-D8BCEDF06BA7}" type="datetimeFigureOut">
              <a:rPr lang="sl-SI" smtClean="0"/>
              <a:pPr/>
              <a:t>9.5.2016</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C8411-F758-4ABD-AA77-24D3B77AF509}" type="slidenum">
              <a:rPr lang="sl-SI" smtClean="0"/>
              <a:pPr/>
              <a:t>‹#›</a:t>
            </a:fld>
            <a:endParaRPr lang="sl-SI"/>
          </a:p>
        </p:txBody>
      </p:sp>
    </p:spTree>
    <p:extLst>
      <p:ext uri="{BB962C8B-B14F-4D97-AF65-F5344CB8AC3E}">
        <p14:creationId xmlns:p14="http://schemas.microsoft.com/office/powerpoint/2010/main" val="546490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424"/>
                    </a14:imgEffect>
                    <a14:imgEffect>
                      <a14:saturation sat="138000"/>
                    </a14:imgEffect>
                    <a14:imgEffect>
                      <a14:brightnessContrast bright="8000" contrast="10000"/>
                    </a14:imgEffect>
                  </a14:imgLayer>
                </a14:imgProps>
              </a:ext>
              <a:ext uri="{28A0092B-C50C-407E-A947-70E740481C1C}">
                <a14:useLocalDpi xmlns:a14="http://schemas.microsoft.com/office/drawing/2010/main"/>
              </a:ext>
            </a:extLst>
          </a:blip>
          <a:stretch>
            <a:fillRect/>
          </a:stretch>
        </p:blipFill>
        <p:spPr>
          <a:xfrm>
            <a:off x="-1393371" y="-558716"/>
            <a:ext cx="13585371" cy="8040908"/>
          </a:xfrm>
          <a:prstGeom prst="rect">
            <a:avLst/>
          </a:prstGeom>
        </p:spPr>
      </p:pic>
      <p:sp>
        <p:nvSpPr>
          <p:cNvPr id="2" name="Title 1"/>
          <p:cNvSpPr>
            <a:spLocks noGrp="1"/>
          </p:cNvSpPr>
          <p:nvPr>
            <p:ph type="ctrTitle"/>
          </p:nvPr>
        </p:nvSpPr>
        <p:spPr>
          <a:xfrm>
            <a:off x="1523999" y="1543278"/>
            <a:ext cx="9144000" cy="2387600"/>
          </a:xfrm>
          <a:effectLst>
            <a:outerShdw blurRad="393700" dist="38100" dir="5400000" sx="200000" sy="200000" algn="ctr" rotWithShape="0">
              <a:srgbClr val="339966">
                <a:alpha val="9000"/>
              </a:srgbClr>
            </a:outerShdw>
          </a:effectLst>
        </p:spPr>
        <p:txBody>
          <a:bodyPr>
            <a:normAutofit/>
          </a:bodyPr>
          <a:lstStyle/>
          <a:p>
            <a:r>
              <a:rPr lang="sl-SI" sz="9600" b="1" dirty="0" smtClean="0">
                <a:solidFill>
                  <a:schemeClr val="accent1">
                    <a:lumMod val="20000"/>
                    <a:lumOff val="80000"/>
                  </a:schemeClr>
                </a:solidFill>
                <a:latin typeface="+mn-lt"/>
              </a:rPr>
              <a:t>THE SOČA RIVER</a:t>
            </a:r>
            <a:endParaRPr lang="sl-SI" sz="9600" b="1" dirty="0">
              <a:solidFill>
                <a:schemeClr val="accent1">
                  <a:lumMod val="20000"/>
                  <a:lumOff val="80000"/>
                </a:schemeClr>
              </a:solidFill>
              <a:latin typeface="+mn-lt"/>
            </a:endParaRPr>
          </a:p>
        </p:txBody>
      </p:sp>
    </p:spTree>
    <p:extLst>
      <p:ext uri="{BB962C8B-B14F-4D97-AF65-F5344CB8AC3E}">
        <p14:creationId xmlns:p14="http://schemas.microsoft.com/office/powerpoint/2010/main" val="12958360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8907"/>
                    </a14:imgEffect>
                    <a14:imgEffect>
                      <a14:saturation sat="154000"/>
                    </a14:imgEffect>
                  </a14:imgLayer>
                </a14:imgProps>
              </a:ext>
              <a:ext uri="{28A0092B-C50C-407E-A947-70E740481C1C}">
                <a14:useLocalDpi xmlns:a14="http://schemas.microsoft.com/office/drawing/2010/main"/>
              </a:ext>
            </a:extLst>
          </a:blip>
          <a:stretch>
            <a:fillRect/>
          </a:stretch>
        </p:blipFill>
        <p:spPr>
          <a:xfrm>
            <a:off x="0" y="-1248382"/>
            <a:ext cx="12192000" cy="8106382"/>
          </a:xfrm>
          <a:prstGeom prst="rect">
            <a:avLst/>
          </a:prstGeom>
        </p:spPr>
      </p:pic>
      <p:sp>
        <p:nvSpPr>
          <p:cNvPr id="8" name="Content Placeholder 7"/>
          <p:cNvSpPr>
            <a:spLocks noGrp="1"/>
          </p:cNvSpPr>
          <p:nvPr>
            <p:ph idx="1"/>
          </p:nvPr>
        </p:nvSpPr>
        <p:spPr/>
        <p:txBody>
          <a:bodyPr>
            <a:normAutofit lnSpcReduction="10000"/>
          </a:bodyPr>
          <a:lstStyle/>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solidFill>
                <a:schemeClr val="bg1"/>
              </a:solidFill>
            </a:endParaRPr>
          </a:p>
          <a:p>
            <a:pPr marL="0" indent="0">
              <a:buNone/>
            </a:pPr>
            <a:endParaRPr lang="sl-SI" dirty="0" smtClean="0">
              <a:solidFill>
                <a:schemeClr val="bg1"/>
              </a:solidFill>
            </a:endParaRPr>
          </a:p>
          <a:p>
            <a:pPr marL="0" indent="0">
              <a:buNone/>
            </a:pPr>
            <a:endParaRPr lang="sl-SI" dirty="0" smtClean="0">
              <a:solidFill>
                <a:schemeClr val="bg1"/>
              </a:solidFill>
            </a:endParaRPr>
          </a:p>
          <a:p>
            <a:pPr marL="0" indent="0">
              <a:buNone/>
            </a:pPr>
            <a:endParaRPr lang="sl-SI" dirty="0" smtClean="0">
              <a:solidFill>
                <a:schemeClr val="bg1"/>
              </a:solidFill>
            </a:endParaRPr>
          </a:p>
          <a:p>
            <a:pPr marL="0" indent="0">
              <a:buNone/>
            </a:pPr>
            <a:r>
              <a:rPr lang="sl-SI" dirty="0" err="1" smtClean="0">
                <a:solidFill>
                  <a:schemeClr val="bg1"/>
                </a:solidFill>
              </a:rPr>
              <a:t>The</a:t>
            </a:r>
            <a:r>
              <a:rPr lang="sl-SI" dirty="0" smtClean="0">
                <a:solidFill>
                  <a:schemeClr val="bg1"/>
                </a:solidFill>
              </a:rPr>
              <a:t> Soča at Most na Soči</a:t>
            </a:r>
          </a:p>
          <a:p>
            <a:pPr marL="0" indent="0" algn="r">
              <a:buNone/>
            </a:pPr>
            <a:endParaRPr lang="sl-SI" sz="2200" dirty="0" smtClean="0">
              <a:solidFill>
                <a:srgbClr val="339966"/>
              </a:solidFill>
            </a:endParaRPr>
          </a:p>
          <a:p>
            <a:pPr marL="0" indent="0" algn="r">
              <a:buNone/>
            </a:pPr>
            <a:endParaRPr lang="sl-SI" sz="2200" dirty="0">
              <a:solidFill>
                <a:srgbClr val="339966"/>
              </a:solidFill>
            </a:endParaRPr>
          </a:p>
          <a:p>
            <a:pPr marL="0" indent="0" algn="r">
              <a:buNone/>
            </a:pPr>
            <a:endParaRPr lang="sl-SI" sz="2200" dirty="0" smtClean="0">
              <a:solidFill>
                <a:srgbClr val="339966"/>
              </a:solidFill>
            </a:endParaRPr>
          </a:p>
        </p:txBody>
      </p:sp>
    </p:spTree>
    <p:extLst>
      <p:ext uri="{BB962C8B-B14F-4D97-AF65-F5344CB8AC3E}">
        <p14:creationId xmlns:p14="http://schemas.microsoft.com/office/powerpoint/2010/main" val="1218572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saturation sat="137000"/>
                    </a14:imgEffect>
                  </a14:imgLayer>
                </a14:imgProps>
              </a:ext>
              <a:ext uri="{28A0092B-C50C-407E-A947-70E740481C1C}">
                <a14:useLocalDpi xmlns:a14="http://schemas.microsoft.com/office/drawing/2010/main"/>
              </a:ext>
            </a:extLst>
          </a:blip>
          <a:stretch>
            <a:fillRect/>
          </a:stretch>
        </p:blipFill>
        <p:spPr>
          <a:xfrm>
            <a:off x="0" y="-1057536"/>
            <a:ext cx="12511314" cy="8263878"/>
          </a:xfrm>
          <a:prstGeom prst="rect">
            <a:avLst/>
          </a:prstGeom>
        </p:spPr>
      </p:pic>
      <p:sp>
        <p:nvSpPr>
          <p:cNvPr id="3" name="Content Placeholder 2"/>
          <p:cNvSpPr>
            <a:spLocks noGrp="1"/>
          </p:cNvSpPr>
          <p:nvPr>
            <p:ph sz="half" idx="1"/>
          </p:nvPr>
        </p:nvSpPr>
        <p:spPr>
          <a:xfrm>
            <a:off x="6466268" y="3853883"/>
            <a:ext cx="5900056" cy="3004117"/>
          </a:xfrm>
        </p:spPr>
        <p:txBody>
          <a:bodyPr/>
          <a:lstStyle/>
          <a:p>
            <a:pPr>
              <a:buNone/>
            </a:pPr>
            <a:r>
              <a:rPr lang="en-GB" b="1" dirty="0" smtClean="0">
                <a:solidFill>
                  <a:schemeClr val="bg1"/>
                </a:solidFill>
              </a:rPr>
              <a:t>The River </a:t>
            </a:r>
            <a:r>
              <a:rPr lang="en-GB" b="1" dirty="0" err="1" smtClean="0">
                <a:solidFill>
                  <a:schemeClr val="bg1"/>
                </a:solidFill>
              </a:rPr>
              <a:t>Soča</a:t>
            </a:r>
            <a:r>
              <a:rPr lang="en-GB" b="1" dirty="0" smtClean="0">
                <a:solidFill>
                  <a:schemeClr val="bg1"/>
                </a:solidFill>
              </a:rPr>
              <a:t> runs between hills</a:t>
            </a:r>
            <a:r>
              <a:rPr lang="sl-SI" b="1" dirty="0" smtClean="0">
                <a:solidFill>
                  <a:schemeClr val="bg1"/>
                </a:solidFill>
              </a:rPr>
              <a:t>,</a:t>
            </a:r>
          </a:p>
          <a:p>
            <a:pPr>
              <a:buNone/>
            </a:pPr>
            <a:r>
              <a:rPr lang="en-GB" b="1" dirty="0" smtClean="0">
                <a:solidFill>
                  <a:schemeClr val="bg1"/>
                </a:solidFill>
              </a:rPr>
              <a:t>goes under bridges, goes past mills</a:t>
            </a:r>
            <a:r>
              <a:rPr lang="sl-SI" b="1" dirty="0" smtClean="0">
                <a:solidFill>
                  <a:schemeClr val="bg1"/>
                </a:solidFill>
              </a:rPr>
              <a:t>.</a:t>
            </a:r>
          </a:p>
          <a:p>
            <a:pPr>
              <a:buNone/>
            </a:pPr>
            <a:r>
              <a:rPr lang="en-GB" b="1" dirty="0" smtClean="0">
                <a:solidFill>
                  <a:schemeClr val="bg1"/>
                </a:solidFill>
              </a:rPr>
              <a:t>          </a:t>
            </a:r>
            <a:r>
              <a:rPr lang="sl-SI" b="1" dirty="0" smtClean="0">
                <a:solidFill>
                  <a:schemeClr val="bg1"/>
                </a:solidFill>
              </a:rPr>
              <a:t>         W</a:t>
            </a:r>
            <a:r>
              <a:rPr lang="en-GB" b="1" dirty="0" smtClean="0">
                <a:solidFill>
                  <a:schemeClr val="bg1"/>
                </a:solidFill>
              </a:rPr>
              <a:t>e swim in it</a:t>
            </a:r>
            <a:endParaRPr lang="sl-SI" b="1" dirty="0" smtClean="0">
              <a:solidFill>
                <a:schemeClr val="bg1"/>
              </a:solidFill>
            </a:endParaRPr>
          </a:p>
          <a:p>
            <a:pPr>
              <a:buNone/>
            </a:pPr>
            <a:r>
              <a:rPr lang="en-GB" b="1" dirty="0" smtClean="0">
                <a:solidFill>
                  <a:schemeClr val="bg1"/>
                </a:solidFill>
              </a:rPr>
              <a:t>             </a:t>
            </a:r>
            <a:r>
              <a:rPr lang="sl-SI" b="1" dirty="0" smtClean="0">
                <a:solidFill>
                  <a:schemeClr val="bg1"/>
                </a:solidFill>
              </a:rPr>
              <a:t>   </a:t>
            </a:r>
            <a:r>
              <a:rPr lang="en-GB" b="1" dirty="0" smtClean="0">
                <a:solidFill>
                  <a:schemeClr val="bg1"/>
                </a:solidFill>
              </a:rPr>
              <a:t>  so we are all fit</a:t>
            </a:r>
            <a:r>
              <a:rPr lang="sl-SI" b="1" dirty="0" smtClean="0">
                <a:solidFill>
                  <a:schemeClr val="bg1"/>
                </a:solidFill>
              </a:rPr>
              <a:t>.</a:t>
            </a:r>
          </a:p>
          <a:p>
            <a:pPr>
              <a:buNone/>
            </a:pPr>
            <a:r>
              <a:rPr lang="sl-SI" b="1" dirty="0" smtClean="0">
                <a:solidFill>
                  <a:schemeClr val="bg1"/>
                </a:solidFill>
              </a:rPr>
              <a:t>W</a:t>
            </a:r>
            <a:r>
              <a:rPr lang="en-GB" b="1" dirty="0" smtClean="0">
                <a:solidFill>
                  <a:schemeClr val="bg1"/>
                </a:solidFill>
              </a:rPr>
              <a:t>e  live with the </a:t>
            </a:r>
            <a:r>
              <a:rPr lang="en-GB" b="1" dirty="0" err="1" smtClean="0">
                <a:solidFill>
                  <a:schemeClr val="bg1"/>
                </a:solidFill>
              </a:rPr>
              <a:t>Soča</a:t>
            </a:r>
            <a:r>
              <a:rPr lang="en-GB" b="1" dirty="0" smtClean="0">
                <a:solidFill>
                  <a:schemeClr val="bg1"/>
                </a:solidFill>
              </a:rPr>
              <a:t> between hills.</a:t>
            </a:r>
            <a:endParaRPr lang="sl-SI" b="1" dirty="0" smtClean="0">
              <a:solidFill>
                <a:schemeClr val="bg1"/>
              </a:solidFill>
            </a:endParaRPr>
          </a:p>
          <a:p>
            <a:endParaRPr lang="sl-SI" dirty="0">
              <a:solidFill>
                <a:schemeClr val="bg1"/>
              </a:solidFill>
            </a:endParaRPr>
          </a:p>
        </p:txBody>
      </p:sp>
    </p:spTree>
    <p:extLst>
      <p:ext uri="{BB962C8B-B14F-4D97-AF65-F5344CB8AC3E}">
        <p14:creationId xmlns:p14="http://schemas.microsoft.com/office/powerpoint/2010/main" val="2785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6685"/>
                    </a14:imgEffect>
                    <a14:imgEffect>
                      <a14:saturation sat="137000"/>
                    </a14:imgEffect>
                  </a14:imgLayer>
                </a14:imgProps>
              </a:ext>
              <a:ext uri="{28A0092B-C50C-407E-A947-70E740481C1C}">
                <a14:useLocalDpi xmlns:a14="http://schemas.microsoft.com/office/drawing/2010/main"/>
              </a:ext>
            </a:extLst>
          </a:blip>
          <a:stretch>
            <a:fillRect/>
          </a:stretch>
        </p:blipFill>
        <p:spPr>
          <a:xfrm>
            <a:off x="-420916" y="-928451"/>
            <a:ext cx="12612915" cy="8309042"/>
          </a:xfrm>
          <a:prstGeom prst="rect">
            <a:avLst/>
          </a:prstGeom>
        </p:spPr>
      </p:pic>
      <p:sp>
        <p:nvSpPr>
          <p:cNvPr id="3" name="Content Placeholder 2"/>
          <p:cNvSpPr>
            <a:spLocks noGrp="1"/>
          </p:cNvSpPr>
          <p:nvPr>
            <p:ph idx="1"/>
          </p:nvPr>
        </p:nvSpPr>
        <p:spPr>
          <a:xfrm>
            <a:off x="1423987" y="4900613"/>
            <a:ext cx="10515600" cy="1957387"/>
          </a:xfrm>
        </p:spPr>
        <p:txBody>
          <a:bodyPr>
            <a:normAutofit fontScale="92500"/>
          </a:bodyPr>
          <a:lstStyle/>
          <a:p>
            <a:pPr marL="0" indent="0">
              <a:buNone/>
            </a:pPr>
            <a:r>
              <a:rPr lang="sl-SI" b="1" dirty="0" err="1" smtClean="0"/>
              <a:t>Rivers</a:t>
            </a:r>
            <a:r>
              <a:rPr lang="sl-SI" b="1" dirty="0" smtClean="0"/>
              <a:t> </a:t>
            </a:r>
            <a:r>
              <a:rPr lang="sl-SI" b="1" dirty="0"/>
              <a:t>are </a:t>
            </a:r>
            <a:r>
              <a:rPr lang="sl-SI" b="1" dirty="0" err="1"/>
              <a:t>really</a:t>
            </a:r>
            <a:r>
              <a:rPr lang="sl-SI" b="1" dirty="0"/>
              <a:t> </a:t>
            </a:r>
            <a:r>
              <a:rPr lang="sl-SI" b="1" dirty="0" err="1" smtClean="0"/>
              <a:t>something</a:t>
            </a:r>
            <a:r>
              <a:rPr lang="sl-SI" b="1" dirty="0" smtClean="0"/>
              <a:t> </a:t>
            </a:r>
            <a:r>
              <a:rPr lang="sl-SI" b="1" dirty="0"/>
              <a:t>special and important </a:t>
            </a:r>
            <a:r>
              <a:rPr lang="sl-SI" b="1" dirty="0" err="1"/>
              <a:t>for</a:t>
            </a:r>
            <a:r>
              <a:rPr lang="sl-SI" b="1" dirty="0"/>
              <a:t> </a:t>
            </a:r>
            <a:r>
              <a:rPr lang="sl-SI" b="1" dirty="0" err="1" smtClean="0"/>
              <a:t>our</a:t>
            </a:r>
            <a:r>
              <a:rPr lang="sl-SI" b="1" dirty="0" smtClean="0"/>
              <a:t> </a:t>
            </a:r>
            <a:r>
              <a:rPr lang="sl-SI" b="1" dirty="0"/>
              <a:t>life. We really can't imagine our </a:t>
            </a:r>
            <a:r>
              <a:rPr lang="sl-SI" b="1" dirty="0" err="1"/>
              <a:t>lives</a:t>
            </a:r>
            <a:r>
              <a:rPr lang="sl-SI" b="1" dirty="0"/>
              <a:t> </a:t>
            </a:r>
            <a:r>
              <a:rPr lang="sl-SI" b="1" dirty="0" err="1" smtClean="0"/>
              <a:t>without</a:t>
            </a:r>
            <a:r>
              <a:rPr lang="sl-SI" b="1" dirty="0" smtClean="0"/>
              <a:t> </a:t>
            </a:r>
            <a:r>
              <a:rPr lang="sl-SI" b="1" dirty="0" err="1" smtClean="0"/>
              <a:t>them</a:t>
            </a:r>
            <a:r>
              <a:rPr lang="sl-SI" b="1" dirty="0" smtClean="0"/>
              <a:t>. Let’s </a:t>
            </a:r>
            <a:r>
              <a:rPr lang="sl-SI" b="1" dirty="0" err="1" smtClean="0"/>
              <a:t>preserve</a:t>
            </a:r>
            <a:r>
              <a:rPr lang="sl-SI" b="1" dirty="0" smtClean="0"/>
              <a:t> </a:t>
            </a:r>
            <a:r>
              <a:rPr lang="sl-SI" b="1" dirty="0" err="1" smtClean="0"/>
              <a:t>our</a:t>
            </a:r>
            <a:r>
              <a:rPr lang="sl-SI" b="1" dirty="0" smtClean="0"/>
              <a:t> </a:t>
            </a:r>
            <a:r>
              <a:rPr lang="sl-SI" b="1" dirty="0" err="1" smtClean="0"/>
              <a:t>rivers</a:t>
            </a:r>
            <a:r>
              <a:rPr lang="sl-SI" b="1" dirty="0" smtClean="0"/>
              <a:t> </a:t>
            </a:r>
            <a:r>
              <a:rPr lang="sl-SI" b="1" dirty="0" err="1" smtClean="0"/>
              <a:t>and</a:t>
            </a:r>
            <a:r>
              <a:rPr lang="sl-SI" b="1" dirty="0" smtClean="0"/>
              <a:t> </a:t>
            </a:r>
          </a:p>
          <a:p>
            <a:pPr marL="0" indent="0">
              <a:buNone/>
            </a:pPr>
            <a:r>
              <a:rPr lang="sl-SI" sz="3500" b="1" dirty="0" smtClean="0"/>
              <a:t>      KEEP THEM FLOWING FOR GENERATIONS TO COME!</a:t>
            </a:r>
          </a:p>
          <a:p>
            <a:pPr marL="0" indent="0">
              <a:buNone/>
            </a:pPr>
            <a:r>
              <a:rPr lang="sl-SI" b="1" dirty="0" smtClean="0"/>
              <a:t>          </a:t>
            </a:r>
          </a:p>
          <a:p>
            <a:pPr marL="0" indent="0">
              <a:buNone/>
            </a:pPr>
            <a:endParaRPr lang="sl-SI" sz="2200" dirty="0" smtClean="0">
              <a:solidFill>
                <a:schemeClr val="tx1">
                  <a:lumMod val="75000"/>
                  <a:lumOff val="25000"/>
                </a:schemeClr>
              </a:solidFill>
            </a:endParaRPr>
          </a:p>
          <a:p>
            <a:endParaRPr lang="sl-SI" dirty="0">
              <a:solidFill>
                <a:srgbClr val="06624A"/>
              </a:solidFill>
            </a:endParaRPr>
          </a:p>
          <a:p>
            <a:endParaRPr lang="sl-SI" dirty="0" smtClean="0"/>
          </a:p>
          <a:p>
            <a:endParaRPr lang="sl-SI" dirty="0"/>
          </a:p>
          <a:p>
            <a:endParaRPr lang="sl-SI" dirty="0" smtClean="0"/>
          </a:p>
          <a:p>
            <a:endParaRPr lang="sl-SI" dirty="0"/>
          </a:p>
        </p:txBody>
      </p:sp>
    </p:spTree>
    <p:extLst>
      <p:ext uri="{BB962C8B-B14F-4D97-AF65-F5344CB8AC3E}">
        <p14:creationId xmlns:p14="http://schemas.microsoft.com/office/powerpoint/2010/main" val="26243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saturation sat="246000"/>
                    </a14:imgEffect>
                  </a14:imgLayer>
                </a14:imgProps>
              </a:ext>
              <a:ext uri="{28A0092B-C50C-407E-A947-70E740481C1C}">
                <a14:useLocalDpi xmlns:a14="http://schemas.microsoft.com/office/drawing/2010/main"/>
              </a:ext>
            </a:extLst>
          </a:blip>
          <a:stretch>
            <a:fillRect/>
          </a:stretch>
        </p:blipFill>
        <p:spPr>
          <a:xfrm>
            <a:off x="-47955" y="-1276047"/>
            <a:ext cx="12239955" cy="8134047"/>
          </a:xfrm>
        </p:spPr>
      </p:pic>
      <p:sp>
        <p:nvSpPr>
          <p:cNvPr id="5" name="Content Placeholder 4"/>
          <p:cNvSpPr>
            <a:spLocks noGrp="1"/>
          </p:cNvSpPr>
          <p:nvPr>
            <p:ph sz="half" idx="2"/>
          </p:nvPr>
        </p:nvSpPr>
        <p:spPr>
          <a:xfrm>
            <a:off x="4200526" y="2328863"/>
            <a:ext cx="7626968" cy="4314825"/>
          </a:xfrm>
        </p:spPr>
        <p:txBody>
          <a:bodyPr>
            <a:normAutofit/>
          </a:bodyPr>
          <a:lstStyle/>
          <a:p>
            <a:pPr marL="0" indent="0">
              <a:buNone/>
            </a:pPr>
            <a:endParaRPr lang="sl-SI" dirty="0" smtClean="0">
              <a:solidFill>
                <a:schemeClr val="bg1"/>
              </a:solidFill>
            </a:endParaRPr>
          </a:p>
          <a:p>
            <a:pPr marL="0" indent="0">
              <a:buNone/>
            </a:pPr>
            <a:endParaRPr lang="sl-SI" dirty="0">
              <a:solidFill>
                <a:schemeClr val="bg1"/>
              </a:solidFill>
            </a:endParaRPr>
          </a:p>
          <a:p>
            <a:pPr marL="0" indent="0">
              <a:buNone/>
            </a:pPr>
            <a:endParaRPr lang="sl-SI" dirty="0" smtClean="0">
              <a:solidFill>
                <a:schemeClr val="bg1"/>
              </a:solidFill>
            </a:endParaRPr>
          </a:p>
          <a:p>
            <a:pPr marL="0" indent="0">
              <a:buNone/>
            </a:pPr>
            <a:r>
              <a:rPr lang="sl-SI" b="1" dirty="0" smtClean="0">
                <a:solidFill>
                  <a:schemeClr val="bg1"/>
                </a:solidFill>
              </a:rPr>
              <a:t>Mentor:  Zvonka </a:t>
            </a:r>
            <a:r>
              <a:rPr lang="sl-SI" b="1" dirty="0" err="1" smtClean="0">
                <a:solidFill>
                  <a:schemeClr val="bg1"/>
                </a:solidFill>
              </a:rPr>
              <a:t>Dalić</a:t>
            </a:r>
            <a:r>
              <a:rPr lang="sl-SI" b="1" dirty="0" smtClean="0">
                <a:solidFill>
                  <a:schemeClr val="bg1"/>
                </a:solidFill>
              </a:rPr>
              <a:t> Rink, </a:t>
            </a:r>
            <a:r>
              <a:rPr lang="sl-SI" b="1" dirty="0" err="1" smtClean="0">
                <a:solidFill>
                  <a:schemeClr val="bg1"/>
                </a:solidFill>
              </a:rPr>
              <a:t>English</a:t>
            </a:r>
            <a:r>
              <a:rPr lang="sl-SI" b="1" dirty="0" smtClean="0">
                <a:solidFill>
                  <a:schemeClr val="bg1"/>
                </a:solidFill>
              </a:rPr>
              <a:t> </a:t>
            </a:r>
            <a:r>
              <a:rPr lang="sl-SI" b="1" dirty="0" err="1" smtClean="0">
                <a:solidFill>
                  <a:schemeClr val="bg1"/>
                </a:solidFill>
              </a:rPr>
              <a:t>teacher</a:t>
            </a:r>
            <a:endParaRPr lang="sl-SI" b="1" dirty="0" smtClean="0">
              <a:solidFill>
                <a:schemeClr val="bg1"/>
              </a:solidFill>
            </a:endParaRPr>
          </a:p>
          <a:p>
            <a:pPr marL="0" indent="0">
              <a:buNone/>
            </a:pPr>
            <a:r>
              <a:rPr lang="sl-SI" b="1" dirty="0" smtClean="0">
                <a:solidFill>
                  <a:schemeClr val="bg1"/>
                </a:solidFill>
              </a:rPr>
              <a:t>Edited </a:t>
            </a:r>
            <a:r>
              <a:rPr lang="sl-SI" b="1" dirty="0" err="1" smtClean="0">
                <a:solidFill>
                  <a:schemeClr val="bg1"/>
                </a:solidFill>
              </a:rPr>
              <a:t>by</a:t>
            </a:r>
            <a:r>
              <a:rPr lang="sl-SI" b="1" dirty="0" smtClean="0">
                <a:solidFill>
                  <a:schemeClr val="bg1"/>
                </a:solidFill>
              </a:rPr>
              <a:t>: Lana Trost</a:t>
            </a:r>
          </a:p>
          <a:p>
            <a:pPr marL="0" indent="0">
              <a:buNone/>
            </a:pPr>
            <a:r>
              <a:rPr lang="sl-SI" b="1" dirty="0" smtClean="0">
                <a:solidFill>
                  <a:schemeClr val="bg1"/>
                </a:solidFill>
              </a:rPr>
              <a:t>Photos and texts: 1. a, Gimnazija Tolmin, </a:t>
            </a:r>
            <a:r>
              <a:rPr lang="sl-SI" b="1" dirty="0" err="1" smtClean="0">
                <a:solidFill>
                  <a:schemeClr val="bg1"/>
                </a:solidFill>
              </a:rPr>
              <a:t>Slovenia</a:t>
            </a:r>
            <a:r>
              <a:rPr lang="sl-SI" b="1" dirty="0" smtClean="0">
                <a:solidFill>
                  <a:schemeClr val="bg1"/>
                </a:solidFill>
              </a:rPr>
              <a:t>:</a:t>
            </a:r>
          </a:p>
          <a:p>
            <a:pPr marL="0" indent="0">
              <a:buNone/>
            </a:pPr>
            <a:r>
              <a:rPr lang="sl-SI" b="1" dirty="0" err="1" smtClean="0">
                <a:solidFill>
                  <a:schemeClr val="bg1"/>
                </a:solidFill>
              </a:rPr>
              <a:t>Anesa</a:t>
            </a:r>
            <a:r>
              <a:rPr lang="sl-SI" b="1" dirty="0" smtClean="0">
                <a:solidFill>
                  <a:schemeClr val="bg1"/>
                </a:solidFill>
              </a:rPr>
              <a:t> </a:t>
            </a:r>
            <a:r>
              <a:rPr lang="sl-SI" b="1" dirty="0" err="1" smtClean="0">
                <a:solidFill>
                  <a:schemeClr val="bg1"/>
                </a:solidFill>
              </a:rPr>
              <a:t>Adrovič</a:t>
            </a:r>
            <a:r>
              <a:rPr lang="sl-SI" b="1" dirty="0" smtClean="0">
                <a:solidFill>
                  <a:schemeClr val="bg1"/>
                </a:solidFill>
              </a:rPr>
              <a:t>, Tadej  Humar, Jasna Kavčič, Staš Manfreda , </a:t>
            </a:r>
            <a:r>
              <a:rPr lang="sl-SI" b="1" dirty="0" err="1" smtClean="0">
                <a:solidFill>
                  <a:schemeClr val="bg1"/>
                </a:solidFill>
              </a:rPr>
              <a:t>Anika</a:t>
            </a:r>
            <a:r>
              <a:rPr lang="sl-SI" b="1" dirty="0" smtClean="0">
                <a:solidFill>
                  <a:schemeClr val="bg1"/>
                </a:solidFill>
              </a:rPr>
              <a:t> Mugerli, Anja Pavšič, Ana Svetičič, Uroš Šturm </a:t>
            </a:r>
            <a:r>
              <a:rPr lang="sl-SI" b="1" dirty="0" err="1" smtClean="0">
                <a:solidFill>
                  <a:schemeClr val="bg1"/>
                </a:solidFill>
              </a:rPr>
              <a:t>and</a:t>
            </a:r>
            <a:r>
              <a:rPr lang="sl-SI" b="1" dirty="0" smtClean="0">
                <a:solidFill>
                  <a:schemeClr val="bg1"/>
                </a:solidFill>
              </a:rPr>
              <a:t> Lana Trost</a:t>
            </a:r>
          </a:p>
        </p:txBody>
      </p:sp>
    </p:spTree>
    <p:extLst>
      <p:ext uri="{BB962C8B-B14F-4D97-AF65-F5344CB8AC3E}">
        <p14:creationId xmlns:p14="http://schemas.microsoft.com/office/powerpoint/2010/main" val="2756615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700213" y="0"/>
            <a:ext cx="10491787" cy="6858000"/>
          </a:xfrm>
          <a:prstGeom prst="rect">
            <a:avLst/>
          </a:prstGeom>
        </p:spPr>
      </p:pic>
      <p:sp>
        <p:nvSpPr>
          <p:cNvPr id="2" name="Title 1"/>
          <p:cNvSpPr>
            <a:spLocks noGrp="1"/>
          </p:cNvSpPr>
          <p:nvPr>
            <p:ph type="title"/>
          </p:nvPr>
        </p:nvSpPr>
        <p:spPr>
          <a:xfrm>
            <a:off x="-1" y="1"/>
            <a:ext cx="1814513" cy="6858000"/>
          </a:xfrm>
        </p:spPr>
        <p:txBody>
          <a:bodyPr>
            <a:normAutofit/>
          </a:bodyPr>
          <a:lstStyle/>
          <a:p>
            <a:r>
              <a:rPr lang="sl-SI" sz="2800" b="1" dirty="0" err="1" smtClean="0"/>
              <a:t>The</a:t>
            </a:r>
            <a:r>
              <a:rPr lang="sl-SI" sz="2800" b="1" dirty="0" smtClean="0"/>
              <a:t> </a:t>
            </a:r>
            <a:br>
              <a:rPr lang="sl-SI" sz="2800" b="1" dirty="0" smtClean="0"/>
            </a:br>
            <a:r>
              <a:rPr lang="sl-SI" sz="2800" b="1" dirty="0" err="1" smtClean="0"/>
              <a:t>majestic</a:t>
            </a:r>
            <a:r>
              <a:rPr lang="sl-SI" sz="2800" b="1" dirty="0" smtClean="0"/>
              <a:t/>
            </a:r>
            <a:br>
              <a:rPr lang="sl-SI" sz="2800" b="1" dirty="0" smtClean="0"/>
            </a:br>
            <a:r>
              <a:rPr lang="sl-SI" sz="2800" b="1" dirty="0" err="1" smtClean="0"/>
              <a:t>source</a:t>
            </a:r>
            <a:r>
              <a:rPr lang="sl-SI" sz="2800" b="1" dirty="0" smtClean="0"/>
              <a:t> </a:t>
            </a:r>
            <a:r>
              <a:rPr lang="sl-SI" sz="2800" b="1" dirty="0" err="1" smtClean="0"/>
              <a:t>of</a:t>
            </a:r>
            <a:r>
              <a:rPr lang="sl-SI" sz="2800" b="1" dirty="0" smtClean="0"/>
              <a:t> </a:t>
            </a:r>
            <a:r>
              <a:rPr lang="sl-SI" sz="2800" b="1" dirty="0" err="1" smtClean="0"/>
              <a:t>the</a:t>
            </a:r>
            <a:r>
              <a:rPr lang="sl-SI" sz="2800" b="1" dirty="0" smtClean="0"/>
              <a:t> Soča </a:t>
            </a:r>
            <a:br>
              <a:rPr lang="sl-SI" sz="2800" b="1" dirty="0" smtClean="0"/>
            </a:br>
            <a:r>
              <a:rPr lang="sl-SI" sz="2800" b="1" dirty="0" err="1" smtClean="0"/>
              <a:t>looks</a:t>
            </a:r>
            <a:r>
              <a:rPr lang="sl-SI" sz="2800" b="1" dirty="0" smtClean="0"/>
              <a:t> like</a:t>
            </a:r>
            <a:br>
              <a:rPr lang="sl-SI" sz="2800" b="1" dirty="0" smtClean="0"/>
            </a:br>
            <a:r>
              <a:rPr lang="sl-SI" sz="2800" b="1" dirty="0" smtClean="0"/>
              <a:t>a </a:t>
            </a:r>
            <a:r>
              <a:rPr lang="sl-SI" sz="2800" b="1" dirty="0" err="1" smtClean="0"/>
              <a:t>magical</a:t>
            </a:r>
            <a:r>
              <a:rPr lang="sl-SI" sz="2800" b="1" dirty="0" smtClean="0"/>
              <a:t/>
            </a:r>
            <a:br>
              <a:rPr lang="sl-SI" sz="2800" b="1" dirty="0" smtClean="0"/>
            </a:br>
            <a:r>
              <a:rPr lang="sl-SI" sz="2800" b="1" dirty="0" err="1" smtClean="0"/>
              <a:t>abstract</a:t>
            </a:r>
            <a:r>
              <a:rPr lang="sl-SI" sz="2800" b="1" dirty="0" smtClean="0"/>
              <a:t> </a:t>
            </a:r>
            <a:br>
              <a:rPr lang="sl-SI" sz="2800" b="1" dirty="0" smtClean="0"/>
            </a:br>
            <a:r>
              <a:rPr lang="sl-SI" sz="2800" b="1" dirty="0" err="1" smtClean="0"/>
              <a:t>painting</a:t>
            </a:r>
            <a:r>
              <a:rPr lang="sl-SI" sz="2800" b="1" dirty="0" smtClean="0"/>
              <a:t>.</a:t>
            </a:r>
            <a:endParaRPr lang="sl-SI" sz="2800" b="1" dirty="0"/>
          </a:p>
        </p:txBody>
      </p:sp>
    </p:spTree>
    <p:extLst>
      <p:ext uri="{BB962C8B-B14F-4D97-AF65-F5344CB8AC3E}">
        <p14:creationId xmlns:p14="http://schemas.microsoft.com/office/powerpoint/2010/main" val="2985472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525" y="-1"/>
            <a:ext cx="4572000" cy="6858001"/>
          </a:xfrm>
          <a:prstGeom prst="rect">
            <a:avLst/>
          </a:prstGeom>
        </p:spPr>
      </p:pic>
      <p:pic>
        <p:nvPicPr>
          <p:cNvPr id="3" name="Picture 2"/>
          <p:cNvPicPr>
            <a:picLocks noChangeAspect="1"/>
          </p:cNvPicPr>
          <p:nvPr/>
        </p:nvPicPr>
        <p:blipFill>
          <a:blip r:embed="rId3"/>
          <a:stretch>
            <a:fillRect/>
          </a:stretch>
        </p:blipFill>
        <p:spPr>
          <a:xfrm>
            <a:off x="-762000" y="0"/>
            <a:ext cx="4572000"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4287" y="0"/>
            <a:ext cx="4566525" cy="6858000"/>
          </a:xfrm>
          <a:prstGeom prst="rect">
            <a:avLst/>
          </a:prstGeom>
        </p:spPr>
      </p:pic>
      <p:sp>
        <p:nvSpPr>
          <p:cNvPr id="5" name="Title 4"/>
          <p:cNvSpPr>
            <a:spLocks noGrp="1"/>
          </p:cNvSpPr>
          <p:nvPr>
            <p:ph type="title"/>
          </p:nvPr>
        </p:nvSpPr>
        <p:spPr>
          <a:xfrm>
            <a:off x="4357688" y="3943350"/>
            <a:ext cx="3571875" cy="2914650"/>
          </a:xfrm>
        </p:spPr>
        <p:txBody>
          <a:bodyPr>
            <a:normAutofit/>
          </a:bodyPr>
          <a:lstStyle/>
          <a:p>
            <a:r>
              <a:rPr lang="sl-SI" sz="3600" b="1" dirty="0" err="1" smtClean="0">
                <a:solidFill>
                  <a:schemeClr val="bg1"/>
                </a:solidFill>
              </a:rPr>
              <a:t>The</a:t>
            </a:r>
            <a:r>
              <a:rPr lang="sl-SI" sz="3600" b="1" dirty="0" smtClean="0">
                <a:solidFill>
                  <a:schemeClr val="bg1"/>
                </a:solidFill>
              </a:rPr>
              <a:t> </a:t>
            </a:r>
            <a:r>
              <a:rPr lang="sl-SI" sz="3600" b="1" dirty="0" err="1" smtClean="0">
                <a:solidFill>
                  <a:schemeClr val="bg1"/>
                </a:solidFill>
              </a:rPr>
              <a:t>river</a:t>
            </a:r>
            <a:r>
              <a:rPr lang="sl-SI" sz="3600" b="1" dirty="0" smtClean="0">
                <a:solidFill>
                  <a:schemeClr val="bg1"/>
                </a:solidFill>
              </a:rPr>
              <a:t> </a:t>
            </a:r>
            <a:r>
              <a:rPr lang="sl-SI" sz="3600" b="1" dirty="0" err="1" smtClean="0">
                <a:solidFill>
                  <a:schemeClr val="bg1"/>
                </a:solidFill>
              </a:rPr>
              <a:t>flows</a:t>
            </a:r>
            <a:r>
              <a:rPr lang="sl-SI" sz="3600" b="1" dirty="0" smtClean="0">
                <a:solidFill>
                  <a:schemeClr val="bg1"/>
                </a:solidFill>
              </a:rPr>
              <a:t> </a:t>
            </a:r>
            <a:r>
              <a:rPr lang="sl-SI" sz="3600" b="1" dirty="0" err="1" smtClean="0">
                <a:solidFill>
                  <a:schemeClr val="bg1"/>
                </a:solidFill>
              </a:rPr>
              <a:t>quietly</a:t>
            </a:r>
            <a:r>
              <a:rPr lang="sl-SI" sz="3600" b="1" dirty="0" smtClean="0">
                <a:solidFill>
                  <a:schemeClr val="bg1"/>
                </a:solidFill>
              </a:rPr>
              <a:t> </a:t>
            </a:r>
            <a:r>
              <a:rPr lang="sl-SI" sz="3600" b="1" dirty="0" err="1" smtClean="0">
                <a:solidFill>
                  <a:schemeClr val="bg1"/>
                </a:solidFill>
              </a:rPr>
              <a:t>and</a:t>
            </a:r>
            <a:r>
              <a:rPr lang="sl-SI" sz="3600" b="1" dirty="0" smtClean="0">
                <a:solidFill>
                  <a:schemeClr val="bg1"/>
                </a:solidFill>
              </a:rPr>
              <a:t> </a:t>
            </a:r>
            <a:r>
              <a:rPr lang="sl-SI" sz="3600" b="1" dirty="0" err="1" smtClean="0">
                <a:solidFill>
                  <a:schemeClr val="bg1"/>
                </a:solidFill>
              </a:rPr>
              <a:t>freely</a:t>
            </a:r>
            <a:r>
              <a:rPr lang="sl-SI" sz="3600" b="1" dirty="0" smtClean="0">
                <a:solidFill>
                  <a:schemeClr val="bg1"/>
                </a:solidFill>
              </a:rPr>
              <a:t> </a:t>
            </a:r>
            <a:r>
              <a:rPr lang="sl-SI" sz="3600" b="1" dirty="0" err="1" smtClean="0">
                <a:solidFill>
                  <a:schemeClr val="bg1"/>
                </a:solidFill>
              </a:rPr>
              <a:t>through</a:t>
            </a:r>
            <a:r>
              <a:rPr lang="sl-SI" sz="3600" b="1" dirty="0" smtClean="0">
                <a:solidFill>
                  <a:schemeClr val="bg1"/>
                </a:solidFill>
              </a:rPr>
              <a:t> </a:t>
            </a:r>
            <a:r>
              <a:rPr lang="sl-SI" sz="3600" b="1" dirty="0" err="1" smtClean="0">
                <a:solidFill>
                  <a:schemeClr val="bg1"/>
                </a:solidFill>
              </a:rPr>
              <a:t>the</a:t>
            </a:r>
            <a:r>
              <a:rPr lang="sl-SI" sz="3600" b="1" dirty="0" smtClean="0">
                <a:solidFill>
                  <a:schemeClr val="bg1"/>
                </a:solidFill>
              </a:rPr>
              <a:t> </a:t>
            </a:r>
            <a:r>
              <a:rPr lang="sl-SI" sz="3600" b="1" dirty="0" err="1" smtClean="0">
                <a:solidFill>
                  <a:schemeClr val="bg1"/>
                </a:solidFill>
              </a:rPr>
              <a:t>valley</a:t>
            </a:r>
            <a:r>
              <a:rPr lang="sl-SI" sz="3600" b="1" dirty="0" smtClean="0">
                <a:solidFill>
                  <a:schemeClr val="bg1"/>
                </a:solidFill>
              </a:rPr>
              <a:t>.</a:t>
            </a:r>
            <a:endParaRPr lang="sl-SI" sz="3600" b="1" dirty="0">
              <a:solidFill>
                <a:schemeClr val="bg1"/>
              </a:solidFill>
            </a:endParaRPr>
          </a:p>
        </p:txBody>
      </p:sp>
    </p:spTree>
    <p:extLst>
      <p:ext uri="{BB962C8B-B14F-4D97-AF65-F5344CB8AC3E}">
        <p14:creationId xmlns:p14="http://schemas.microsoft.com/office/powerpoint/2010/main" val="183533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26359" cy="8127999"/>
          </a:xfrm>
          <a:prstGeom prst="rect">
            <a:avLst/>
          </a:prstGeom>
        </p:spPr>
      </p:pic>
      <p:sp>
        <p:nvSpPr>
          <p:cNvPr id="4" name="Content Placeholder 3"/>
          <p:cNvSpPr>
            <a:spLocks noGrp="1"/>
          </p:cNvSpPr>
          <p:nvPr>
            <p:ph sz="half" idx="1"/>
          </p:nvPr>
        </p:nvSpPr>
        <p:spPr>
          <a:xfrm>
            <a:off x="2257426" y="4215108"/>
            <a:ext cx="5200650" cy="2914356"/>
          </a:xfrm>
        </p:spPr>
        <p:txBody>
          <a:bodyPr/>
          <a:lstStyle/>
          <a:p>
            <a:pPr marL="0" indent="0" algn="r" fontAlgn="t">
              <a:spcBef>
                <a:spcPts val="0"/>
              </a:spcBef>
              <a:buNone/>
            </a:pPr>
            <a:r>
              <a:rPr lang="sl-SI" dirty="0" smtClean="0"/>
              <a:t>  </a:t>
            </a:r>
            <a:r>
              <a:rPr lang="en-GB" b="1" dirty="0" smtClean="0">
                <a:solidFill>
                  <a:srgbClr val="05533F"/>
                </a:solidFill>
              </a:rPr>
              <a:t>There is the source of the river,</a:t>
            </a:r>
            <a:endParaRPr lang="sl-SI" b="1" dirty="0" smtClean="0">
              <a:solidFill>
                <a:srgbClr val="05533F"/>
              </a:solidFill>
            </a:endParaRPr>
          </a:p>
          <a:p>
            <a:pPr>
              <a:buNone/>
            </a:pPr>
            <a:r>
              <a:rPr lang="en-GB" b="1" dirty="0" smtClean="0">
                <a:solidFill>
                  <a:srgbClr val="05533F"/>
                </a:solidFill>
              </a:rPr>
              <a:t>   </a:t>
            </a:r>
            <a:r>
              <a:rPr lang="sl-SI" b="1" dirty="0" smtClean="0">
                <a:solidFill>
                  <a:srgbClr val="05533F"/>
                </a:solidFill>
              </a:rPr>
              <a:t>              </a:t>
            </a:r>
            <a:r>
              <a:rPr lang="en-GB" b="1" dirty="0" smtClean="0">
                <a:solidFill>
                  <a:srgbClr val="05533F"/>
                </a:solidFill>
              </a:rPr>
              <a:t>  our emerald river.</a:t>
            </a:r>
            <a:endParaRPr lang="sl-SI" b="1" dirty="0" smtClean="0">
              <a:solidFill>
                <a:srgbClr val="05533F"/>
              </a:solidFill>
            </a:endParaRPr>
          </a:p>
          <a:p>
            <a:pPr>
              <a:buNone/>
            </a:pPr>
            <a:r>
              <a:rPr lang="en-GB" b="1" dirty="0" smtClean="0">
                <a:solidFill>
                  <a:srgbClr val="05533F"/>
                </a:solidFill>
              </a:rPr>
              <a:t>       </a:t>
            </a:r>
            <a:r>
              <a:rPr lang="sl-SI" b="1" dirty="0" smtClean="0">
                <a:solidFill>
                  <a:srgbClr val="05533F"/>
                </a:solidFill>
              </a:rPr>
              <a:t>           </a:t>
            </a:r>
            <a:r>
              <a:rPr lang="en-GB" b="1" dirty="0" smtClean="0">
                <a:solidFill>
                  <a:srgbClr val="05533F"/>
                </a:solidFill>
              </a:rPr>
              <a:t>  We swim in it</a:t>
            </a:r>
            <a:endParaRPr lang="sl-SI" b="1" dirty="0" smtClean="0">
              <a:solidFill>
                <a:srgbClr val="05533F"/>
              </a:solidFill>
            </a:endParaRPr>
          </a:p>
          <a:p>
            <a:pPr>
              <a:buNone/>
            </a:pPr>
            <a:r>
              <a:rPr lang="en-GB" b="1" dirty="0" smtClean="0">
                <a:solidFill>
                  <a:srgbClr val="05533F"/>
                </a:solidFill>
              </a:rPr>
              <a:t>     </a:t>
            </a:r>
            <a:r>
              <a:rPr lang="sl-SI" b="1" dirty="0" smtClean="0">
                <a:solidFill>
                  <a:srgbClr val="05533F"/>
                </a:solidFill>
              </a:rPr>
              <a:t>            </a:t>
            </a:r>
            <a:r>
              <a:rPr lang="en-GB" b="1" dirty="0" smtClean="0">
                <a:solidFill>
                  <a:srgbClr val="05533F"/>
                </a:solidFill>
              </a:rPr>
              <a:t> so we are all  fit.</a:t>
            </a:r>
            <a:endParaRPr lang="sl-SI" b="1" dirty="0" smtClean="0">
              <a:solidFill>
                <a:srgbClr val="05533F"/>
              </a:solidFill>
            </a:endParaRPr>
          </a:p>
          <a:p>
            <a:pPr>
              <a:buNone/>
            </a:pPr>
            <a:r>
              <a:rPr lang="en-GB" b="1" dirty="0" smtClean="0">
                <a:solidFill>
                  <a:srgbClr val="05533F"/>
                </a:solidFill>
              </a:rPr>
              <a:t> </a:t>
            </a:r>
            <a:r>
              <a:rPr lang="sl-SI" b="1" dirty="0" smtClean="0">
                <a:solidFill>
                  <a:srgbClr val="05533F"/>
                </a:solidFill>
              </a:rPr>
              <a:t>         </a:t>
            </a:r>
            <a:r>
              <a:rPr lang="en-GB" b="1" dirty="0" smtClean="0">
                <a:solidFill>
                  <a:srgbClr val="05533F"/>
                </a:solidFill>
              </a:rPr>
              <a:t> This is our  beautiful river!</a:t>
            </a:r>
            <a:endParaRPr lang="sl-SI" b="1" dirty="0" smtClean="0">
              <a:solidFill>
                <a:srgbClr val="05533F"/>
              </a:solidFill>
            </a:endParaRPr>
          </a:p>
          <a:p>
            <a:pPr algn="ctr"/>
            <a:endParaRPr lang="sl-SI" dirty="0">
              <a:solidFill>
                <a:srgbClr val="06624A"/>
              </a:solidFill>
            </a:endParaRPr>
          </a:p>
        </p:txBody>
      </p:sp>
    </p:spTree>
    <p:extLst>
      <p:ext uri="{BB962C8B-B14F-4D97-AF65-F5344CB8AC3E}">
        <p14:creationId xmlns:p14="http://schemas.microsoft.com/office/powerpoint/2010/main" val="131771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colorTemperature colorTemp="7425"/>
                    </a14:imgEffect>
                    <a14:imgEffect>
                      <a14:saturation sat="150000"/>
                    </a14:imgEffect>
                  </a14:imgLayer>
                </a14:imgProps>
              </a:ext>
            </a:extLst>
          </a:blip>
          <a:stretch>
            <a:fillRect/>
          </a:stretch>
        </p:blipFill>
        <p:spPr>
          <a:xfrm>
            <a:off x="0" y="-646548"/>
            <a:ext cx="12192000" cy="8093946"/>
          </a:xfrm>
          <a:prstGeom prst="rect">
            <a:avLst/>
          </a:prstGeom>
        </p:spPr>
      </p:pic>
      <p:sp>
        <p:nvSpPr>
          <p:cNvPr id="8" name="Content Placeholder 7"/>
          <p:cNvSpPr>
            <a:spLocks noGrp="1"/>
          </p:cNvSpPr>
          <p:nvPr>
            <p:ph idx="1"/>
          </p:nvPr>
        </p:nvSpPr>
        <p:spPr>
          <a:xfrm>
            <a:off x="528640" y="200025"/>
            <a:ext cx="10953748" cy="2571750"/>
          </a:xfrm>
        </p:spPr>
        <p:txBody>
          <a:bodyPr>
            <a:normAutofit lnSpcReduction="10000"/>
          </a:bodyPr>
          <a:lstStyle/>
          <a:p>
            <a:pPr marL="0" indent="0">
              <a:buNone/>
            </a:pPr>
            <a:r>
              <a:rPr lang="en-US" dirty="0" err="1" smtClean="0">
                <a:solidFill>
                  <a:schemeClr val="tx2">
                    <a:lumMod val="50000"/>
                  </a:schemeClr>
                </a:solidFill>
              </a:rPr>
              <a:t>Ther</a:t>
            </a:r>
            <a:r>
              <a:rPr lang="sl-SI" dirty="0" smtClean="0">
                <a:solidFill>
                  <a:schemeClr val="tx2">
                    <a:lumMod val="50000"/>
                  </a:schemeClr>
                </a:solidFill>
              </a:rPr>
              <a:t>e are </a:t>
            </a:r>
            <a:r>
              <a:rPr lang="sl-SI" dirty="0" err="1" smtClean="0">
                <a:solidFill>
                  <a:schemeClr val="tx2">
                    <a:lumMod val="50000"/>
                  </a:schemeClr>
                </a:solidFill>
              </a:rPr>
              <a:t>many</a:t>
            </a:r>
            <a:r>
              <a:rPr lang="sl-SI" dirty="0" smtClean="0">
                <a:solidFill>
                  <a:schemeClr val="tx2">
                    <a:lumMod val="50000"/>
                  </a:schemeClr>
                </a:solidFill>
              </a:rPr>
              <a:t> </a:t>
            </a:r>
            <a:r>
              <a:rPr lang="sl-SI" dirty="0" err="1" smtClean="0">
                <a:solidFill>
                  <a:schemeClr val="tx2">
                    <a:lumMod val="50000"/>
                  </a:schemeClr>
                </a:solidFill>
              </a:rPr>
              <a:t>fishing</a:t>
            </a:r>
            <a:r>
              <a:rPr lang="sl-SI" dirty="0" smtClean="0">
                <a:solidFill>
                  <a:schemeClr val="tx2">
                    <a:lumMod val="50000"/>
                  </a:schemeClr>
                </a:solidFill>
              </a:rPr>
              <a:t> </a:t>
            </a:r>
            <a:r>
              <a:rPr lang="sl-SI" dirty="0" err="1" smtClean="0">
                <a:solidFill>
                  <a:schemeClr val="tx2">
                    <a:lumMod val="50000"/>
                  </a:schemeClr>
                </a:solidFill>
              </a:rPr>
              <a:t>tournaments</a:t>
            </a:r>
            <a:r>
              <a:rPr lang="sl-SI" dirty="0" smtClean="0">
                <a:solidFill>
                  <a:schemeClr val="tx2">
                    <a:lumMod val="50000"/>
                  </a:schemeClr>
                </a:solidFill>
              </a:rPr>
              <a:t> </a:t>
            </a:r>
            <a:r>
              <a:rPr lang="sl-SI" dirty="0" err="1" smtClean="0">
                <a:solidFill>
                  <a:schemeClr val="tx2">
                    <a:lumMod val="50000"/>
                  </a:schemeClr>
                </a:solidFill>
              </a:rPr>
              <a:t>organised</a:t>
            </a:r>
            <a:r>
              <a:rPr lang="sl-SI" dirty="0" smtClean="0">
                <a:solidFill>
                  <a:schemeClr val="tx2">
                    <a:lumMod val="50000"/>
                  </a:schemeClr>
                </a:solidFill>
              </a:rPr>
              <a:t> on </a:t>
            </a:r>
            <a:r>
              <a:rPr lang="sl-SI" dirty="0" err="1" smtClean="0">
                <a:solidFill>
                  <a:schemeClr val="tx2">
                    <a:lumMod val="50000"/>
                  </a:schemeClr>
                </a:solidFill>
              </a:rPr>
              <a:t>the</a:t>
            </a:r>
            <a:r>
              <a:rPr lang="sl-SI" dirty="0" smtClean="0">
                <a:solidFill>
                  <a:schemeClr val="tx2">
                    <a:lumMod val="50000"/>
                  </a:schemeClr>
                </a:solidFill>
              </a:rPr>
              <a:t> Soča </a:t>
            </a:r>
            <a:r>
              <a:rPr lang="sl-SI" dirty="0" err="1" smtClean="0">
                <a:solidFill>
                  <a:schemeClr val="tx2">
                    <a:lumMod val="50000"/>
                  </a:schemeClr>
                </a:solidFill>
              </a:rPr>
              <a:t>attracting</a:t>
            </a:r>
            <a:r>
              <a:rPr lang="en-US" dirty="0" smtClean="0">
                <a:solidFill>
                  <a:schemeClr val="tx2">
                    <a:lumMod val="50000"/>
                  </a:schemeClr>
                </a:solidFill>
              </a:rPr>
              <a:t> sports </a:t>
            </a:r>
            <a:r>
              <a:rPr lang="en-US" dirty="0">
                <a:solidFill>
                  <a:schemeClr val="tx2">
                    <a:lumMod val="50000"/>
                  </a:schemeClr>
                </a:solidFill>
              </a:rPr>
              <a:t>fishermen from </a:t>
            </a:r>
            <a:r>
              <a:rPr lang="en-US" dirty="0" smtClean="0">
                <a:solidFill>
                  <a:schemeClr val="tx2">
                    <a:lumMod val="50000"/>
                  </a:schemeClr>
                </a:solidFill>
              </a:rPr>
              <a:t>a</a:t>
            </a:r>
            <a:r>
              <a:rPr lang="sl-SI" dirty="0" err="1" smtClean="0">
                <a:solidFill>
                  <a:schemeClr val="tx2">
                    <a:lumMod val="50000"/>
                  </a:schemeClr>
                </a:solidFill>
              </a:rPr>
              <a:t>ll</a:t>
            </a:r>
            <a:r>
              <a:rPr lang="sl-SI" dirty="0" smtClean="0">
                <a:solidFill>
                  <a:schemeClr val="tx2">
                    <a:lumMod val="50000"/>
                  </a:schemeClr>
                </a:solidFill>
              </a:rPr>
              <a:t> </a:t>
            </a:r>
            <a:r>
              <a:rPr lang="sl-SI" dirty="0" err="1" smtClean="0">
                <a:solidFill>
                  <a:schemeClr val="tx2">
                    <a:lumMod val="50000"/>
                  </a:schemeClr>
                </a:solidFill>
              </a:rPr>
              <a:t>over</a:t>
            </a:r>
            <a:r>
              <a:rPr lang="en-US" dirty="0" smtClean="0">
                <a:solidFill>
                  <a:schemeClr val="tx2">
                    <a:lumMod val="50000"/>
                  </a:schemeClr>
                </a:solidFill>
              </a:rPr>
              <a:t> </a:t>
            </a:r>
            <a:r>
              <a:rPr lang="en-US" dirty="0">
                <a:solidFill>
                  <a:schemeClr val="tx2">
                    <a:lumMod val="50000"/>
                  </a:schemeClr>
                </a:solidFill>
              </a:rPr>
              <a:t>the </a:t>
            </a:r>
            <a:r>
              <a:rPr lang="en-US" dirty="0" smtClean="0">
                <a:solidFill>
                  <a:schemeClr val="tx2">
                    <a:lumMod val="50000"/>
                  </a:schemeClr>
                </a:solidFill>
              </a:rPr>
              <a:t>world</a:t>
            </a:r>
            <a:r>
              <a:rPr lang="sl-SI" dirty="0" smtClean="0">
                <a:solidFill>
                  <a:schemeClr val="tx2">
                    <a:lumMod val="50000"/>
                  </a:schemeClr>
                </a:solidFill>
              </a:rPr>
              <a:t>.</a:t>
            </a:r>
            <a:r>
              <a:rPr lang="en-US" dirty="0" smtClean="0">
                <a:solidFill>
                  <a:schemeClr val="tx2">
                    <a:lumMod val="50000"/>
                  </a:schemeClr>
                </a:solidFill>
              </a:rPr>
              <a:t> </a:t>
            </a:r>
            <a:r>
              <a:rPr lang="en-US" dirty="0">
                <a:solidFill>
                  <a:schemeClr val="tx2">
                    <a:lumMod val="50000"/>
                  </a:schemeClr>
                </a:solidFill>
              </a:rPr>
              <a:t>The fisherman who catches the </a:t>
            </a:r>
            <a:r>
              <a:rPr lang="sl-SI" dirty="0" err="1" smtClean="0">
                <a:solidFill>
                  <a:schemeClr val="tx2">
                    <a:lumMod val="50000"/>
                  </a:schemeClr>
                </a:solidFill>
              </a:rPr>
              <a:t>longest</a:t>
            </a:r>
            <a:r>
              <a:rPr lang="en-US" dirty="0" smtClean="0">
                <a:solidFill>
                  <a:schemeClr val="tx2">
                    <a:lumMod val="50000"/>
                  </a:schemeClr>
                </a:solidFill>
              </a:rPr>
              <a:t> </a:t>
            </a:r>
            <a:r>
              <a:rPr lang="en-US" dirty="0">
                <a:solidFill>
                  <a:schemeClr val="tx2">
                    <a:lumMod val="50000"/>
                  </a:schemeClr>
                </a:solidFill>
              </a:rPr>
              <a:t>fish </a:t>
            </a:r>
            <a:r>
              <a:rPr lang="sl-SI" dirty="0" err="1" smtClean="0">
                <a:solidFill>
                  <a:schemeClr val="tx2">
                    <a:lumMod val="50000"/>
                  </a:schemeClr>
                </a:solidFill>
              </a:rPr>
              <a:t>gets</a:t>
            </a:r>
            <a:r>
              <a:rPr lang="sl-SI" dirty="0" smtClean="0">
                <a:solidFill>
                  <a:schemeClr val="tx2">
                    <a:lumMod val="50000"/>
                  </a:schemeClr>
                </a:solidFill>
              </a:rPr>
              <a:t> a red </a:t>
            </a:r>
            <a:r>
              <a:rPr lang="sl-SI" dirty="0" err="1" smtClean="0">
                <a:solidFill>
                  <a:schemeClr val="tx2">
                    <a:lumMod val="50000"/>
                  </a:schemeClr>
                </a:solidFill>
              </a:rPr>
              <a:t>ribbon</a:t>
            </a:r>
            <a:r>
              <a:rPr lang="en-US" dirty="0" smtClean="0">
                <a:solidFill>
                  <a:schemeClr val="tx2">
                    <a:lumMod val="50000"/>
                  </a:schemeClr>
                </a:solidFill>
              </a:rPr>
              <a:t> </a:t>
            </a:r>
            <a:r>
              <a:rPr lang="en-US" dirty="0">
                <a:solidFill>
                  <a:schemeClr val="tx2">
                    <a:lumMod val="50000"/>
                  </a:schemeClr>
                </a:solidFill>
              </a:rPr>
              <a:t>and </a:t>
            </a:r>
            <a:r>
              <a:rPr lang="sl-SI" dirty="0" err="1" smtClean="0">
                <a:solidFill>
                  <a:schemeClr val="tx2">
                    <a:lumMod val="50000"/>
                  </a:schemeClr>
                </a:solidFill>
              </a:rPr>
              <a:t>the</a:t>
            </a:r>
            <a:r>
              <a:rPr lang="sl-SI" dirty="0" smtClean="0">
                <a:solidFill>
                  <a:schemeClr val="tx2">
                    <a:lumMod val="50000"/>
                  </a:schemeClr>
                </a:solidFill>
              </a:rPr>
              <a:t> </a:t>
            </a:r>
            <a:r>
              <a:rPr lang="sl-SI" dirty="0" err="1" smtClean="0">
                <a:solidFill>
                  <a:schemeClr val="tx2">
                    <a:lumMod val="50000"/>
                  </a:schemeClr>
                </a:solidFill>
              </a:rPr>
              <a:t>winning</a:t>
            </a:r>
            <a:r>
              <a:rPr lang="sl-SI" dirty="0" smtClean="0">
                <a:solidFill>
                  <a:schemeClr val="tx2">
                    <a:lumMod val="50000"/>
                  </a:schemeClr>
                </a:solidFill>
              </a:rPr>
              <a:t> </a:t>
            </a:r>
            <a:r>
              <a:rPr lang="sl-SI" dirty="0" err="1" smtClean="0">
                <a:solidFill>
                  <a:schemeClr val="tx2">
                    <a:lumMod val="50000"/>
                  </a:schemeClr>
                </a:solidFill>
              </a:rPr>
              <a:t>fish</a:t>
            </a:r>
            <a:r>
              <a:rPr lang="en-US" dirty="0" smtClean="0">
                <a:solidFill>
                  <a:schemeClr val="tx2">
                    <a:lumMod val="50000"/>
                  </a:schemeClr>
                </a:solidFill>
              </a:rPr>
              <a:t>  </a:t>
            </a:r>
            <a:r>
              <a:rPr lang="en-US" dirty="0">
                <a:solidFill>
                  <a:schemeClr val="tx2">
                    <a:lumMod val="50000"/>
                  </a:schemeClr>
                </a:solidFill>
              </a:rPr>
              <a:t>is named </a:t>
            </a:r>
            <a:r>
              <a:rPr lang="sl-SI" dirty="0" smtClean="0">
                <a:solidFill>
                  <a:schemeClr val="tx2">
                    <a:lumMod val="50000"/>
                  </a:schemeClr>
                </a:solidFill>
              </a:rPr>
              <a:t>M</a:t>
            </a:r>
            <a:r>
              <a:rPr lang="en-US" dirty="0" err="1" smtClean="0">
                <a:solidFill>
                  <a:schemeClr val="tx2">
                    <a:lumMod val="50000"/>
                  </a:schemeClr>
                </a:solidFill>
              </a:rPr>
              <a:t>iss</a:t>
            </a:r>
            <a:r>
              <a:rPr lang="en-US" dirty="0" smtClean="0">
                <a:solidFill>
                  <a:schemeClr val="tx2">
                    <a:lumMod val="50000"/>
                  </a:schemeClr>
                </a:solidFill>
              </a:rPr>
              <a:t> </a:t>
            </a:r>
            <a:r>
              <a:rPr lang="en-US" dirty="0" err="1">
                <a:solidFill>
                  <a:schemeClr val="tx2">
                    <a:lumMod val="50000"/>
                  </a:schemeClr>
                </a:solidFill>
              </a:rPr>
              <a:t>Soča</a:t>
            </a:r>
            <a:r>
              <a:rPr lang="en-US" dirty="0" smtClean="0">
                <a:solidFill>
                  <a:schemeClr val="tx2">
                    <a:lumMod val="50000"/>
                  </a:schemeClr>
                </a:solidFill>
              </a:rPr>
              <a:t>.</a:t>
            </a:r>
            <a:r>
              <a:rPr lang="sl-SI" dirty="0" smtClean="0">
                <a:solidFill>
                  <a:schemeClr val="tx2">
                    <a:lumMod val="50000"/>
                  </a:schemeClr>
                </a:solidFill>
              </a:rPr>
              <a:t> </a:t>
            </a:r>
            <a:r>
              <a:rPr lang="en-US" dirty="0" smtClean="0">
                <a:solidFill>
                  <a:schemeClr val="tx2">
                    <a:lumMod val="50000"/>
                  </a:schemeClr>
                </a:solidFill>
              </a:rPr>
              <a:t>Judges </a:t>
            </a:r>
            <a:r>
              <a:rPr lang="en-US" dirty="0" err="1">
                <a:solidFill>
                  <a:schemeClr val="tx2">
                    <a:lumMod val="50000"/>
                  </a:schemeClr>
                </a:solidFill>
              </a:rPr>
              <a:t>mesure</a:t>
            </a:r>
            <a:r>
              <a:rPr lang="en-US" dirty="0">
                <a:solidFill>
                  <a:schemeClr val="tx2">
                    <a:lumMod val="50000"/>
                  </a:schemeClr>
                </a:solidFill>
              </a:rPr>
              <a:t> the size of </a:t>
            </a:r>
            <a:r>
              <a:rPr lang="en-US" dirty="0" smtClean="0">
                <a:solidFill>
                  <a:schemeClr val="tx2">
                    <a:lumMod val="50000"/>
                  </a:schemeClr>
                </a:solidFill>
              </a:rPr>
              <a:t>fish </a:t>
            </a:r>
            <a:r>
              <a:rPr lang="en-US" dirty="0">
                <a:solidFill>
                  <a:schemeClr val="tx2">
                    <a:lumMod val="50000"/>
                  </a:schemeClr>
                </a:solidFill>
              </a:rPr>
              <a:t>and pronounce the winner of the event. </a:t>
            </a:r>
            <a:r>
              <a:rPr lang="sl-SI" dirty="0" err="1" smtClean="0">
                <a:solidFill>
                  <a:schemeClr val="tx2">
                    <a:lumMod val="50000"/>
                  </a:schemeClr>
                </a:solidFill>
              </a:rPr>
              <a:t>Unfortunately</a:t>
            </a:r>
            <a:r>
              <a:rPr lang="en-US" dirty="0" smtClean="0">
                <a:solidFill>
                  <a:schemeClr val="tx2">
                    <a:lumMod val="50000"/>
                  </a:schemeClr>
                </a:solidFill>
              </a:rPr>
              <a:t>, </a:t>
            </a:r>
            <a:r>
              <a:rPr lang="en-US" dirty="0">
                <a:solidFill>
                  <a:schemeClr val="tx2">
                    <a:lumMod val="50000"/>
                  </a:schemeClr>
                </a:solidFill>
              </a:rPr>
              <a:t>not all </a:t>
            </a:r>
            <a:r>
              <a:rPr lang="en-US" dirty="0" smtClean="0">
                <a:solidFill>
                  <a:schemeClr val="tx2">
                    <a:lumMod val="50000"/>
                  </a:schemeClr>
                </a:solidFill>
              </a:rPr>
              <a:t>fish</a:t>
            </a:r>
            <a:r>
              <a:rPr lang="sl-SI" dirty="0" err="1" smtClean="0">
                <a:solidFill>
                  <a:schemeClr val="tx2">
                    <a:lumMod val="50000"/>
                  </a:schemeClr>
                </a:solidFill>
              </a:rPr>
              <a:t>ermen</a:t>
            </a:r>
            <a:r>
              <a:rPr lang="sl-SI" dirty="0" smtClean="0">
                <a:solidFill>
                  <a:schemeClr val="tx2">
                    <a:lumMod val="50000"/>
                  </a:schemeClr>
                </a:solidFill>
              </a:rPr>
              <a:t> </a:t>
            </a:r>
            <a:r>
              <a:rPr lang="sl-SI" dirty="0" err="1" smtClean="0">
                <a:solidFill>
                  <a:schemeClr val="tx2">
                    <a:lumMod val="50000"/>
                  </a:schemeClr>
                </a:solidFill>
              </a:rPr>
              <a:t>practise</a:t>
            </a:r>
            <a:r>
              <a:rPr lang="sl-SI" dirty="0" smtClean="0">
                <a:solidFill>
                  <a:schemeClr val="tx2">
                    <a:lumMod val="50000"/>
                  </a:schemeClr>
                </a:solidFill>
              </a:rPr>
              <a:t> </a:t>
            </a:r>
            <a:r>
              <a:rPr lang="en-US" dirty="0" smtClean="0">
                <a:solidFill>
                  <a:schemeClr val="tx2">
                    <a:lumMod val="50000"/>
                  </a:schemeClr>
                </a:solidFill>
              </a:rPr>
              <a:t>"</a:t>
            </a:r>
            <a:r>
              <a:rPr lang="en-US" dirty="0" err="1" smtClean="0">
                <a:solidFill>
                  <a:schemeClr val="tx2">
                    <a:lumMod val="50000"/>
                  </a:schemeClr>
                </a:solidFill>
              </a:rPr>
              <a:t>catch&amp;release</a:t>
            </a:r>
            <a:r>
              <a:rPr lang="en-US" dirty="0" smtClean="0">
                <a:solidFill>
                  <a:schemeClr val="tx2">
                    <a:lumMod val="50000"/>
                  </a:schemeClr>
                </a:solidFill>
              </a:rPr>
              <a:t>“</a:t>
            </a:r>
            <a:r>
              <a:rPr lang="sl-SI" dirty="0" smtClean="0">
                <a:solidFill>
                  <a:schemeClr val="tx2">
                    <a:lumMod val="50000"/>
                  </a:schemeClr>
                </a:solidFill>
              </a:rPr>
              <a:t> </a:t>
            </a:r>
            <a:r>
              <a:rPr lang="sl-SI" dirty="0" err="1" smtClean="0">
                <a:solidFill>
                  <a:schemeClr val="tx2">
                    <a:lumMod val="50000"/>
                  </a:schemeClr>
                </a:solidFill>
              </a:rPr>
              <a:t>fishing</a:t>
            </a:r>
            <a:r>
              <a:rPr lang="sl-SI" dirty="0" smtClean="0">
                <a:solidFill>
                  <a:schemeClr val="tx2">
                    <a:lumMod val="50000"/>
                  </a:schemeClr>
                </a:solidFill>
              </a:rPr>
              <a:t> </a:t>
            </a:r>
            <a:r>
              <a:rPr lang="sl-SI" dirty="0" err="1" smtClean="0">
                <a:solidFill>
                  <a:schemeClr val="tx2">
                    <a:lumMod val="50000"/>
                  </a:schemeClr>
                </a:solidFill>
              </a:rPr>
              <a:t>and</a:t>
            </a:r>
            <a:r>
              <a:rPr lang="en-US" dirty="0" smtClean="0">
                <a:solidFill>
                  <a:schemeClr val="tx2">
                    <a:lumMod val="50000"/>
                  </a:schemeClr>
                </a:solidFill>
              </a:rPr>
              <a:t> </a:t>
            </a:r>
            <a:r>
              <a:rPr lang="sl-SI" dirty="0" smtClean="0">
                <a:solidFill>
                  <a:schemeClr val="tx2">
                    <a:lumMod val="50000"/>
                  </a:schemeClr>
                </a:solidFill>
              </a:rPr>
              <a:t>s</a:t>
            </a:r>
            <a:r>
              <a:rPr lang="en-US" dirty="0" err="1" smtClean="0">
                <a:solidFill>
                  <a:schemeClr val="tx2">
                    <a:lumMod val="50000"/>
                  </a:schemeClr>
                </a:solidFill>
              </a:rPr>
              <a:t>ometimes</a:t>
            </a:r>
            <a:r>
              <a:rPr lang="en-US" dirty="0" smtClean="0">
                <a:solidFill>
                  <a:schemeClr val="tx2">
                    <a:lumMod val="50000"/>
                  </a:schemeClr>
                </a:solidFill>
              </a:rPr>
              <a:t> </a:t>
            </a:r>
            <a:r>
              <a:rPr lang="sl-SI" dirty="0" err="1" smtClean="0">
                <a:solidFill>
                  <a:schemeClr val="tx2">
                    <a:lumMod val="50000"/>
                  </a:schemeClr>
                </a:solidFill>
              </a:rPr>
              <a:t>they</a:t>
            </a:r>
            <a:r>
              <a:rPr lang="en-US" dirty="0" smtClean="0">
                <a:solidFill>
                  <a:schemeClr val="tx2">
                    <a:lumMod val="50000"/>
                  </a:schemeClr>
                </a:solidFill>
              </a:rPr>
              <a:t> </a:t>
            </a:r>
            <a:r>
              <a:rPr lang="en-US" dirty="0">
                <a:solidFill>
                  <a:schemeClr val="tx2">
                    <a:lumMod val="50000"/>
                  </a:schemeClr>
                </a:solidFill>
              </a:rPr>
              <a:t>don't </a:t>
            </a:r>
            <a:r>
              <a:rPr lang="sl-SI" dirty="0" err="1" smtClean="0">
                <a:solidFill>
                  <a:schemeClr val="tx2">
                    <a:lumMod val="50000"/>
                  </a:schemeClr>
                </a:solidFill>
              </a:rPr>
              <a:t>return</a:t>
            </a:r>
            <a:r>
              <a:rPr lang="en-US" dirty="0" smtClean="0">
                <a:solidFill>
                  <a:schemeClr val="tx2">
                    <a:lumMod val="50000"/>
                  </a:schemeClr>
                </a:solidFill>
              </a:rPr>
              <a:t> </a:t>
            </a:r>
            <a:r>
              <a:rPr lang="en-US" dirty="0">
                <a:solidFill>
                  <a:schemeClr val="tx2">
                    <a:lumMod val="50000"/>
                  </a:schemeClr>
                </a:solidFill>
              </a:rPr>
              <a:t>their </a:t>
            </a:r>
            <a:r>
              <a:rPr lang="en-US" dirty="0" smtClean="0">
                <a:solidFill>
                  <a:schemeClr val="tx2">
                    <a:lumMod val="50000"/>
                  </a:schemeClr>
                </a:solidFill>
              </a:rPr>
              <a:t>catch</a:t>
            </a:r>
            <a:r>
              <a:rPr lang="sl-SI" dirty="0" smtClean="0">
                <a:solidFill>
                  <a:schemeClr val="tx2">
                    <a:lumMod val="50000"/>
                  </a:schemeClr>
                </a:solidFill>
              </a:rPr>
              <a:t> to </a:t>
            </a:r>
            <a:r>
              <a:rPr lang="sl-SI" dirty="0" err="1" smtClean="0">
                <a:solidFill>
                  <a:schemeClr val="tx2">
                    <a:lumMod val="50000"/>
                  </a:schemeClr>
                </a:solidFill>
              </a:rPr>
              <a:t>the</a:t>
            </a:r>
            <a:r>
              <a:rPr lang="sl-SI" dirty="0" smtClean="0">
                <a:solidFill>
                  <a:schemeClr val="tx2">
                    <a:lumMod val="50000"/>
                  </a:schemeClr>
                </a:solidFill>
              </a:rPr>
              <a:t> </a:t>
            </a:r>
            <a:r>
              <a:rPr lang="sl-SI" dirty="0" err="1" smtClean="0">
                <a:solidFill>
                  <a:schemeClr val="tx2">
                    <a:lumMod val="50000"/>
                  </a:schemeClr>
                </a:solidFill>
              </a:rPr>
              <a:t>water</a:t>
            </a:r>
            <a:r>
              <a:rPr lang="en-US" dirty="0" smtClean="0">
                <a:solidFill>
                  <a:schemeClr val="tx2">
                    <a:lumMod val="50000"/>
                  </a:schemeClr>
                </a:solidFill>
              </a:rPr>
              <a:t> </a:t>
            </a:r>
            <a:r>
              <a:rPr lang="en-US" dirty="0">
                <a:solidFill>
                  <a:schemeClr val="tx2">
                    <a:lumMod val="50000"/>
                  </a:schemeClr>
                </a:solidFill>
              </a:rPr>
              <a:t>but rather cook and eat it. </a:t>
            </a:r>
            <a:endParaRPr lang="sl-SI" dirty="0" smtClean="0">
              <a:solidFill>
                <a:schemeClr val="tx2">
                  <a:lumMod val="50000"/>
                </a:schemeClr>
              </a:solidFill>
            </a:endParaRPr>
          </a:p>
          <a:p>
            <a:pPr marL="0" indent="0">
              <a:buNone/>
            </a:pPr>
            <a:endParaRPr lang="sl-SI" sz="2200" dirty="0">
              <a:solidFill>
                <a:schemeClr val="tx2">
                  <a:lumMod val="50000"/>
                </a:schemeClr>
              </a:solidFill>
            </a:endParaRPr>
          </a:p>
          <a:p>
            <a:pPr marL="0" indent="0">
              <a:buNone/>
            </a:pPr>
            <a:endParaRPr lang="sl-SI" sz="2200" dirty="0" smtClean="0">
              <a:solidFill>
                <a:schemeClr val="tx2">
                  <a:lumMod val="50000"/>
                </a:schemeClr>
              </a:solidFill>
            </a:endParaRPr>
          </a:p>
          <a:p>
            <a:pPr marL="0" indent="0">
              <a:buNone/>
            </a:pPr>
            <a:endParaRPr lang="sl-SI" sz="2200" dirty="0">
              <a:solidFill>
                <a:schemeClr val="tx2">
                  <a:lumMod val="50000"/>
                </a:schemeClr>
              </a:solidFill>
            </a:endParaRPr>
          </a:p>
          <a:p>
            <a:pPr marL="0" indent="0">
              <a:buNone/>
            </a:pPr>
            <a:endParaRPr lang="sl-SI" sz="2200" dirty="0" smtClean="0">
              <a:solidFill>
                <a:schemeClr val="tx2">
                  <a:lumMod val="50000"/>
                </a:schemeClr>
              </a:solidFill>
            </a:endParaRPr>
          </a:p>
        </p:txBody>
      </p:sp>
    </p:spTree>
    <p:extLst>
      <p:ext uri="{BB962C8B-B14F-4D97-AF65-F5344CB8AC3E}">
        <p14:creationId xmlns:p14="http://schemas.microsoft.com/office/powerpoint/2010/main" val="1929905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5129" y="3303211"/>
            <a:ext cx="5457371" cy="3554789"/>
          </a:xfrm>
          <a:prstGeom prst="rect">
            <a:avLst/>
          </a:prstGeom>
          <a:effectLst>
            <a:softEdge rad="304800"/>
          </a:effectLst>
        </p:spPr>
      </p:pic>
      <p:sp>
        <p:nvSpPr>
          <p:cNvPr id="8" name="Title 7"/>
          <p:cNvSpPr>
            <a:spLocks noGrp="1"/>
          </p:cNvSpPr>
          <p:nvPr>
            <p:ph type="title"/>
          </p:nvPr>
        </p:nvSpPr>
        <p:spPr>
          <a:xfrm>
            <a:off x="8410538" y="198211"/>
            <a:ext cx="3400074" cy="1325563"/>
          </a:xfrm>
        </p:spPr>
        <p:txBody>
          <a:bodyPr>
            <a:noAutofit/>
          </a:bodyPr>
          <a:lstStyle/>
          <a:p>
            <a:r>
              <a:rPr lang="en-GB" sz="2000" dirty="0" smtClean="0">
                <a:latin typeface="+mn-lt"/>
              </a:rPr>
              <a:t>The  judges  are measuring  the fish  while the cameraman is filming  the event.  Fishermen are nervously waiting for  the results </a:t>
            </a:r>
            <a:endParaRPr lang="sl-SI" sz="2000" dirty="0">
              <a:latin typeface="+mn-lt"/>
            </a:endParaRPr>
          </a:p>
        </p:txBody>
      </p:sp>
      <p:sp>
        <p:nvSpPr>
          <p:cNvPr id="9" name="Text Placeholder 8"/>
          <p:cNvSpPr>
            <a:spLocks noGrp="1"/>
          </p:cNvSpPr>
          <p:nvPr>
            <p:ph type="body" idx="1"/>
          </p:nvPr>
        </p:nvSpPr>
        <p:spPr/>
        <p:txBody>
          <a:bodyPr/>
          <a:lstStyle/>
          <a:p>
            <a:endParaRPr lang="sl-SI"/>
          </a:p>
        </p:txBody>
      </p:sp>
      <p:sp>
        <p:nvSpPr>
          <p:cNvPr id="3" name="Content Placeholder 2"/>
          <p:cNvSpPr>
            <a:spLocks noGrp="1"/>
          </p:cNvSpPr>
          <p:nvPr>
            <p:ph sz="half" idx="2"/>
          </p:nvPr>
        </p:nvSpPr>
        <p:spPr>
          <a:xfrm>
            <a:off x="201042" y="2232431"/>
            <a:ext cx="3803711" cy="4400597"/>
          </a:xfrm>
        </p:spPr>
        <p:txBody>
          <a:bodyPr>
            <a:normAutofit fontScale="92500"/>
          </a:bodyPr>
          <a:lstStyle/>
          <a:p>
            <a:endParaRPr lang="sl-SI" dirty="0" smtClean="0"/>
          </a:p>
          <a:p>
            <a:endParaRPr lang="sl-SI" dirty="0"/>
          </a:p>
          <a:p>
            <a:pPr>
              <a:buNone/>
            </a:pPr>
            <a:r>
              <a:rPr lang="sl-SI" sz="2400" dirty="0" smtClean="0"/>
              <a:t>   </a:t>
            </a:r>
            <a:r>
              <a:rPr lang="en-GB" sz="2400" dirty="0" smtClean="0"/>
              <a:t>The  winners of  2016 co</a:t>
            </a:r>
            <a:r>
              <a:rPr lang="sl-SI" sz="2400" dirty="0" err="1" smtClean="0"/>
              <a:t>ntest</a:t>
            </a:r>
            <a:r>
              <a:rPr lang="en-GB" sz="2400" dirty="0" smtClean="0"/>
              <a:t> for the </a:t>
            </a:r>
            <a:r>
              <a:rPr lang="sl-SI" sz="2400" dirty="0" err="1" smtClean="0"/>
              <a:t>longest</a:t>
            </a:r>
            <a:r>
              <a:rPr lang="en-GB" sz="2400" dirty="0" smtClean="0"/>
              <a:t> and </a:t>
            </a:r>
            <a:r>
              <a:rPr lang="sl-SI" sz="2400" dirty="0" smtClean="0"/>
              <a:t>most </a:t>
            </a:r>
            <a:r>
              <a:rPr lang="sl-SI" sz="2400" dirty="0" err="1" smtClean="0"/>
              <a:t>beautiful</a:t>
            </a:r>
            <a:r>
              <a:rPr lang="en-GB" sz="2400" dirty="0" smtClean="0"/>
              <a:t> trout from the </a:t>
            </a:r>
            <a:r>
              <a:rPr lang="en-GB" sz="2400" dirty="0" err="1" smtClean="0"/>
              <a:t>Soča</a:t>
            </a:r>
            <a:r>
              <a:rPr lang="en-GB" sz="2400" dirty="0" smtClean="0"/>
              <a:t>. The winning fisherman (in the middle) is holding </a:t>
            </a:r>
            <a:r>
              <a:rPr lang="sl-SI" sz="2400" dirty="0" err="1" smtClean="0"/>
              <a:t>the</a:t>
            </a:r>
            <a:r>
              <a:rPr lang="en-GB" sz="2400" dirty="0" smtClean="0"/>
              <a:t> fish</a:t>
            </a:r>
            <a:r>
              <a:rPr lang="sl-SI" sz="2400" dirty="0" smtClean="0"/>
              <a:t> </a:t>
            </a:r>
            <a:r>
              <a:rPr lang="sl-SI" sz="2400" dirty="0" err="1" smtClean="0"/>
              <a:t>which</a:t>
            </a:r>
            <a:r>
              <a:rPr lang="sl-SI" sz="2400" dirty="0" smtClean="0"/>
              <a:t> </a:t>
            </a:r>
            <a:r>
              <a:rPr lang="sl-SI" sz="2400" dirty="0" err="1" smtClean="0"/>
              <a:t>has</a:t>
            </a:r>
            <a:r>
              <a:rPr lang="sl-SI" sz="2400" dirty="0" smtClean="0"/>
              <a:t> </a:t>
            </a:r>
            <a:r>
              <a:rPr lang="sl-SI" sz="2400" dirty="0" err="1" smtClean="0"/>
              <a:t>won</a:t>
            </a:r>
            <a:r>
              <a:rPr lang="sl-SI" sz="2400" dirty="0" smtClean="0"/>
              <a:t> </a:t>
            </a:r>
            <a:r>
              <a:rPr lang="sl-SI" sz="2400" dirty="0" err="1" smtClean="0"/>
              <a:t>the</a:t>
            </a:r>
            <a:r>
              <a:rPr lang="sl-SI" sz="2400" dirty="0" smtClean="0"/>
              <a:t> </a:t>
            </a:r>
            <a:r>
              <a:rPr lang="en-GB" sz="2400" dirty="0" smtClean="0"/>
              <a:t>Miss </a:t>
            </a:r>
            <a:r>
              <a:rPr lang="en-GB" sz="2400" dirty="0" err="1" smtClean="0"/>
              <a:t>Soča</a:t>
            </a:r>
            <a:r>
              <a:rPr lang="sl-SI" sz="2400" dirty="0" smtClean="0"/>
              <a:t> </a:t>
            </a:r>
            <a:r>
              <a:rPr lang="sl-SI" sz="2400" dirty="0" err="1" smtClean="0"/>
              <a:t>title</a:t>
            </a:r>
            <a:r>
              <a:rPr lang="en-GB" sz="2400" dirty="0" smtClean="0"/>
              <a:t>.</a:t>
            </a:r>
            <a:endParaRPr lang="sl-SI" sz="2400" dirty="0" smtClean="0"/>
          </a:p>
          <a:p>
            <a:endParaRPr lang="sl-SI" dirty="0" smtClean="0"/>
          </a:p>
          <a:p>
            <a:pPr marL="0" indent="0">
              <a:buNone/>
            </a:pPr>
            <a:r>
              <a:rPr lang="sl-SI" sz="3700" b="1" dirty="0" smtClean="0">
                <a:solidFill>
                  <a:srgbClr val="088262"/>
                </a:solidFill>
              </a:rPr>
              <a:t> </a:t>
            </a:r>
            <a:r>
              <a:rPr lang="sl-SI" sz="3500" b="1" dirty="0" smtClean="0">
                <a:solidFill>
                  <a:srgbClr val="088262"/>
                </a:solidFill>
              </a:rPr>
              <a:t>BIG TROUT CONTEST</a:t>
            </a:r>
          </a:p>
          <a:p>
            <a:pPr marL="0" indent="0">
              <a:buNone/>
            </a:pPr>
            <a:endParaRPr lang="sl-SI" dirty="0"/>
          </a:p>
        </p:txBody>
      </p:sp>
      <p:sp>
        <p:nvSpPr>
          <p:cNvPr id="10" name="Text Placeholder 9"/>
          <p:cNvSpPr>
            <a:spLocks noGrp="1"/>
          </p:cNvSpPr>
          <p:nvPr>
            <p:ph type="body" sz="quarter" idx="3"/>
          </p:nvPr>
        </p:nvSpPr>
        <p:spPr>
          <a:xfrm>
            <a:off x="8471069" y="1665720"/>
            <a:ext cx="2971631" cy="1407886"/>
          </a:xfrm>
        </p:spPr>
        <p:txBody>
          <a:bodyPr>
            <a:normAutofit/>
          </a:bodyPr>
          <a:lstStyle/>
          <a:p>
            <a:r>
              <a:rPr lang="en-GB" sz="2000" b="0" dirty="0" smtClean="0"/>
              <a:t>Here are  all the fish there have been caught. The winners are about to be announced.</a:t>
            </a:r>
            <a:endParaRPr lang="sl-SI" sz="2000" b="0" dirty="0"/>
          </a:p>
        </p:txBody>
      </p:sp>
      <p:sp>
        <p:nvSpPr>
          <p:cNvPr id="11" name="Content Placeholder 10"/>
          <p:cNvSpPr>
            <a:spLocks noGrp="1"/>
          </p:cNvSpPr>
          <p:nvPr>
            <p:ph sz="quarter" idx="4"/>
          </p:nvPr>
        </p:nvSpPr>
        <p:spPr>
          <a:xfrm>
            <a:off x="8456782" y="4470728"/>
            <a:ext cx="3497508" cy="2050301"/>
          </a:xfrm>
        </p:spPr>
        <p:txBody>
          <a:bodyPr>
            <a:normAutofit fontScale="85000" lnSpcReduction="10000"/>
          </a:bodyPr>
          <a:lstStyle/>
          <a:p>
            <a:pPr marL="0" indent="0">
              <a:buNone/>
            </a:pPr>
            <a:r>
              <a:rPr lang="en-GB" sz="2400" dirty="0" smtClean="0"/>
              <a:t>Trout  can be cooked in different ways. In this picture  trout is served  with pears and walnuts. This trout is for people who prefer sweet dishes. It can  be  made also with figs or herbs. Recipes are, however, a carefully kept secret.</a:t>
            </a:r>
            <a:endParaRPr lang="sl-SI"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4371975" cy="2971800"/>
          </a:xfrm>
          <a:prstGeom prst="rect">
            <a:avLst/>
          </a:prstGeom>
          <a:effectLst>
            <a:softEdge rad="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9178" y="0"/>
            <a:ext cx="1893056" cy="2986088"/>
          </a:xfrm>
          <a:prstGeom prst="rect">
            <a:avLst/>
          </a:prstGeom>
          <a:effectLst>
            <a:softEdge rad="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6090" y="0"/>
            <a:ext cx="1893567" cy="2943226"/>
          </a:xfrm>
          <a:prstGeom prst="rect">
            <a:avLst/>
          </a:prstGeom>
          <a:effectLst>
            <a:softEdge rad="0"/>
          </a:effectLst>
        </p:spPr>
      </p:pic>
      <p:sp>
        <p:nvSpPr>
          <p:cNvPr id="2" name="Right Arrow 1"/>
          <p:cNvSpPr/>
          <p:nvPr/>
        </p:nvSpPr>
        <p:spPr>
          <a:xfrm>
            <a:off x="4236592" y="116114"/>
            <a:ext cx="522515" cy="275772"/>
          </a:xfrm>
          <a:prstGeom prst="rightArrow">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1646" y="98538"/>
            <a:ext cx="542591" cy="310923"/>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745646" y="3127442"/>
            <a:ext cx="542591" cy="310923"/>
          </a:xfrm>
          <a:prstGeom prst="rect">
            <a:avLst/>
          </a:prstGeom>
        </p:spPr>
      </p:pic>
    </p:spTree>
    <p:extLst>
      <p:ext uri="{BB962C8B-B14F-4D97-AF65-F5344CB8AC3E}">
        <p14:creationId xmlns:p14="http://schemas.microsoft.com/office/powerpoint/2010/main" val="230736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1000"/>
                                        <p:tgtEl>
                                          <p:spTgt spid="10">
                                            <p:txEl>
                                              <p:pRg st="0" end="0"/>
                                            </p:txEl>
                                          </p:spTgt>
                                        </p:tgtEl>
                                      </p:cBhvr>
                                    </p:animEffect>
                                    <p:anim calcmode="lin" valueType="num">
                                      <p:cBhvr>
                                        <p:cTn id="6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
                                            <p:txEl>
                                              <p:pRg st="0" end="0"/>
                                            </p:txEl>
                                          </p:spTgt>
                                        </p:tgtEl>
                                        <p:attrNameLst>
                                          <p:attrName>style.visibility</p:attrName>
                                        </p:attrNameLst>
                                      </p:cBhvr>
                                      <p:to>
                                        <p:strVal val="visible"/>
                                      </p:to>
                                    </p:set>
                                    <p:animEffect transition="in" filter="fade">
                                      <p:cBhvr>
                                        <p:cTn id="83" dur="1000"/>
                                        <p:tgtEl>
                                          <p:spTgt spid="11">
                                            <p:txEl>
                                              <p:pRg st="0" end="0"/>
                                            </p:txEl>
                                          </p:spTgt>
                                        </p:tgtEl>
                                      </p:cBhvr>
                                    </p:animEffect>
                                    <p:anim calcmode="lin" valueType="num">
                                      <p:cBhvr>
                                        <p:cTn id="8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P spid="10" grpId="0" build="p"/>
      <p:bldP spid="11" grpId="0"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1"/>
          </p:nvPr>
        </p:nvSpPr>
        <p:spPr/>
        <p:txBody>
          <a:bodyPr/>
          <a:lstStyle/>
          <a:p>
            <a:endParaRPr lang="sl-SI"/>
          </a:p>
        </p:txBody>
      </p:sp>
      <p:sp>
        <p:nvSpPr>
          <p:cNvPr id="4" name="Ograda vsebine 3"/>
          <p:cNvSpPr>
            <a:spLocks noGrp="1"/>
          </p:cNvSpPr>
          <p:nvPr>
            <p:ph sz="half" idx="2"/>
          </p:nvPr>
        </p:nvSpPr>
        <p:spPr/>
        <p:txBody>
          <a:bodyPr/>
          <a:lstStyle/>
          <a:p>
            <a:endParaRPr lang="sl-SI"/>
          </a:p>
        </p:txBody>
      </p:sp>
      <p:sp>
        <p:nvSpPr>
          <p:cNvPr id="6" name="Ograda vsebine 5"/>
          <p:cNvSpPr>
            <a:spLocks noGrp="1"/>
          </p:cNvSpPr>
          <p:nvPr>
            <p:ph sz="quarter" idx="4"/>
          </p:nvPr>
        </p:nvSpPr>
        <p:spPr>
          <a:xfrm>
            <a:off x="9872662" y="857250"/>
            <a:ext cx="2319337" cy="5303838"/>
          </a:xfrm>
        </p:spPr>
        <p:txBody>
          <a:bodyPr/>
          <a:lstStyle/>
          <a:p>
            <a:pPr>
              <a:buNone/>
            </a:pPr>
            <a:endParaRPr lang="sl-SI" b="1" dirty="0" smtClean="0">
              <a:solidFill>
                <a:srgbClr val="06624A"/>
              </a:solidFill>
            </a:endParaRPr>
          </a:p>
          <a:p>
            <a:pPr>
              <a:buNone/>
            </a:pPr>
            <a:endParaRPr lang="sl-SI" b="1" smtClean="0">
              <a:solidFill>
                <a:srgbClr val="06624A"/>
              </a:solidFill>
            </a:endParaRPr>
          </a:p>
          <a:p>
            <a:pPr>
              <a:buNone/>
            </a:pPr>
            <a:r>
              <a:rPr lang="sl-SI" b="1" smtClean="0">
                <a:solidFill>
                  <a:srgbClr val="06624A"/>
                </a:solidFill>
              </a:rPr>
              <a:t>MARBLE</a:t>
            </a:r>
            <a:endParaRPr lang="sl-SI" b="1" dirty="0" smtClean="0">
              <a:solidFill>
                <a:srgbClr val="06624A"/>
              </a:solidFill>
            </a:endParaRPr>
          </a:p>
          <a:p>
            <a:pPr>
              <a:buNone/>
            </a:pPr>
            <a:r>
              <a:rPr lang="sl-SI" b="1" dirty="0" smtClean="0">
                <a:solidFill>
                  <a:srgbClr val="06624A"/>
                </a:solidFill>
              </a:rPr>
              <a:t>TROUT,</a:t>
            </a:r>
          </a:p>
          <a:p>
            <a:pPr>
              <a:buNone/>
            </a:pPr>
            <a:r>
              <a:rPr lang="sl-SI" b="1" dirty="0" smtClean="0">
                <a:solidFill>
                  <a:srgbClr val="06624A"/>
                </a:solidFill>
              </a:rPr>
              <a:t>Latin </a:t>
            </a:r>
          </a:p>
          <a:p>
            <a:pPr>
              <a:buNone/>
            </a:pPr>
            <a:r>
              <a:rPr lang="sl-SI" b="1" dirty="0" err="1" smtClean="0">
                <a:solidFill>
                  <a:srgbClr val="06624A"/>
                </a:solidFill>
              </a:rPr>
              <a:t>Salmo</a:t>
            </a:r>
            <a:r>
              <a:rPr lang="sl-SI" b="1" dirty="0" smtClean="0">
                <a:solidFill>
                  <a:srgbClr val="06624A"/>
                </a:solidFill>
              </a:rPr>
              <a:t> </a:t>
            </a:r>
            <a:r>
              <a:rPr lang="sl-SI" b="1" dirty="0" err="1" smtClean="0">
                <a:solidFill>
                  <a:srgbClr val="06624A"/>
                </a:solidFill>
              </a:rPr>
              <a:t>trutta</a:t>
            </a:r>
            <a:endParaRPr lang="sl-SI" b="1" dirty="0" smtClean="0">
              <a:solidFill>
                <a:srgbClr val="06624A"/>
              </a:solidFill>
            </a:endParaRPr>
          </a:p>
          <a:p>
            <a:pPr>
              <a:buNone/>
            </a:pPr>
            <a:r>
              <a:rPr lang="sl-SI" b="1" dirty="0" err="1" smtClean="0">
                <a:solidFill>
                  <a:srgbClr val="06624A"/>
                </a:solidFill>
              </a:rPr>
              <a:t>marmoratous</a:t>
            </a:r>
            <a:endParaRPr lang="sl-SI" b="1" dirty="0">
              <a:solidFill>
                <a:srgbClr val="06624A"/>
              </a:solidFill>
            </a:endParaRPr>
          </a:p>
        </p:txBody>
      </p:sp>
      <p:pic>
        <p:nvPicPr>
          <p:cNvPr id="7" name="Slika 6"/>
          <p:cNvPicPr/>
          <p:nvPr/>
        </p:nvPicPr>
        <p:blipFill>
          <a:blip r:embed="rId2" cstate="print"/>
          <a:srcRect/>
          <a:stretch>
            <a:fillRect/>
          </a:stretch>
        </p:blipFill>
        <p:spPr bwMode="auto">
          <a:xfrm>
            <a:off x="171450" y="171451"/>
            <a:ext cx="9301161" cy="650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aturation sat="92000"/>
                    </a14:imgEffect>
                  </a14:imgLayer>
                </a14:imgProps>
              </a:ext>
              <a:ext uri="{28A0092B-C50C-407E-A947-70E740481C1C}">
                <a14:useLocalDpi xmlns:a14="http://schemas.microsoft.com/office/drawing/2010/main"/>
              </a:ext>
            </a:extLst>
          </a:blip>
          <a:stretch>
            <a:fillRect/>
          </a:stretch>
        </p:blipFill>
        <p:spPr>
          <a:xfrm>
            <a:off x="6734629" y="493485"/>
            <a:ext cx="4900309" cy="3250687"/>
          </a:xfrm>
          <a:prstGeom prst="rect">
            <a:avLst/>
          </a:prstGeom>
        </p:spPr>
      </p:pic>
      <p:sp>
        <p:nvSpPr>
          <p:cNvPr id="2" name="Title 1"/>
          <p:cNvSpPr>
            <a:spLocks noGrp="1"/>
          </p:cNvSpPr>
          <p:nvPr>
            <p:ph type="title"/>
          </p:nvPr>
        </p:nvSpPr>
        <p:spPr>
          <a:xfrm>
            <a:off x="243115" y="5953124"/>
            <a:ext cx="11150601" cy="904875"/>
          </a:xfrm>
        </p:spPr>
        <p:txBody>
          <a:bodyPr>
            <a:normAutofit/>
          </a:bodyPr>
          <a:lstStyle/>
          <a:p>
            <a:pPr algn="ctr"/>
            <a:r>
              <a:rPr lang="sl-SI" sz="2400" b="1" dirty="0" err="1" smtClean="0"/>
              <a:t>The</a:t>
            </a:r>
            <a:r>
              <a:rPr lang="sl-SI" sz="2400" b="1" dirty="0" smtClean="0"/>
              <a:t> Soča</a:t>
            </a:r>
            <a:endParaRPr lang="sl-SI" sz="2400" b="1" dirty="0"/>
          </a:p>
        </p:txBody>
      </p:sp>
      <p:sp>
        <p:nvSpPr>
          <p:cNvPr id="3" name="Content Placeholder 2"/>
          <p:cNvSpPr>
            <a:spLocks noGrp="1"/>
          </p:cNvSpPr>
          <p:nvPr>
            <p:ph idx="1"/>
          </p:nvPr>
        </p:nvSpPr>
        <p:spPr>
          <a:xfrm>
            <a:off x="4905829" y="6066970"/>
            <a:ext cx="1625600" cy="791030"/>
          </a:xfrm>
        </p:spPr>
        <p:txBody>
          <a:bodyPr>
            <a:normAutofit fontScale="47500" lnSpcReduction="20000"/>
          </a:bodyPr>
          <a:lstStyle/>
          <a:p>
            <a:pPr marL="0" indent="0">
              <a:buNone/>
            </a:pPr>
            <a:r>
              <a:rPr lang="sl-SI" sz="2600" dirty="0"/>
              <a:t> </a:t>
            </a:r>
            <a:r>
              <a:rPr lang="sl-SI" sz="2600" dirty="0" smtClean="0"/>
              <a:t>                                                      </a:t>
            </a:r>
          </a:p>
          <a:p>
            <a:pPr marL="0" indent="0">
              <a:buNone/>
            </a:pPr>
            <a:r>
              <a:rPr lang="sl-SI" sz="2600" dirty="0" smtClean="0"/>
              <a:t>                                                 </a:t>
            </a:r>
          </a:p>
          <a:p>
            <a:pPr marL="0" indent="0">
              <a:buNone/>
            </a:pPr>
            <a:r>
              <a:rPr lang="sl-SI" sz="2600" dirty="0" smtClean="0"/>
              <a:t>                                                         </a:t>
            </a:r>
          </a:p>
          <a:p>
            <a:pPr marL="0" indent="0" algn="r">
              <a:buNone/>
            </a:pPr>
            <a:endParaRPr lang="sl-SI" sz="2200" dirty="0" smtClean="0"/>
          </a:p>
          <a:p>
            <a:pPr marL="0" indent="0" algn="r">
              <a:buNone/>
            </a:pPr>
            <a:endParaRPr lang="sl-SI" sz="2200" dirty="0"/>
          </a:p>
          <a:p>
            <a:pPr marL="0" indent="0" algn="r">
              <a:buNone/>
            </a:pPr>
            <a:endParaRPr lang="sl-SI" sz="2200" dirty="0" smtClean="0"/>
          </a:p>
          <a:p>
            <a:pPr marL="0" indent="0" algn="r">
              <a:buNone/>
            </a:pPr>
            <a:endParaRPr lang="sl-SI" sz="2200" dirty="0"/>
          </a:p>
        </p:txBody>
      </p:sp>
      <p:pic>
        <p:nvPicPr>
          <p:cNvPr id="10" name="Slika 9" descr="https://scontent-fra3-1.xx.fbcdn.net/hphotos-xta1/v/t1.0-9/12036805_1713373742226231_7102494597852861519_n.jpg?oh=81d9fa1d4b45a05c200c9d4ff6bd5b4a&amp;oe=57A593CA"/>
          <p:cNvPicPr/>
          <p:nvPr/>
        </p:nvPicPr>
        <p:blipFill>
          <a:blip r:embed="rId4"/>
          <a:srcRect/>
          <a:stretch>
            <a:fillRect/>
          </a:stretch>
        </p:blipFill>
        <p:spPr bwMode="auto">
          <a:xfrm>
            <a:off x="595085" y="420916"/>
            <a:ext cx="5617029" cy="5733143"/>
          </a:xfrm>
          <a:prstGeom prst="rect">
            <a:avLst/>
          </a:prstGeom>
          <a:noFill/>
          <a:ln w="9525">
            <a:noFill/>
            <a:miter lim="800000"/>
            <a:headEnd/>
            <a:tailEnd/>
          </a:ln>
        </p:spPr>
      </p:pic>
      <p:pic>
        <p:nvPicPr>
          <p:cNvPr id="11" name="Slika 10" descr="https://scontent-fra3-1.xx.fbcdn.net/v/t1.0-9/12004098_1712945975602341_3218349605231648744_n.jpg?oh=13132e3773b6c96493bcc790847c5504&amp;oe=57A72CEA"/>
          <p:cNvPicPr/>
          <p:nvPr/>
        </p:nvPicPr>
        <p:blipFill>
          <a:blip r:embed="rId5" cstate="email">
            <a:extLst>
              <a:ext uri="{28A0092B-C50C-407E-A947-70E740481C1C}">
                <a14:useLocalDpi xmlns:a14="http://schemas.microsoft.com/office/drawing/2010/main"/>
              </a:ext>
            </a:extLst>
          </a:blip>
          <a:srcRect/>
          <a:stretch>
            <a:fillRect/>
          </a:stretch>
        </p:blipFill>
        <p:spPr bwMode="auto">
          <a:xfrm>
            <a:off x="6676571" y="3904343"/>
            <a:ext cx="4978400" cy="2264228"/>
          </a:xfrm>
          <a:prstGeom prst="rect">
            <a:avLst/>
          </a:prstGeom>
          <a:noFill/>
          <a:ln w="9525">
            <a:noFill/>
            <a:miter lim="800000"/>
            <a:headEnd/>
            <a:tailEnd/>
          </a:ln>
        </p:spPr>
      </p:pic>
    </p:spTree>
    <p:extLst>
      <p:ext uri="{BB962C8B-B14F-4D97-AF65-F5344CB8AC3E}">
        <p14:creationId xmlns:p14="http://schemas.microsoft.com/office/powerpoint/2010/main" val="23266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saturation sat="167000"/>
                    </a14:imgEffect>
                  </a14:imgLayer>
                </a14:imgProps>
              </a:ext>
              <a:ext uri="{28A0092B-C50C-407E-A947-70E740481C1C}">
                <a14:useLocalDpi xmlns:a14="http://schemas.microsoft.com/office/drawing/2010/main"/>
              </a:ext>
            </a:extLst>
          </a:blip>
          <a:stretch>
            <a:fillRect/>
          </a:stretch>
        </p:blipFill>
        <p:spPr>
          <a:xfrm>
            <a:off x="0" y="-1231600"/>
            <a:ext cx="12192000" cy="8106382"/>
          </a:xfrm>
          <a:prstGeom prst="rect">
            <a:avLst/>
          </a:prstGeom>
        </p:spPr>
      </p:pic>
      <p:sp>
        <p:nvSpPr>
          <p:cNvPr id="6" name="Content Placeholder 5"/>
          <p:cNvSpPr>
            <a:spLocks noGrp="1"/>
          </p:cNvSpPr>
          <p:nvPr>
            <p:ph sz="half" idx="1"/>
          </p:nvPr>
        </p:nvSpPr>
        <p:spPr>
          <a:xfrm>
            <a:off x="1509711" y="2397125"/>
            <a:ext cx="6591302" cy="3746500"/>
          </a:xfrm>
        </p:spPr>
        <p:txBody>
          <a:bodyPr>
            <a:normAutofit/>
          </a:bodyPr>
          <a:lstStyle/>
          <a:p>
            <a:pPr marL="0" indent="0">
              <a:buNone/>
            </a:pPr>
            <a:endParaRPr lang="sl-SI" sz="2200" dirty="0" smtClean="0"/>
          </a:p>
          <a:p>
            <a:pPr marL="0" indent="0">
              <a:buNone/>
            </a:pPr>
            <a:endParaRPr lang="sl-SI" sz="2400" dirty="0" smtClean="0"/>
          </a:p>
          <a:p>
            <a:pPr>
              <a:buNone/>
            </a:pPr>
            <a:r>
              <a:rPr lang="en-GB" dirty="0" smtClean="0">
                <a:solidFill>
                  <a:schemeClr val="bg1"/>
                </a:solidFill>
              </a:rPr>
              <a:t>There once was a man who liked a river.</a:t>
            </a:r>
            <a:endParaRPr lang="sl-SI" dirty="0" smtClean="0">
              <a:solidFill>
                <a:schemeClr val="bg1"/>
              </a:solidFill>
            </a:endParaRPr>
          </a:p>
          <a:p>
            <a:pPr>
              <a:buNone/>
            </a:pPr>
            <a:r>
              <a:rPr lang="en-GB" dirty="0" smtClean="0">
                <a:solidFill>
                  <a:schemeClr val="bg1"/>
                </a:solidFill>
              </a:rPr>
              <a:t>He liked to row his boat up the river. </a:t>
            </a:r>
            <a:endParaRPr lang="sl-SI" dirty="0" smtClean="0">
              <a:solidFill>
                <a:schemeClr val="bg1"/>
              </a:solidFill>
            </a:endParaRPr>
          </a:p>
          <a:p>
            <a:pPr>
              <a:buNone/>
            </a:pPr>
            <a:r>
              <a:rPr lang="en-GB" dirty="0" smtClean="0">
                <a:solidFill>
                  <a:schemeClr val="bg1"/>
                </a:solidFill>
              </a:rPr>
              <a:t>There he saw a man </a:t>
            </a:r>
            <a:endParaRPr lang="sl-SI" dirty="0" smtClean="0">
              <a:solidFill>
                <a:schemeClr val="bg1"/>
              </a:solidFill>
            </a:endParaRPr>
          </a:p>
          <a:p>
            <a:pPr>
              <a:buNone/>
            </a:pPr>
            <a:r>
              <a:rPr lang="en-GB" dirty="0" smtClean="0">
                <a:solidFill>
                  <a:schemeClr val="bg1"/>
                </a:solidFill>
              </a:rPr>
              <a:t>Who looked like a madman.</a:t>
            </a:r>
            <a:endParaRPr lang="sl-SI" dirty="0" smtClean="0">
              <a:solidFill>
                <a:schemeClr val="bg1"/>
              </a:solidFill>
            </a:endParaRPr>
          </a:p>
          <a:p>
            <a:pPr>
              <a:buNone/>
            </a:pPr>
            <a:r>
              <a:rPr lang="en-GB" dirty="0" smtClean="0">
                <a:solidFill>
                  <a:schemeClr val="bg1"/>
                </a:solidFill>
              </a:rPr>
              <a:t>So he decided never to go back to the</a:t>
            </a:r>
            <a:r>
              <a:rPr lang="sl-SI" dirty="0" smtClean="0">
                <a:solidFill>
                  <a:schemeClr val="bg1"/>
                </a:solidFill>
              </a:rPr>
              <a:t> </a:t>
            </a:r>
            <a:r>
              <a:rPr lang="en-GB" dirty="0" smtClean="0">
                <a:solidFill>
                  <a:schemeClr val="bg1"/>
                </a:solidFill>
              </a:rPr>
              <a:t>river.</a:t>
            </a:r>
            <a:endParaRPr lang="sl-SI" dirty="0" smtClean="0">
              <a:solidFill>
                <a:schemeClr val="bg1"/>
              </a:solidFill>
            </a:endParaRPr>
          </a:p>
          <a:p>
            <a:endParaRPr lang="sl-SI" dirty="0" smtClean="0"/>
          </a:p>
          <a:p>
            <a:endParaRPr lang="sl-SI" dirty="0"/>
          </a:p>
        </p:txBody>
      </p:sp>
    </p:spTree>
    <p:extLst>
      <p:ext uri="{BB962C8B-B14F-4D97-AF65-F5344CB8AC3E}">
        <p14:creationId xmlns:p14="http://schemas.microsoft.com/office/powerpoint/2010/main" val="2900868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744</TotalTime>
  <Words>401</Words>
  <Application>Microsoft Office PowerPoint</Application>
  <PresentationFormat>Po meri</PresentationFormat>
  <Paragraphs>68</Paragraphs>
  <Slides>13</Slides>
  <Notes>0</Notes>
  <HiddenSlides>0</HiddenSlides>
  <MMClips>0</MMClips>
  <ScaleCrop>false</ScaleCrop>
  <HeadingPairs>
    <vt:vector size="4" baseType="variant">
      <vt:variant>
        <vt:lpstr>Tema</vt:lpstr>
      </vt:variant>
      <vt:variant>
        <vt:i4>1</vt:i4>
      </vt:variant>
      <vt:variant>
        <vt:lpstr>Naslovi diapozitivov</vt:lpstr>
      </vt:variant>
      <vt:variant>
        <vt:i4>13</vt:i4>
      </vt:variant>
    </vt:vector>
  </HeadingPairs>
  <TitlesOfParts>
    <vt:vector size="14" baseType="lpstr">
      <vt:lpstr>Office Theme</vt:lpstr>
      <vt:lpstr>THE SOČA RIVER</vt:lpstr>
      <vt:lpstr>The  majestic source of the Soča  looks like a magical abstract  painting.</vt:lpstr>
      <vt:lpstr>The river flows quietly and freely through the valley.</vt:lpstr>
      <vt:lpstr>PowerPointova predstavitev</vt:lpstr>
      <vt:lpstr>PowerPointova predstavitev</vt:lpstr>
      <vt:lpstr>The  judges  are measuring  the fish  while the cameraman is filming  the event.  Fishermen are nervously waiting for  the results </vt:lpstr>
      <vt:lpstr>PowerPointova predstavitev</vt:lpstr>
      <vt:lpstr>The Soča</vt:lpstr>
      <vt:lpstr>PowerPointova predstavitev</vt:lpstr>
      <vt:lpstr>PowerPointova predstavitev</vt:lpstr>
      <vt:lpstr>PowerPointova predstavitev</vt:lpstr>
      <vt:lpstr>PowerPointova predstavitev</vt:lpstr>
      <vt:lpstr>PowerPointova predstavitev</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SOČA RIVER</dc:title>
  <dc:creator>Lana Trost</dc:creator>
  <cp:lastModifiedBy>Učitelj</cp:lastModifiedBy>
  <cp:revision>70</cp:revision>
  <dcterms:created xsi:type="dcterms:W3CDTF">2016-04-19T13:11:46Z</dcterms:created>
  <dcterms:modified xsi:type="dcterms:W3CDTF">2016-05-09T09:20:18Z</dcterms:modified>
</cp:coreProperties>
</file>