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43.xml" ContentType="application/vnd.openxmlformats-officedocument.presentationml.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59" r:id="rId1"/>
  </p:sldMasterIdLst>
  <p:notesMasterIdLst>
    <p:notesMasterId r:id="rId47"/>
  </p:notesMasterIdLst>
  <p:sldIdLst>
    <p:sldId id="268" r:id="rId2"/>
    <p:sldId id="256" r:id="rId3"/>
    <p:sldId id="257" r:id="rId4"/>
    <p:sldId id="258" r:id="rId5"/>
    <p:sldId id="259" r:id="rId6"/>
    <p:sldId id="260" r:id="rId7"/>
    <p:sldId id="261" r:id="rId8"/>
    <p:sldId id="262" r:id="rId9"/>
    <p:sldId id="263" r:id="rId10"/>
    <p:sldId id="264" r:id="rId11"/>
    <p:sldId id="265" r:id="rId12"/>
    <p:sldId id="266" r:id="rId13"/>
    <p:sldId id="267"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69" r:id="rId33"/>
    <p:sldId id="270" r:id="rId34"/>
    <p:sldId id="271" r:id="rId35"/>
    <p:sldId id="272" r:id="rId36"/>
    <p:sldId id="273" r:id="rId37"/>
    <p:sldId id="274" r:id="rId38"/>
    <p:sldId id="275" r:id="rId39"/>
    <p:sldId id="276" r:id="rId40"/>
    <p:sldId id="295" r:id="rId41"/>
    <p:sldId id="296" r:id="rId42"/>
    <p:sldId id="301" r:id="rId43"/>
    <p:sldId id="297" r:id="rId44"/>
    <p:sldId id="299" r:id="rId45"/>
    <p:sldId id="298"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75" d="100"/>
          <a:sy n="75" d="100"/>
        </p:scale>
        <p:origin x="-1056" y="-90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jpe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3.xml"/><Relationship Id="rId2"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jpeg"/><Relationship Id="rId3" Type="http://schemas.openxmlformats.org/officeDocument/2006/relationships/image" Target="../media/image5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jpeg"/><Relationship Id="rId3"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National Symbols</a:t>
            </a:r>
            <a:endParaRPr lang="ru-RU" dirty="0"/>
          </a:p>
        </p:txBody>
      </p:sp>
      <p:sp>
        <p:nvSpPr>
          <p:cNvPr id="3" name="Подзаголовок 2"/>
          <p:cNvSpPr>
            <a:spLocks noGrp="1"/>
          </p:cNvSpPr>
          <p:nvPr>
            <p:ph type="subTitle" idx="1"/>
          </p:nvPr>
        </p:nvSpPr>
        <p:spPr>
          <a:xfrm>
            <a:off x="311700" y="2834124"/>
            <a:ext cx="8520600" cy="1548689"/>
          </a:xfrm>
        </p:spPr>
        <p:txBody>
          <a:bodyPr/>
          <a:lstStyle/>
          <a:p>
            <a:r>
              <a:rPr lang="en-US" dirty="0" err="1" smtClean="0"/>
              <a:t>Snovsk</a:t>
            </a:r>
            <a:r>
              <a:rPr lang="en-US" dirty="0" smtClean="0"/>
              <a:t> Gymnasium</a:t>
            </a:r>
          </a:p>
          <a:p>
            <a:r>
              <a:rPr lang="en-US" dirty="0" smtClean="0"/>
              <a:t>Ukraine</a:t>
            </a:r>
          </a:p>
          <a:p>
            <a:r>
              <a:rPr lang="en-US" dirty="0" smtClean="0"/>
              <a:t>2017</a:t>
            </a:r>
            <a:endParaRPr lang="ru-RU" dirty="0"/>
          </a:p>
        </p:txBody>
      </p:sp>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768900" y="2998411"/>
            <a:ext cx="1840070" cy="1571296"/>
          </a:xfrm>
          <a:prstGeom prst="rect">
            <a:avLst/>
          </a:prstGeom>
        </p:spPr>
      </p:pic>
      <p:pic>
        <p:nvPicPr>
          <p:cNvPr id="1026" name="Picture 2" descr="C:\Users\User\Pictures\flag usa.jpg"/>
          <p:cNvPicPr>
            <a:picLocks noChangeAspect="1" noChangeArrowheads="1"/>
          </p:cNvPicPr>
          <p:nvPr/>
        </p:nvPicPr>
        <p:blipFill>
          <a:blip r:embed="rId3"/>
          <a:srcRect/>
          <a:stretch>
            <a:fillRect/>
          </a:stretch>
        </p:blipFill>
        <p:spPr bwMode="auto">
          <a:xfrm>
            <a:off x="1009589" y="374777"/>
            <a:ext cx="2323504" cy="1440573"/>
          </a:xfrm>
          <a:prstGeom prst="rect">
            <a:avLst/>
          </a:prstGeom>
          <a:noFill/>
        </p:spPr>
      </p:pic>
      <p:pic>
        <p:nvPicPr>
          <p:cNvPr id="1027" name="Picture 3" descr="C:\Users\User\Pictures\flag.jpg"/>
          <p:cNvPicPr>
            <a:picLocks noChangeAspect="1" noChangeArrowheads="1"/>
          </p:cNvPicPr>
          <p:nvPr/>
        </p:nvPicPr>
        <p:blipFill>
          <a:blip r:embed="rId4"/>
          <a:srcRect/>
          <a:stretch>
            <a:fillRect/>
          </a:stretch>
        </p:blipFill>
        <p:spPr bwMode="auto">
          <a:xfrm>
            <a:off x="6610999" y="2998411"/>
            <a:ext cx="2221301" cy="1384402"/>
          </a:xfrm>
          <a:prstGeom prst="rect">
            <a:avLst/>
          </a:prstGeom>
          <a:noFill/>
        </p:spPr>
      </p:pic>
      <p:pic>
        <p:nvPicPr>
          <p:cNvPr id="8" name="Picture 4" descr="C:\Users\User\Pictures\irish flag.jpg"/>
          <p:cNvPicPr>
            <a:picLocks noChangeAspect="1" noChangeArrowheads="1"/>
          </p:cNvPicPr>
          <p:nvPr/>
        </p:nvPicPr>
        <p:blipFill>
          <a:blip r:embed="rId5"/>
          <a:srcRect/>
          <a:stretch>
            <a:fillRect/>
          </a:stretch>
        </p:blipFill>
        <p:spPr bwMode="auto">
          <a:xfrm>
            <a:off x="6013616" y="374777"/>
            <a:ext cx="1892783" cy="166767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5"/>
        <p:cNvGrpSpPr/>
        <p:nvPr/>
      </p:nvGrpSpPr>
      <p:grpSpPr>
        <a:xfrm>
          <a:off x="0" y="0"/>
          <a:ext cx="0" cy="0"/>
          <a:chOff x="0" y="0"/>
          <a:chExt cx="0" cy="0"/>
        </a:xfrm>
      </p:grpSpPr>
      <p:pic>
        <p:nvPicPr>
          <p:cNvPr id="116" name="Shape 116"/>
          <p:cNvPicPr preferRelativeResize="0"/>
          <p:nvPr/>
        </p:nvPicPr>
        <p:blipFill>
          <a:blip r:embed="rId3">
            <a:alphaModFix/>
          </a:blip>
          <a:stretch>
            <a:fillRect/>
          </a:stretch>
        </p:blipFill>
        <p:spPr>
          <a:xfrm>
            <a:off x="3817374" y="728412"/>
            <a:ext cx="4767751" cy="4051573"/>
          </a:xfrm>
          <a:prstGeom prst="rect">
            <a:avLst/>
          </a:prstGeom>
          <a:noFill/>
          <a:ln>
            <a:noFill/>
          </a:ln>
        </p:spPr>
      </p:pic>
      <p:sp>
        <p:nvSpPr>
          <p:cNvPr id="117" name="Shape 117"/>
          <p:cNvSpPr txBox="1">
            <a:spLocks noGrp="1"/>
          </p:cNvSpPr>
          <p:nvPr>
            <p:ph type="title"/>
          </p:nvPr>
        </p:nvSpPr>
        <p:spPr>
          <a:xfrm>
            <a:off x="0" y="76200"/>
            <a:ext cx="9144000" cy="572700"/>
          </a:xfrm>
          <a:prstGeom prst="rect">
            <a:avLst/>
          </a:prstGeom>
        </p:spPr>
        <p:txBody>
          <a:bodyPr lIns="91425" tIns="91425" rIns="91425" bIns="91425" anchor="ctr" anchorCtr="0">
            <a:noAutofit/>
          </a:bodyPr>
          <a:lstStyle/>
          <a:p>
            <a:pPr lvl="0" algn="ctr">
              <a:spcBef>
                <a:spcPts val="0"/>
              </a:spcBef>
              <a:buNone/>
            </a:pPr>
            <a:r>
              <a:rPr lang="en" b="1">
                <a:solidFill>
                  <a:srgbClr val="0000FF"/>
                </a:solidFill>
              </a:rPr>
              <a:t>8.  The World Series of Baseball</a:t>
            </a:r>
          </a:p>
        </p:txBody>
      </p:sp>
      <p:sp>
        <p:nvSpPr>
          <p:cNvPr id="118" name="Shape 118"/>
          <p:cNvSpPr txBox="1">
            <a:spLocks noGrp="1"/>
          </p:cNvSpPr>
          <p:nvPr>
            <p:ph type="body" idx="1"/>
          </p:nvPr>
        </p:nvSpPr>
        <p:spPr>
          <a:xfrm>
            <a:off x="213275" y="728425"/>
            <a:ext cx="3243600" cy="4128600"/>
          </a:xfrm>
          <a:prstGeom prst="rect">
            <a:avLst/>
          </a:prstGeom>
        </p:spPr>
        <p:txBody>
          <a:bodyPr lIns="91425" tIns="91425" rIns="91425" bIns="91425" anchor="t" anchorCtr="0">
            <a:noAutofit/>
          </a:bodyPr>
          <a:lstStyle/>
          <a:p>
            <a:pPr lvl="0">
              <a:spcBef>
                <a:spcPts val="0"/>
              </a:spcBef>
              <a:buNone/>
            </a:pPr>
            <a:r>
              <a:rPr lang="en">
                <a:solidFill>
                  <a:schemeClr val="dk1"/>
                </a:solidFill>
              </a:rPr>
              <a:t>The World Series is the annual championship series of Major League Baseball in North America, contested since 1903 between the American League champion team and the National League champion team. The winner of the World Series championship is determined through a best-of-seven playoff.</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0" y="111500"/>
            <a:ext cx="9144000" cy="550800"/>
          </a:xfrm>
          <a:prstGeom prst="rect">
            <a:avLst/>
          </a:prstGeom>
        </p:spPr>
        <p:txBody>
          <a:bodyPr lIns="91425" tIns="91425" rIns="91425" bIns="91425" anchor="ctr" anchorCtr="0">
            <a:noAutofit/>
          </a:bodyPr>
          <a:lstStyle/>
          <a:p>
            <a:pPr lvl="0" algn="ctr" rtl="0">
              <a:spcBef>
                <a:spcPts val="0"/>
              </a:spcBef>
              <a:buNone/>
            </a:pPr>
            <a:r>
              <a:rPr lang="en" b="1"/>
              <a:t>9.  National Food</a:t>
            </a:r>
          </a:p>
        </p:txBody>
      </p:sp>
      <p:pic>
        <p:nvPicPr>
          <p:cNvPr id="124" name="Shape 124"/>
          <p:cNvPicPr preferRelativeResize="0"/>
          <p:nvPr/>
        </p:nvPicPr>
        <p:blipFill>
          <a:blip r:embed="rId3">
            <a:alphaModFix amt="54000"/>
          </a:blip>
          <a:stretch>
            <a:fillRect/>
          </a:stretch>
        </p:blipFill>
        <p:spPr>
          <a:xfrm>
            <a:off x="192500" y="662175"/>
            <a:ext cx="8570498" cy="4444224"/>
          </a:xfrm>
          <a:prstGeom prst="rect">
            <a:avLst/>
          </a:prstGeom>
          <a:noFill/>
          <a:ln>
            <a:noFill/>
          </a:ln>
        </p:spPr>
      </p:pic>
      <p:sp>
        <p:nvSpPr>
          <p:cNvPr id="125" name="Shape 125"/>
          <p:cNvSpPr txBox="1">
            <a:spLocks noGrp="1"/>
          </p:cNvSpPr>
          <p:nvPr>
            <p:ph type="body" idx="1"/>
          </p:nvPr>
        </p:nvSpPr>
        <p:spPr>
          <a:xfrm>
            <a:off x="446125" y="2978975"/>
            <a:ext cx="8316900" cy="1816200"/>
          </a:xfrm>
          <a:prstGeom prst="rect">
            <a:avLst/>
          </a:prstGeom>
        </p:spPr>
        <p:txBody>
          <a:bodyPr lIns="91425" tIns="91425" rIns="91425" bIns="91425" anchor="ctr" anchorCtr="0">
            <a:noAutofit/>
          </a:bodyPr>
          <a:lstStyle/>
          <a:p>
            <a:pPr lvl="0" rtl="0">
              <a:spcBef>
                <a:spcPts val="0"/>
              </a:spcBef>
              <a:buNone/>
            </a:pPr>
            <a:r>
              <a:rPr lang="en" b="1">
                <a:solidFill>
                  <a:schemeClr val="dk1"/>
                </a:solidFill>
              </a:rPr>
              <a:t>Hamburgers, hot dogs, apple pie, and Chicago-style pizza. </a:t>
            </a:r>
            <a:r>
              <a:rPr lang="en">
                <a:solidFill>
                  <a:schemeClr val="dk1"/>
                </a:solidFill>
              </a:rPr>
              <a:t> </a:t>
            </a:r>
          </a:p>
          <a:p>
            <a:pPr lvl="0">
              <a:spcBef>
                <a:spcPts val="0"/>
              </a:spcBef>
              <a:buNone/>
            </a:pPr>
            <a:r>
              <a:rPr lang="en">
                <a:solidFill>
                  <a:schemeClr val="dk1"/>
                </a:solidFill>
              </a:rPr>
              <a:t>Our favorite American food is the hamburger.  Taylor ham is popular in  New Jersey because it is made in New Jersey.</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163348" y="572697"/>
            <a:ext cx="3259500" cy="4318500"/>
          </a:xfrm>
          <a:prstGeom prst="rect">
            <a:avLst/>
          </a:prstGeom>
        </p:spPr>
        <p:txBody>
          <a:bodyPr lIns="91425" tIns="91425" rIns="91425" bIns="91425" anchor="t" anchorCtr="0">
            <a:noAutofit/>
          </a:bodyPr>
          <a:lstStyle/>
          <a:p>
            <a:pPr lvl="0">
              <a:spcBef>
                <a:spcPts val="0"/>
              </a:spcBef>
              <a:buNone/>
            </a:pPr>
            <a:r>
              <a:rPr lang="en">
                <a:solidFill>
                  <a:schemeClr val="dk1"/>
                </a:solidFill>
              </a:rPr>
              <a:t>Declaration of Independence is probably the most famous American document.  It was written in the year 1776, but wasn’t signed until August 2, 1776. The Declaration of Independance was signed by many amazing founders of the United States.   It declares our independence from England. The Declaration is now on display in Washington, DC.</a:t>
            </a:r>
          </a:p>
        </p:txBody>
      </p:sp>
      <p:pic>
        <p:nvPicPr>
          <p:cNvPr id="131" name="Shape 131"/>
          <p:cNvPicPr preferRelativeResize="0"/>
          <p:nvPr/>
        </p:nvPicPr>
        <p:blipFill>
          <a:blip r:embed="rId3">
            <a:alphaModFix/>
          </a:blip>
          <a:stretch>
            <a:fillRect/>
          </a:stretch>
        </p:blipFill>
        <p:spPr>
          <a:xfrm>
            <a:off x="3686049" y="0"/>
            <a:ext cx="5457950" cy="5211849"/>
          </a:xfrm>
          <a:prstGeom prst="rect">
            <a:avLst/>
          </a:prstGeom>
          <a:noFill/>
          <a:ln>
            <a:noFill/>
          </a:ln>
        </p:spPr>
      </p:pic>
      <p:sp>
        <p:nvSpPr>
          <p:cNvPr id="132" name="Shape 132"/>
          <p:cNvSpPr txBox="1">
            <a:spLocks noGrp="1"/>
          </p:cNvSpPr>
          <p:nvPr>
            <p:ph type="title"/>
          </p:nvPr>
        </p:nvSpPr>
        <p:spPr>
          <a:xfrm>
            <a:off x="163350" y="109380"/>
            <a:ext cx="5734200" cy="375899"/>
          </a:xfrm>
          <a:prstGeom prst="rect">
            <a:avLst/>
          </a:prstGeom>
        </p:spPr>
        <p:txBody>
          <a:bodyPr lIns="91425" tIns="91425" rIns="91425" bIns="91425" anchor="ctr" anchorCtr="0">
            <a:noAutofit/>
          </a:bodyPr>
          <a:lstStyle/>
          <a:p>
            <a:pPr lvl="0" algn="ctr">
              <a:spcBef>
                <a:spcPts val="0"/>
              </a:spcBef>
              <a:buNone/>
            </a:pPr>
            <a:r>
              <a:rPr lang="en" sz="2300" b="1"/>
              <a:t>10.  Declaration of Independence</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0" y="0"/>
            <a:ext cx="9144000" cy="572700"/>
          </a:xfrm>
          <a:prstGeom prst="rect">
            <a:avLst/>
          </a:prstGeom>
        </p:spPr>
        <p:txBody>
          <a:bodyPr lIns="91425" tIns="91425" rIns="91425" bIns="91425" anchor="ctr" anchorCtr="0">
            <a:noAutofit/>
          </a:bodyPr>
          <a:lstStyle/>
          <a:p>
            <a:pPr lvl="0" algn="ctr">
              <a:spcBef>
                <a:spcPts val="0"/>
              </a:spcBef>
              <a:buNone/>
            </a:pPr>
            <a:r>
              <a:rPr lang="en"/>
              <a:t>Creators</a:t>
            </a:r>
          </a:p>
        </p:txBody>
      </p:sp>
      <p:sp>
        <p:nvSpPr>
          <p:cNvPr id="138" name="Shape 138"/>
          <p:cNvSpPr txBox="1">
            <a:spLocks noGrp="1"/>
          </p:cNvSpPr>
          <p:nvPr>
            <p:ph type="body" idx="1"/>
          </p:nvPr>
        </p:nvSpPr>
        <p:spPr>
          <a:xfrm>
            <a:off x="225275" y="572700"/>
            <a:ext cx="2014500" cy="1390500"/>
          </a:xfrm>
          <a:prstGeom prst="rect">
            <a:avLst/>
          </a:prstGeom>
        </p:spPr>
        <p:txBody>
          <a:bodyPr lIns="91425" tIns="91425" rIns="91425" bIns="91425" anchor="t" anchorCtr="0">
            <a:noAutofit/>
          </a:bodyPr>
          <a:lstStyle/>
          <a:p>
            <a:pPr lvl="0">
              <a:spcBef>
                <a:spcPts val="0"/>
              </a:spcBef>
              <a:buNone/>
            </a:pPr>
            <a:r>
              <a:rPr lang="en">
                <a:solidFill>
                  <a:schemeClr val="dk1"/>
                </a:solidFill>
              </a:rPr>
              <a:t>Ben H. </a:t>
            </a:r>
            <a:br>
              <a:rPr lang="en">
                <a:solidFill>
                  <a:schemeClr val="dk1"/>
                </a:solidFill>
              </a:rPr>
            </a:br>
            <a:r>
              <a:rPr lang="en">
                <a:solidFill>
                  <a:schemeClr val="dk1"/>
                </a:solidFill>
              </a:rPr>
              <a:t>Joshua E. and Aaron L.</a:t>
            </a:r>
          </a:p>
        </p:txBody>
      </p:sp>
      <p:pic>
        <p:nvPicPr>
          <p:cNvPr id="139" name="Shape 139"/>
          <p:cNvPicPr preferRelativeResize="0"/>
          <p:nvPr/>
        </p:nvPicPr>
        <p:blipFill>
          <a:blip r:embed="rId3">
            <a:alphaModFix/>
          </a:blip>
          <a:stretch>
            <a:fillRect/>
          </a:stretch>
        </p:blipFill>
        <p:spPr>
          <a:xfrm>
            <a:off x="2920274" y="497604"/>
            <a:ext cx="5735664" cy="45708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Washington State Symbols</a:t>
            </a:r>
            <a:endParaRPr lang="ru-RU" dirty="0"/>
          </a:p>
        </p:txBody>
      </p:sp>
      <p:sp>
        <p:nvSpPr>
          <p:cNvPr id="3" name="Текст 2"/>
          <p:cNvSpPr>
            <a:spLocks noGrp="1"/>
          </p:cNvSpPr>
          <p:nvPr>
            <p:ph type="body" idx="1"/>
          </p:nvPr>
        </p:nvSpPr>
        <p:spPr>
          <a:xfrm>
            <a:off x="1689100" y="3340100"/>
            <a:ext cx="6000200" cy="1038700"/>
          </a:xfrm>
        </p:spPr>
        <p:txBody>
          <a:bodyPr/>
          <a:lstStyle/>
          <a:p>
            <a:r>
              <a:rPr lang="en-US" dirty="0" smtClean="0"/>
              <a:t>Lynnwood Elementary 4th Grade students </a:t>
            </a:r>
          </a:p>
          <a:p>
            <a:r>
              <a:rPr lang="de-DE" dirty="0" smtClean="0"/>
              <a:t>WA, USA </a:t>
            </a:r>
          </a:p>
          <a:p>
            <a:r>
              <a:rPr lang="en-US" dirty="0" smtClean="0"/>
              <a:t>Places and Perspectives Spring 2017 </a:t>
            </a:r>
            <a:endParaRPr lang="ru-RU" dirty="0" smtClean="0"/>
          </a:p>
          <a:p>
            <a:endParaRPr lang="ru-RU" dirty="0" smtClean="0"/>
          </a:p>
          <a:p>
            <a:endParaRPr lang="ru-RU" dirty="0" smtClean="0"/>
          </a:p>
        </p:txBody>
      </p:sp>
      <p:pic>
        <p:nvPicPr>
          <p:cNvPr id="2050" name="Picture 2"/>
          <p:cNvPicPr>
            <a:picLocks noChangeAspect="1" noChangeArrowheads="1"/>
          </p:cNvPicPr>
          <p:nvPr/>
        </p:nvPicPr>
        <p:blipFill>
          <a:blip r:embed="rId2"/>
          <a:srcRect/>
          <a:stretch>
            <a:fillRect/>
          </a:stretch>
        </p:blipFill>
        <p:spPr bwMode="auto">
          <a:xfrm>
            <a:off x="2460625" y="1406525"/>
            <a:ext cx="3638550" cy="19335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Washington State Seal</a:t>
            </a:r>
            <a:endParaRPr lang="ru-RU" dirty="0"/>
          </a:p>
        </p:txBody>
      </p:sp>
      <p:sp>
        <p:nvSpPr>
          <p:cNvPr id="3" name="Текст 2"/>
          <p:cNvSpPr>
            <a:spLocks noGrp="1"/>
          </p:cNvSpPr>
          <p:nvPr>
            <p:ph type="body" idx="1"/>
          </p:nvPr>
        </p:nvSpPr>
        <p:spPr/>
        <p:txBody>
          <a:bodyPr/>
          <a:lstStyle/>
          <a:p>
            <a:endParaRPr lang="ru-RU" dirty="0" smtClean="0"/>
          </a:p>
          <a:p>
            <a:r>
              <a:rPr lang="en-US" b="1" dirty="0" smtClean="0"/>
              <a:t>The first State Seal was designed in 1889 by a jeweler named Charles </a:t>
            </a:r>
            <a:r>
              <a:rPr lang="en-US" b="1" dirty="0" err="1" smtClean="0"/>
              <a:t>Talcott</a:t>
            </a:r>
            <a:r>
              <a:rPr lang="en-US" b="1" dirty="0" smtClean="0"/>
              <a:t>. He made the first state seal using a silver dollar, an ink bottle and a postage stamp. </a:t>
            </a:r>
            <a:endParaRPr lang="ru-RU" dirty="0"/>
          </a:p>
        </p:txBody>
      </p:sp>
      <p:pic>
        <p:nvPicPr>
          <p:cNvPr id="3075" name="Picture 3"/>
          <p:cNvPicPr>
            <a:picLocks noChangeAspect="1" noChangeArrowheads="1"/>
          </p:cNvPicPr>
          <p:nvPr/>
        </p:nvPicPr>
        <p:blipFill>
          <a:blip r:embed="rId2"/>
          <a:srcRect/>
          <a:stretch>
            <a:fillRect/>
          </a:stretch>
        </p:blipFill>
        <p:spPr bwMode="auto">
          <a:xfrm>
            <a:off x="3175000" y="2835954"/>
            <a:ext cx="1749425" cy="1732921"/>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Washington State Flag</a:t>
            </a:r>
            <a:endParaRPr lang="ru-RU" dirty="0"/>
          </a:p>
        </p:txBody>
      </p:sp>
      <p:sp>
        <p:nvSpPr>
          <p:cNvPr id="3" name="Текст 2"/>
          <p:cNvSpPr>
            <a:spLocks noGrp="1"/>
          </p:cNvSpPr>
          <p:nvPr>
            <p:ph type="body" idx="1"/>
          </p:nvPr>
        </p:nvSpPr>
        <p:spPr>
          <a:xfrm>
            <a:off x="311700" y="1017725"/>
            <a:ext cx="3993600" cy="3551150"/>
          </a:xfrm>
        </p:spPr>
        <p:txBody>
          <a:bodyPr/>
          <a:lstStyle/>
          <a:p>
            <a:endParaRPr lang="ru-RU" dirty="0" smtClean="0"/>
          </a:p>
          <a:p>
            <a:endParaRPr lang="ru-RU" dirty="0" smtClean="0"/>
          </a:p>
          <a:p>
            <a:r>
              <a:rPr lang="en-US" dirty="0" smtClean="0"/>
              <a:t>The state flag is green with the state seal in the middle. The state is named after our first president George Washington. </a:t>
            </a:r>
          </a:p>
          <a:p>
            <a:endParaRPr lang="ru-RU" dirty="0"/>
          </a:p>
        </p:txBody>
      </p:sp>
      <p:pic>
        <p:nvPicPr>
          <p:cNvPr id="4098" name="Picture 2"/>
          <p:cNvPicPr>
            <a:picLocks noChangeAspect="1" noChangeArrowheads="1"/>
          </p:cNvPicPr>
          <p:nvPr/>
        </p:nvPicPr>
        <p:blipFill>
          <a:blip r:embed="rId2"/>
          <a:srcRect/>
          <a:stretch>
            <a:fillRect/>
          </a:stretch>
        </p:blipFill>
        <p:spPr bwMode="auto">
          <a:xfrm>
            <a:off x="4762500" y="1232425"/>
            <a:ext cx="3619500" cy="25622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State Bird: Yellow Goldfinch</a:t>
            </a:r>
            <a:endParaRPr lang="ru-RU" dirty="0"/>
          </a:p>
        </p:txBody>
      </p:sp>
      <p:sp>
        <p:nvSpPr>
          <p:cNvPr id="3" name="Текст 2"/>
          <p:cNvSpPr>
            <a:spLocks noGrp="1"/>
          </p:cNvSpPr>
          <p:nvPr>
            <p:ph type="body" idx="1"/>
          </p:nvPr>
        </p:nvSpPr>
        <p:spPr>
          <a:xfrm>
            <a:off x="4127500" y="1152475"/>
            <a:ext cx="4704800" cy="3416400"/>
          </a:xfrm>
        </p:spPr>
        <p:txBody>
          <a:bodyPr/>
          <a:lstStyle/>
          <a:p>
            <a:endParaRPr lang="ru-RU" dirty="0" smtClean="0"/>
          </a:p>
          <a:p>
            <a:r>
              <a:rPr lang="en-US" dirty="0" smtClean="0"/>
              <a:t>The goldfinch is a little bird with a yellow body and black wings. The color are not as bright in the </a:t>
            </a:r>
            <a:r>
              <a:rPr lang="en-US" dirty="0" err="1" smtClean="0"/>
              <a:t>the</a:t>
            </a:r>
            <a:r>
              <a:rPr lang="en-US" dirty="0" smtClean="0"/>
              <a:t> winter. It is interesting to note that the Legislature decided to leave the final choice to school children. In 1951, children voted for the goldfinch and the Legislature made it unanimous. </a:t>
            </a:r>
            <a:endParaRPr lang="ru-RU" dirty="0"/>
          </a:p>
        </p:txBody>
      </p:sp>
      <p:pic>
        <p:nvPicPr>
          <p:cNvPr id="5122" name="Picture 2"/>
          <p:cNvPicPr>
            <a:picLocks noChangeAspect="1" noChangeArrowheads="1"/>
          </p:cNvPicPr>
          <p:nvPr/>
        </p:nvPicPr>
        <p:blipFill>
          <a:blip r:embed="rId2"/>
          <a:srcRect/>
          <a:stretch>
            <a:fillRect/>
          </a:stretch>
        </p:blipFill>
        <p:spPr bwMode="auto">
          <a:xfrm>
            <a:off x="311700" y="1349425"/>
            <a:ext cx="3619500" cy="32194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State </a:t>
            </a:r>
            <a:r>
              <a:rPr lang="en-US" dirty="0" err="1" smtClean="0"/>
              <a:t>Flower:Coast</a:t>
            </a:r>
            <a:r>
              <a:rPr lang="en-US" dirty="0" smtClean="0"/>
              <a:t> Rhododendron</a:t>
            </a:r>
            <a:endParaRPr lang="ru-RU" dirty="0"/>
          </a:p>
        </p:txBody>
      </p:sp>
      <p:sp>
        <p:nvSpPr>
          <p:cNvPr id="3" name="Текст 2"/>
          <p:cNvSpPr>
            <a:spLocks noGrp="1"/>
          </p:cNvSpPr>
          <p:nvPr>
            <p:ph type="body" idx="1"/>
          </p:nvPr>
        </p:nvSpPr>
        <p:spPr>
          <a:xfrm>
            <a:off x="4292600" y="1231900"/>
            <a:ext cx="4114800" cy="3733800"/>
          </a:xfrm>
        </p:spPr>
        <p:txBody>
          <a:bodyPr/>
          <a:lstStyle/>
          <a:p>
            <a:r>
              <a:rPr lang="en-US" sz="1600" dirty="0" smtClean="0"/>
              <a:t>The coast rhododendron was officially designated as the Washington state flower in 1959. But it was actually selected as the state flower in 1892 by the women of Washington for the 1893 World's Fair in Chicago. </a:t>
            </a:r>
          </a:p>
          <a:p>
            <a:r>
              <a:rPr lang="en-US" sz="1600" dirty="0" smtClean="0"/>
              <a:t>The coast rhododendron is found mostly near the Pacific coast, but it can also be found in the Cascade Mountains in Oregon, Washington and British Columbia. There are many kinds of rhododendron in Washington state. </a:t>
            </a:r>
            <a:endParaRPr lang="ru-RU" sz="1600" dirty="0"/>
          </a:p>
        </p:txBody>
      </p:sp>
      <p:pic>
        <p:nvPicPr>
          <p:cNvPr id="6146" name="Picture 2"/>
          <p:cNvPicPr>
            <a:picLocks noChangeAspect="1" noChangeArrowheads="1"/>
          </p:cNvPicPr>
          <p:nvPr/>
        </p:nvPicPr>
        <p:blipFill>
          <a:blip r:embed="rId2"/>
          <a:srcRect/>
          <a:stretch>
            <a:fillRect/>
          </a:stretch>
        </p:blipFill>
        <p:spPr bwMode="auto">
          <a:xfrm>
            <a:off x="311700" y="1530537"/>
            <a:ext cx="3619500" cy="27146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State </a:t>
            </a:r>
            <a:r>
              <a:rPr lang="en-US" dirty="0" err="1" smtClean="0"/>
              <a:t>Tree:Western</a:t>
            </a:r>
            <a:r>
              <a:rPr lang="en-US" dirty="0" smtClean="0"/>
              <a:t> Hemlock</a:t>
            </a:r>
            <a:endParaRPr lang="ru-RU" dirty="0"/>
          </a:p>
        </p:txBody>
      </p:sp>
      <p:sp>
        <p:nvSpPr>
          <p:cNvPr id="3" name="Текст 2"/>
          <p:cNvSpPr>
            <a:spLocks noGrp="1"/>
          </p:cNvSpPr>
          <p:nvPr>
            <p:ph type="body" idx="1"/>
          </p:nvPr>
        </p:nvSpPr>
        <p:spPr>
          <a:xfrm>
            <a:off x="159300" y="4072870"/>
            <a:ext cx="2787100" cy="881340"/>
          </a:xfrm>
        </p:spPr>
        <p:txBody>
          <a:bodyPr/>
          <a:lstStyle/>
          <a:p>
            <a:r>
              <a:rPr lang="en-US" sz="1200" b="1" dirty="0" smtClean="0"/>
              <a:t>Western hemlock trees in Olympic National Park, Washington - photo by Tom Green on </a:t>
            </a:r>
            <a:r>
              <a:rPr lang="en-US" sz="1200" b="1" dirty="0" err="1" smtClean="0"/>
              <a:t>Flickr</a:t>
            </a:r>
            <a:r>
              <a:rPr lang="en-US" sz="1200" b="1" dirty="0" smtClean="0"/>
              <a:t> </a:t>
            </a:r>
            <a:endParaRPr lang="ru-RU" sz="1200" dirty="0"/>
          </a:p>
        </p:txBody>
      </p:sp>
      <p:pic>
        <p:nvPicPr>
          <p:cNvPr id="7170" name="Picture 2"/>
          <p:cNvPicPr>
            <a:picLocks noChangeAspect="1" noChangeArrowheads="1"/>
          </p:cNvPicPr>
          <p:nvPr/>
        </p:nvPicPr>
        <p:blipFill>
          <a:blip r:embed="rId2"/>
          <a:srcRect/>
          <a:stretch>
            <a:fillRect/>
          </a:stretch>
        </p:blipFill>
        <p:spPr bwMode="auto">
          <a:xfrm>
            <a:off x="311700" y="1152474"/>
            <a:ext cx="2482300" cy="2920395"/>
          </a:xfrm>
          <a:prstGeom prst="rect">
            <a:avLst/>
          </a:prstGeom>
          <a:noFill/>
          <a:ln w="9525">
            <a:noFill/>
            <a:miter lim="800000"/>
            <a:headEnd/>
            <a:tailEnd/>
          </a:ln>
        </p:spPr>
      </p:pic>
      <p:pic>
        <p:nvPicPr>
          <p:cNvPr id="7171" name="Picture 3"/>
          <p:cNvPicPr>
            <a:picLocks noChangeAspect="1" noChangeArrowheads="1"/>
          </p:cNvPicPr>
          <p:nvPr/>
        </p:nvPicPr>
        <p:blipFill>
          <a:blip r:embed="rId3"/>
          <a:srcRect/>
          <a:stretch>
            <a:fillRect/>
          </a:stretch>
        </p:blipFill>
        <p:spPr bwMode="auto">
          <a:xfrm>
            <a:off x="7400925" y="23762"/>
            <a:ext cx="1743075" cy="2257425"/>
          </a:xfrm>
          <a:prstGeom prst="rect">
            <a:avLst/>
          </a:prstGeom>
          <a:noFill/>
          <a:ln w="9525">
            <a:noFill/>
            <a:miter lim="800000"/>
            <a:headEnd/>
            <a:tailEnd/>
          </a:ln>
        </p:spPr>
      </p:pic>
      <p:sp>
        <p:nvSpPr>
          <p:cNvPr id="6" name="Прямоугольник 5"/>
          <p:cNvSpPr/>
          <p:nvPr/>
        </p:nvSpPr>
        <p:spPr>
          <a:xfrm>
            <a:off x="3251200" y="1152474"/>
            <a:ext cx="4572000" cy="3508653"/>
          </a:xfrm>
          <a:prstGeom prst="rect">
            <a:avLst/>
          </a:prstGeom>
        </p:spPr>
        <p:txBody>
          <a:bodyPr wrap="square">
            <a:spAutoFit/>
          </a:bodyPr>
          <a:lstStyle/>
          <a:p>
            <a:endParaRPr lang="ru-RU" dirty="0" smtClean="0"/>
          </a:p>
          <a:p>
            <a:r>
              <a:rPr lang="en-US" sz="1600" b="1" dirty="0" smtClean="0"/>
              <a:t>State Tree </a:t>
            </a:r>
            <a:r>
              <a:rPr lang="en-US" sz="1600" b="1" i="1" dirty="0" smtClean="0"/>
              <a:t>Western Hemlock In 1946, an Oregon newspaper teased Washington for not having a state tree. The Portland Oregonian picked out the western hemlock, but Washington newspapers decided to choose their own and selected the popular western red cedar. State Representative George Adams of Mason County pleaded with the Legislature to adopt the western hemlock. The hemlock, he said, would become "the backbone of this state's forest industry." Adams' bill passed the Legislature and was signed into law in 1947. </a:t>
            </a:r>
            <a:endParaRPr lang="ru-RU" sz="1600"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3"/>
        <p:cNvGrpSpPr/>
        <p:nvPr/>
      </p:nvGrpSpPr>
      <p:grpSpPr>
        <a:xfrm>
          <a:off x="0" y="0"/>
          <a:ext cx="0" cy="0"/>
          <a:chOff x="0" y="0"/>
          <a:chExt cx="0" cy="0"/>
        </a:xfrm>
      </p:grpSpPr>
      <p:sp>
        <p:nvSpPr>
          <p:cNvPr id="54" name="Shape 54"/>
          <p:cNvSpPr txBox="1"/>
          <p:nvPr/>
        </p:nvSpPr>
        <p:spPr>
          <a:xfrm>
            <a:off x="914400" y="2143662"/>
            <a:ext cx="7315200" cy="8535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55" name="Shape 55"/>
          <p:cNvSpPr txBox="1"/>
          <p:nvPr/>
        </p:nvSpPr>
        <p:spPr>
          <a:xfrm>
            <a:off x="0" y="0"/>
            <a:ext cx="2619600" cy="51435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56" name="Shape 56"/>
          <p:cNvPicPr preferRelativeResize="0"/>
          <p:nvPr/>
        </p:nvPicPr>
        <p:blipFill>
          <a:blip r:embed="rId3">
            <a:alphaModFix amt="51000"/>
          </a:blip>
          <a:stretch>
            <a:fillRect/>
          </a:stretch>
        </p:blipFill>
        <p:spPr>
          <a:xfrm>
            <a:off x="0" y="0"/>
            <a:ext cx="9144000" cy="5143499"/>
          </a:xfrm>
          <a:prstGeom prst="rect">
            <a:avLst/>
          </a:prstGeom>
          <a:noFill/>
          <a:ln>
            <a:noFill/>
          </a:ln>
        </p:spPr>
      </p:pic>
      <p:sp>
        <p:nvSpPr>
          <p:cNvPr id="57" name="Shape 57"/>
          <p:cNvSpPr txBox="1"/>
          <p:nvPr/>
        </p:nvSpPr>
        <p:spPr>
          <a:xfrm>
            <a:off x="186050" y="944800"/>
            <a:ext cx="8648400" cy="3097500"/>
          </a:xfrm>
          <a:prstGeom prst="rect">
            <a:avLst/>
          </a:prstGeom>
          <a:noFill/>
          <a:ln>
            <a:noFill/>
          </a:ln>
        </p:spPr>
        <p:txBody>
          <a:bodyPr lIns="91425" tIns="91425" rIns="91425" bIns="91425" anchor="ctr" anchorCtr="0">
            <a:noAutofit/>
          </a:bodyPr>
          <a:lstStyle/>
          <a:p>
            <a:pPr lvl="0" algn="ctr" rtl="0">
              <a:spcBef>
                <a:spcPts val="0"/>
              </a:spcBef>
              <a:buNone/>
            </a:pPr>
            <a:r>
              <a:rPr lang="en" sz="7000" b="1">
                <a:solidFill>
                  <a:srgbClr val="FF0000"/>
                </a:solidFill>
              </a:rPr>
              <a:t>Top 10 </a:t>
            </a:r>
            <a:br>
              <a:rPr lang="en" sz="7000" b="1">
                <a:solidFill>
                  <a:srgbClr val="FF0000"/>
                </a:solidFill>
              </a:rPr>
            </a:br>
            <a:r>
              <a:rPr lang="en" sz="7000" b="1">
                <a:solidFill>
                  <a:srgbClr val="FF0000"/>
                </a:solidFill>
              </a:rPr>
              <a:t>Famous American National Symbols</a:t>
            </a:r>
            <a:r>
              <a:rPr lang="en" sz="7000">
                <a:solidFill>
                  <a:srgbClr val="FF0000"/>
                </a:solid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State Song: “Washington, my home”</a:t>
            </a:r>
            <a:endParaRPr lang="ru-RU" dirty="0"/>
          </a:p>
        </p:txBody>
      </p:sp>
      <p:sp>
        <p:nvSpPr>
          <p:cNvPr id="3" name="Текст 2"/>
          <p:cNvSpPr>
            <a:spLocks noGrp="1"/>
          </p:cNvSpPr>
          <p:nvPr>
            <p:ph type="body" idx="1"/>
          </p:nvPr>
        </p:nvSpPr>
        <p:spPr>
          <a:xfrm>
            <a:off x="3175000" y="1152475"/>
            <a:ext cx="5657300" cy="3416400"/>
          </a:xfrm>
        </p:spPr>
        <p:txBody>
          <a:bodyPr/>
          <a:lstStyle/>
          <a:p>
            <a:r>
              <a:rPr lang="en-US" dirty="0" smtClean="0"/>
              <a:t>The state song, "Washington, My Home," was written by Helen Davis, arranged by Stuart Churchill, and became the official state song in 1959. </a:t>
            </a:r>
          </a:p>
          <a:p>
            <a:r>
              <a:rPr lang="en-US" dirty="0" smtClean="0"/>
              <a:t>It is often performed at ball games in our state or by marching bands in schools. </a:t>
            </a:r>
            <a:endParaRPr lang="ru-RU" dirty="0"/>
          </a:p>
        </p:txBody>
      </p:sp>
      <p:pic>
        <p:nvPicPr>
          <p:cNvPr id="8195" name="Picture 3"/>
          <p:cNvPicPr>
            <a:picLocks noChangeAspect="1" noChangeArrowheads="1"/>
          </p:cNvPicPr>
          <p:nvPr/>
        </p:nvPicPr>
        <p:blipFill>
          <a:blip r:embed="rId2"/>
          <a:srcRect/>
          <a:stretch>
            <a:fillRect/>
          </a:stretch>
        </p:blipFill>
        <p:spPr bwMode="auto">
          <a:xfrm>
            <a:off x="39000" y="1152474"/>
            <a:ext cx="3136000" cy="30004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700" y="445024"/>
            <a:ext cx="8520600" cy="1002775"/>
          </a:xfrm>
        </p:spPr>
        <p:txBody>
          <a:bodyPr/>
          <a:lstStyle/>
          <a:p>
            <a:r>
              <a:rPr lang="en-US" dirty="0" smtClean="0"/>
              <a:t>“</a:t>
            </a:r>
            <a:r>
              <a:rPr lang="en-US" dirty="0" err="1" smtClean="0"/>
              <a:t>Washington,My</a:t>
            </a:r>
            <a:r>
              <a:rPr lang="en-US" dirty="0" smtClean="0"/>
              <a:t> Home”</a:t>
            </a:r>
            <a:br>
              <a:rPr lang="en-US" dirty="0" smtClean="0"/>
            </a:br>
            <a:r>
              <a:rPr lang="en-US" sz="1400" dirty="0" smtClean="0"/>
              <a:t>Written by Helen Davis, arranged by Stuart Churchill</a:t>
            </a:r>
            <a:r>
              <a:rPr lang="en-US" dirty="0" smtClean="0"/>
              <a:t/>
            </a:r>
            <a:br>
              <a:rPr lang="en-US" dirty="0" smtClean="0"/>
            </a:br>
            <a:endParaRPr lang="ru-RU" dirty="0"/>
          </a:p>
        </p:txBody>
      </p:sp>
      <p:sp>
        <p:nvSpPr>
          <p:cNvPr id="3" name="Текст 2"/>
          <p:cNvSpPr>
            <a:spLocks noGrp="1"/>
          </p:cNvSpPr>
          <p:nvPr>
            <p:ph type="body" idx="1"/>
          </p:nvPr>
        </p:nvSpPr>
        <p:spPr>
          <a:xfrm>
            <a:off x="4724400" y="266700"/>
            <a:ext cx="4412700" cy="4302175"/>
          </a:xfrm>
        </p:spPr>
        <p:txBody>
          <a:bodyPr/>
          <a:lstStyle/>
          <a:p>
            <a:r>
              <a:rPr lang="de-DE" sz="1200" b="1" dirty="0" smtClean="0"/>
              <a:t>Lyrics: </a:t>
            </a:r>
          </a:p>
          <a:p>
            <a:r>
              <a:rPr lang="en-US" sz="1200" dirty="0" smtClean="0"/>
              <a:t>This is my country; God gave it to me; I will protect it, ever keep it free. Small towns and cities rest here in the sun, Filled with our laughter, "Thy will be done." </a:t>
            </a:r>
          </a:p>
          <a:p>
            <a:r>
              <a:rPr lang="de-DE" sz="1200" dirty="0" smtClean="0"/>
              <a:t></a:t>
            </a:r>
            <a:r>
              <a:rPr lang="de-DE" sz="1200" b="1" dirty="0" smtClean="0"/>
              <a:t>REFRAIN: </a:t>
            </a:r>
          </a:p>
          <a:p>
            <a:r>
              <a:rPr lang="en-US" sz="1200" dirty="0" smtClean="0"/>
              <a:t>Washington my home; Where ever I may roam; This is my land, my native land, Washington, my home. Our verdant forest green, Caressed by silvery stream; From mountain peak to fields of wheat. Washington, my home. </a:t>
            </a:r>
          </a:p>
          <a:p>
            <a:r>
              <a:rPr lang="en-US" sz="1200" dirty="0" smtClean="0"/>
              <a:t>There's peace you feel and understand In this, our own beloved land. We greet the day with head held high, And forward ever is our cry. We'll happy ever be As people always free. For you and me a destiny; Washington my home. </a:t>
            </a:r>
          </a:p>
          <a:p>
            <a:endParaRPr lang="ru-RU" dirty="0"/>
          </a:p>
        </p:txBody>
      </p:sp>
      <p:pic>
        <p:nvPicPr>
          <p:cNvPr id="9219" name="Picture 3"/>
          <p:cNvPicPr>
            <a:picLocks noChangeAspect="1" noChangeArrowheads="1"/>
          </p:cNvPicPr>
          <p:nvPr/>
        </p:nvPicPr>
        <p:blipFill>
          <a:blip r:embed="rId2"/>
          <a:srcRect/>
          <a:stretch>
            <a:fillRect/>
          </a:stretch>
        </p:blipFill>
        <p:spPr bwMode="auto">
          <a:xfrm>
            <a:off x="311700" y="1200150"/>
            <a:ext cx="3619500" cy="1371600"/>
          </a:xfrm>
          <a:prstGeom prst="rect">
            <a:avLst/>
          </a:prstGeom>
          <a:noFill/>
          <a:ln w="9525">
            <a:noFill/>
            <a:miter lim="800000"/>
            <a:headEnd/>
            <a:tailEnd/>
          </a:ln>
        </p:spPr>
      </p:pic>
      <p:pic>
        <p:nvPicPr>
          <p:cNvPr id="9220" name="Picture 4"/>
          <p:cNvPicPr>
            <a:picLocks noChangeAspect="1" noChangeArrowheads="1"/>
          </p:cNvPicPr>
          <p:nvPr/>
        </p:nvPicPr>
        <p:blipFill>
          <a:blip r:embed="rId3"/>
          <a:srcRect/>
          <a:stretch>
            <a:fillRect/>
          </a:stretch>
        </p:blipFill>
        <p:spPr bwMode="auto">
          <a:xfrm>
            <a:off x="311700" y="2962325"/>
            <a:ext cx="3619500" cy="1924050"/>
          </a:xfrm>
          <a:prstGeom prst="rect">
            <a:avLst/>
          </a:prstGeom>
          <a:noFill/>
          <a:ln w="9525">
            <a:noFill/>
            <a:miter lim="800000"/>
            <a:headEnd/>
            <a:tailEnd/>
          </a:ln>
        </p:spPr>
      </p:pic>
      <p:sp>
        <p:nvSpPr>
          <p:cNvPr id="7" name="Прямоугольник 6"/>
          <p:cNvSpPr/>
          <p:nvPr/>
        </p:nvSpPr>
        <p:spPr>
          <a:xfrm>
            <a:off x="6197600" y="4091821"/>
            <a:ext cx="2413000" cy="954107"/>
          </a:xfrm>
          <a:prstGeom prst="rect">
            <a:avLst/>
          </a:prstGeom>
        </p:spPr>
        <p:txBody>
          <a:bodyPr wrap="square">
            <a:spAutoFit/>
          </a:bodyPr>
          <a:lstStyle/>
          <a:p>
            <a:endParaRPr lang="ru-RU" dirty="0" smtClean="0"/>
          </a:p>
          <a:p>
            <a:r>
              <a:rPr lang="de-DE" b="1" dirty="0" smtClean="0"/>
              <a:t>Source: </a:t>
            </a:r>
          </a:p>
          <a:p>
            <a:r>
              <a:rPr lang="de-DE" b="1" dirty="0" smtClean="0"/>
              <a:t>Washington State </a:t>
            </a:r>
            <a:r>
              <a:rPr lang="de-DE" b="1" dirty="0" err="1" smtClean="0"/>
              <a:t>Legislature</a:t>
            </a:r>
            <a:r>
              <a:rPr lang="de-DE" b="1" dirty="0" smtClean="0"/>
              <a:t> </a:t>
            </a:r>
            <a:endParaRPr lang="ru-RU" dirty="0"/>
          </a:p>
        </p:txBody>
      </p:sp>
      <p:sp>
        <p:nvSpPr>
          <p:cNvPr id="8" name="Прямоугольник 7"/>
          <p:cNvSpPr/>
          <p:nvPr/>
        </p:nvSpPr>
        <p:spPr>
          <a:xfrm>
            <a:off x="159300" y="2223661"/>
            <a:ext cx="4044400" cy="738664"/>
          </a:xfrm>
          <a:prstGeom prst="rect">
            <a:avLst/>
          </a:prstGeom>
        </p:spPr>
        <p:txBody>
          <a:bodyPr wrap="square">
            <a:spAutoFit/>
          </a:bodyPr>
          <a:lstStyle/>
          <a:p>
            <a:endParaRPr lang="ru-RU" dirty="0" smtClean="0"/>
          </a:p>
          <a:p>
            <a:r>
              <a:rPr lang="en-US" dirty="0" smtClean="0"/>
              <a:t>Washington state arboretum - photo by Marcel Ray on </a:t>
            </a:r>
            <a:r>
              <a:rPr lang="en-US" dirty="0" err="1" smtClean="0"/>
              <a:t>Flickr</a:t>
            </a:r>
            <a:r>
              <a:rPr lang="en-US" dirty="0" smtClean="0"/>
              <a:t> </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State Fruit: Apple</a:t>
            </a:r>
            <a:endParaRPr lang="ru-RU" dirty="0"/>
          </a:p>
        </p:txBody>
      </p:sp>
      <p:sp>
        <p:nvSpPr>
          <p:cNvPr id="3" name="Текст 2"/>
          <p:cNvSpPr>
            <a:spLocks noGrp="1"/>
          </p:cNvSpPr>
          <p:nvPr>
            <p:ph type="body" idx="1"/>
          </p:nvPr>
        </p:nvSpPr>
        <p:spPr>
          <a:xfrm>
            <a:off x="4470400" y="1152475"/>
            <a:ext cx="4361900" cy="3416400"/>
          </a:xfrm>
        </p:spPr>
        <p:txBody>
          <a:bodyPr/>
          <a:lstStyle/>
          <a:p>
            <a:r>
              <a:rPr lang="en-US" dirty="0" smtClean="0"/>
              <a:t>Washington is the nation's top apple-producing state, so it is appropriate that the apple was named a state symbol in 1989, the centennial year. The apple trees of Washington represent one of the largest industries in the state. The Washington apple is certainly one of the most recognized symbols of the state worldwide. </a:t>
            </a:r>
            <a:endParaRPr lang="ru-RU" dirty="0"/>
          </a:p>
        </p:txBody>
      </p:sp>
      <p:pic>
        <p:nvPicPr>
          <p:cNvPr id="10242" name="Picture 2"/>
          <p:cNvPicPr>
            <a:picLocks noChangeAspect="1" noChangeArrowheads="1"/>
          </p:cNvPicPr>
          <p:nvPr/>
        </p:nvPicPr>
        <p:blipFill>
          <a:blip r:embed="rId2"/>
          <a:srcRect/>
          <a:stretch>
            <a:fillRect/>
          </a:stretch>
        </p:blipFill>
        <p:spPr bwMode="auto">
          <a:xfrm>
            <a:off x="311700" y="1603375"/>
            <a:ext cx="3619500" cy="2571750"/>
          </a:xfrm>
          <a:prstGeom prst="rect">
            <a:avLst/>
          </a:prstGeom>
          <a:noFill/>
          <a:ln w="9525">
            <a:noFill/>
            <a:miter lim="800000"/>
            <a:headEnd/>
            <a:tailEnd/>
          </a:ln>
        </p:spPr>
      </p:pic>
      <p:sp>
        <p:nvSpPr>
          <p:cNvPr id="5" name="Прямоугольник 4"/>
          <p:cNvSpPr/>
          <p:nvPr/>
        </p:nvSpPr>
        <p:spPr>
          <a:xfrm>
            <a:off x="311700" y="4091821"/>
            <a:ext cx="4572000" cy="954107"/>
          </a:xfrm>
          <a:prstGeom prst="rect">
            <a:avLst/>
          </a:prstGeom>
        </p:spPr>
        <p:txBody>
          <a:bodyPr>
            <a:spAutoFit/>
          </a:bodyPr>
          <a:lstStyle/>
          <a:p>
            <a:endParaRPr lang="ru-RU" dirty="0" smtClean="0"/>
          </a:p>
          <a:p>
            <a:r>
              <a:rPr lang="en-US" b="1" dirty="0" smtClean="0"/>
              <a:t>Photo of Washington apples by Scott Bauer, courtesy USDA Agricultural Research Service Image </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721224" y="457200"/>
            <a:ext cx="4111075" cy="4111675"/>
          </a:xfrm>
        </p:spPr>
        <p:txBody>
          <a:bodyPr/>
          <a:lstStyle/>
          <a:p>
            <a:r>
              <a:rPr lang="de-DE" sz="1200" b="1" dirty="0" smtClean="0"/>
              <a:t>Apple Facts </a:t>
            </a:r>
          </a:p>
          <a:p>
            <a:r>
              <a:rPr lang="en-US" sz="1200" dirty="0" smtClean="0"/>
              <a:t>Washington has led the country in apple production since 1910. </a:t>
            </a:r>
          </a:p>
          <a:p>
            <a:r>
              <a:rPr lang="en-US" sz="1200" dirty="0" smtClean="0"/>
              <a:t>Over 60% of Washington apples come from the Yakima Valley. </a:t>
            </a:r>
          </a:p>
          <a:p>
            <a:r>
              <a:rPr lang="en-US" sz="1200" dirty="0" smtClean="0"/>
              <a:t>Washington supplies half of America's fresh apple needs. </a:t>
            </a:r>
          </a:p>
          <a:p>
            <a:r>
              <a:rPr lang="en-US" sz="1200" dirty="0" smtClean="0"/>
              <a:t>Washington apples are sold in more than forty countries. </a:t>
            </a:r>
          </a:p>
          <a:p>
            <a:r>
              <a:rPr lang="en-US" sz="1200" dirty="0" smtClean="0"/>
              <a:t>75% of the Washington apples that are produced are sold fresh. The other 25% are sent to processors to be canned, frozen, made into juice, juice sweeteners, and dehydrated products. </a:t>
            </a:r>
          </a:p>
          <a:p>
            <a:endParaRPr lang="ru-RU" sz="1200" dirty="0"/>
          </a:p>
        </p:txBody>
      </p:sp>
      <p:pic>
        <p:nvPicPr>
          <p:cNvPr id="11266" name="Picture 2"/>
          <p:cNvPicPr>
            <a:picLocks noChangeAspect="1" noChangeArrowheads="1"/>
          </p:cNvPicPr>
          <p:nvPr/>
        </p:nvPicPr>
        <p:blipFill>
          <a:blip r:embed="rId2"/>
          <a:srcRect/>
          <a:stretch>
            <a:fillRect/>
          </a:stretch>
        </p:blipFill>
        <p:spPr bwMode="auto">
          <a:xfrm>
            <a:off x="854075" y="2921000"/>
            <a:ext cx="2778125" cy="1879600"/>
          </a:xfrm>
          <a:prstGeom prst="rect">
            <a:avLst/>
          </a:prstGeom>
          <a:noFill/>
          <a:ln w="9525">
            <a:noFill/>
            <a:miter lim="800000"/>
            <a:headEnd/>
            <a:tailEnd/>
          </a:ln>
        </p:spPr>
      </p:pic>
      <p:pic>
        <p:nvPicPr>
          <p:cNvPr id="11267" name="Picture 3"/>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152400" y="225425"/>
            <a:ext cx="3479800" cy="2517776"/>
          </a:xfrm>
          <a:prstGeom prst="rect">
            <a:avLst/>
          </a:prstGeom>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State Marine Mammal: Orca</a:t>
            </a:r>
            <a:endParaRPr lang="ru-RU" dirty="0"/>
          </a:p>
        </p:txBody>
      </p:sp>
      <p:sp>
        <p:nvSpPr>
          <p:cNvPr id="3" name="Текст 2"/>
          <p:cNvSpPr>
            <a:spLocks noGrp="1"/>
          </p:cNvSpPr>
          <p:nvPr>
            <p:ph type="body" idx="1"/>
          </p:nvPr>
        </p:nvSpPr>
        <p:spPr>
          <a:xfrm>
            <a:off x="2933700" y="1152474"/>
            <a:ext cx="5898600" cy="3775125"/>
          </a:xfrm>
        </p:spPr>
        <p:txBody>
          <a:bodyPr/>
          <a:lstStyle/>
          <a:p>
            <a:r>
              <a:rPr lang="en-US" dirty="0" smtClean="0"/>
              <a:t>As a result of two years of research and persuasion by second graders from the Crescent Harbor Elementary School in Oak Harbor, the Legislature designated the orca, </a:t>
            </a:r>
            <a:r>
              <a:rPr lang="en-US" dirty="0" err="1" smtClean="0"/>
              <a:t>Orcinus</a:t>
            </a:r>
            <a:r>
              <a:rPr lang="en-US" dirty="0" smtClean="0"/>
              <a:t> orca, as the official marine mammal of the state of Washington in 2005. Many people visit Washington state to watch orcas; the orca is a significant symbol for the Native American culture; there are pods of orcas that migrate annually through Puget Sound; and the orca is easily recognizable because of its distinct markings. The designation is intended to promote orca awareness and to encourage protection of the natural marine habitat. </a:t>
            </a:r>
            <a:endParaRPr lang="ru-RU" dirty="0"/>
          </a:p>
        </p:txBody>
      </p:sp>
      <p:pic>
        <p:nvPicPr>
          <p:cNvPr id="12290" name="Picture 2"/>
          <p:cNvPicPr>
            <a:picLocks noChangeAspect="1" noChangeArrowheads="1"/>
          </p:cNvPicPr>
          <p:nvPr/>
        </p:nvPicPr>
        <p:blipFill>
          <a:blip r:embed="rId2"/>
          <a:srcRect/>
          <a:stretch>
            <a:fillRect/>
          </a:stretch>
        </p:blipFill>
        <p:spPr bwMode="auto">
          <a:xfrm>
            <a:off x="311700" y="1017725"/>
            <a:ext cx="1988167" cy="1522275"/>
          </a:xfrm>
          <a:prstGeom prst="rect">
            <a:avLst/>
          </a:prstGeom>
          <a:noFill/>
          <a:ln w="9525">
            <a:noFill/>
            <a:miter lim="800000"/>
            <a:headEnd/>
            <a:tailEnd/>
          </a:ln>
        </p:spPr>
      </p:pic>
      <p:sp>
        <p:nvSpPr>
          <p:cNvPr id="5" name="Прямоугольник 4"/>
          <p:cNvSpPr/>
          <p:nvPr/>
        </p:nvSpPr>
        <p:spPr>
          <a:xfrm>
            <a:off x="311700" y="2464028"/>
            <a:ext cx="2057400" cy="738664"/>
          </a:xfrm>
          <a:prstGeom prst="rect">
            <a:avLst/>
          </a:prstGeom>
        </p:spPr>
        <p:txBody>
          <a:bodyPr wrap="square">
            <a:spAutoFit/>
          </a:bodyPr>
          <a:lstStyle/>
          <a:p>
            <a:endParaRPr lang="ru-RU" dirty="0" smtClean="0"/>
          </a:p>
          <a:p>
            <a:r>
              <a:rPr lang="de-DE" dirty="0" err="1" smtClean="0"/>
              <a:t>Orca</a:t>
            </a:r>
            <a:r>
              <a:rPr lang="de-DE" dirty="0" smtClean="0"/>
              <a:t> Family </a:t>
            </a:r>
            <a:r>
              <a:rPr lang="de-DE" dirty="0" err="1" smtClean="0"/>
              <a:t>drawing</a:t>
            </a:r>
            <a:r>
              <a:rPr lang="de-DE" dirty="0" smtClean="0"/>
              <a:t> </a:t>
            </a:r>
          </a:p>
          <a:p>
            <a:r>
              <a:rPr lang="de-DE" dirty="0" smtClean="0"/>
              <a:t>simply-san-juan.com </a:t>
            </a:r>
            <a:endParaRPr lang="ru-RU" dirty="0"/>
          </a:p>
        </p:txBody>
      </p:sp>
      <p:pic>
        <p:nvPicPr>
          <p:cNvPr id="12291" name="Picture 3"/>
          <p:cNvPicPr>
            <a:picLocks noChangeAspect="1" noChangeArrowheads="1"/>
          </p:cNvPicPr>
          <p:nvPr/>
        </p:nvPicPr>
        <p:blipFill>
          <a:blip r:embed="rId3"/>
          <a:srcRect/>
          <a:stretch>
            <a:fillRect/>
          </a:stretch>
        </p:blipFill>
        <p:spPr bwMode="auto">
          <a:xfrm>
            <a:off x="413300" y="3110962"/>
            <a:ext cx="1955800" cy="1471756"/>
          </a:xfrm>
          <a:prstGeom prst="rect">
            <a:avLst/>
          </a:prstGeom>
          <a:noFill/>
          <a:ln w="9525">
            <a:noFill/>
            <a:miter lim="800000"/>
            <a:headEnd/>
            <a:tailEnd/>
          </a:ln>
        </p:spPr>
      </p:pic>
      <p:sp>
        <p:nvSpPr>
          <p:cNvPr id="7" name="Прямоугольник 6"/>
          <p:cNvSpPr/>
          <p:nvPr/>
        </p:nvSpPr>
        <p:spPr>
          <a:xfrm>
            <a:off x="647700" y="4582718"/>
            <a:ext cx="1447800" cy="523220"/>
          </a:xfrm>
          <a:prstGeom prst="rect">
            <a:avLst/>
          </a:prstGeom>
        </p:spPr>
        <p:txBody>
          <a:bodyPr wrap="square">
            <a:spAutoFit/>
          </a:bodyPr>
          <a:lstStyle/>
          <a:p>
            <a:endParaRPr lang="ru-RU" dirty="0" smtClean="0"/>
          </a:p>
          <a:p>
            <a:r>
              <a:rPr lang="de-DE" dirty="0" smtClean="0"/>
              <a:t>classbrain.com </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Evergreen State”</a:t>
            </a:r>
            <a:endParaRPr lang="ru-RU" dirty="0"/>
          </a:p>
        </p:txBody>
      </p:sp>
      <p:sp>
        <p:nvSpPr>
          <p:cNvPr id="3" name="Текст 2"/>
          <p:cNvSpPr>
            <a:spLocks noGrp="1"/>
          </p:cNvSpPr>
          <p:nvPr>
            <p:ph type="body" idx="1"/>
          </p:nvPr>
        </p:nvSpPr>
        <p:spPr>
          <a:xfrm>
            <a:off x="2971858" y="1152475"/>
            <a:ext cx="5860441" cy="3416400"/>
          </a:xfrm>
        </p:spPr>
        <p:txBody>
          <a:bodyPr/>
          <a:lstStyle/>
          <a:p>
            <a:endParaRPr lang="ru-RU" dirty="0" smtClean="0"/>
          </a:p>
          <a:p>
            <a:r>
              <a:rPr lang="en-US" dirty="0" smtClean="0"/>
              <a:t>On November 11, 1889, Washington became the 42nd state to enter the Union. It is the only state in the Union that is named for a president. </a:t>
            </a:r>
          </a:p>
          <a:p>
            <a:r>
              <a:rPr lang="en-US" dirty="0" smtClean="0"/>
              <a:t>Washington was nicknamed "The Evergreen State" by C.T. Conover, pioneer Seattle realtor and historian, for its abundant evergreen forests. </a:t>
            </a:r>
            <a:endParaRPr lang="ru-RU" dirty="0"/>
          </a:p>
        </p:txBody>
      </p:sp>
      <p:pic>
        <p:nvPicPr>
          <p:cNvPr id="13314" name="Picture 2"/>
          <p:cNvPicPr>
            <a:picLocks noChangeAspect="1" noChangeArrowheads="1"/>
          </p:cNvPicPr>
          <p:nvPr/>
        </p:nvPicPr>
        <p:blipFill>
          <a:blip r:embed="rId2"/>
          <a:srcRect/>
          <a:stretch>
            <a:fillRect/>
          </a:stretch>
        </p:blipFill>
        <p:spPr bwMode="auto">
          <a:xfrm>
            <a:off x="504824" y="1589226"/>
            <a:ext cx="2467035" cy="280497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dirty="0"/>
          </a:p>
        </p:txBody>
      </p:sp>
      <p:pic>
        <p:nvPicPr>
          <p:cNvPr id="14338" name="Picture 2"/>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a:off x="311700" y="0"/>
            <a:ext cx="8520600" cy="1017725"/>
          </a:xfrm>
          <a:prstGeom prst="rect">
            <a:avLst/>
          </a:prstGeom>
          <a:ln w="9525">
            <a:noFill/>
            <a:miter lim="800000"/>
            <a:headEnd/>
            <a:tailEnd/>
          </a:ln>
        </p:spPr>
      </p:pic>
      <p:pic>
        <p:nvPicPr>
          <p:cNvPr id="14339" name="Picture 3"/>
          <p:cNvPicPr>
            <a:picLocks noChangeAspect="1" noChangeArrowheads="1"/>
          </p:cNvPicPr>
          <p:nvPr/>
        </p:nvPicPr>
        <p:blipFill>
          <a:blip r:embed="rId3"/>
          <a:srcRect/>
          <a:stretch>
            <a:fillRect/>
          </a:stretch>
        </p:blipFill>
        <p:spPr bwMode="auto">
          <a:xfrm>
            <a:off x="152400" y="1017725"/>
            <a:ext cx="8832300" cy="41257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dirty="0" smtClean="0"/>
          </a:p>
          <a:p>
            <a:endParaRPr lang="ru-RU" dirty="0" smtClean="0"/>
          </a:p>
          <a:p>
            <a:r>
              <a:rPr lang="en-US" dirty="0" smtClean="0"/>
              <a:t>We live in a beautiful region with a variety of plants and animals </a:t>
            </a:r>
          </a:p>
          <a:p>
            <a:r>
              <a:rPr lang="en-US" dirty="0" smtClean="0"/>
              <a:t>Native Americans have been living here for a very long time even before the white men came and the orca was an important symbol </a:t>
            </a:r>
          </a:p>
          <a:p>
            <a:r>
              <a:rPr lang="en-US" dirty="0" smtClean="0"/>
              <a:t>Many students were involved in drawing this poster. We feel it is a good representation of what is found in our region and our state symbols. </a:t>
            </a:r>
          </a:p>
        </p:txBody>
      </p:sp>
      <p:pic>
        <p:nvPicPr>
          <p:cNvPr id="15362"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311700" y="229583"/>
            <a:ext cx="8448675" cy="1576283"/>
          </a:xfrm>
          <a:prstGeom prst="rect">
            <a:avLst/>
          </a:prstGeom>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4" descr="C:\Users\User\Pictures\irish flag.jpg"/>
          <p:cNvPicPr>
            <a:picLocks noChangeAspect="1" noChangeArrowheads="1"/>
          </p:cNvPicPr>
          <p:nvPr/>
        </p:nvPicPr>
        <p:blipFill>
          <a:blip r:embed="rId2"/>
          <a:srcRect/>
          <a:stretch>
            <a:fillRect/>
          </a:stretch>
        </p:blipFill>
        <p:spPr bwMode="auto">
          <a:xfrm>
            <a:off x="3022600" y="1317575"/>
            <a:ext cx="3232150" cy="2847752"/>
          </a:xfrm>
          <a:prstGeom prst="rect">
            <a:avLst/>
          </a:prstGeom>
          <a:noFill/>
        </p:spPr>
      </p:pic>
      <p:pic>
        <p:nvPicPr>
          <p:cNvPr id="3074" name="Picture 2"/>
          <p:cNvPicPr>
            <a:picLocks noChangeAspect="1" noChangeArrowheads="1"/>
          </p:cNvPicPr>
          <p:nvPr/>
        </p:nvPicPr>
        <p:blipFill>
          <a:blip r:embed="rId3"/>
          <a:srcRect/>
          <a:stretch>
            <a:fillRect/>
          </a:stretch>
        </p:blipFill>
        <p:spPr bwMode="auto">
          <a:xfrm>
            <a:off x="355050" y="242219"/>
            <a:ext cx="8477250" cy="910256"/>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6884988" y="3922439"/>
            <a:ext cx="1190625" cy="4857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96900" y="1485900"/>
            <a:ext cx="7912100" cy="2717800"/>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0" y="385763"/>
            <a:ext cx="4335834" cy="1100137"/>
          </a:xfrm>
          <a:prstGeom prst="rect">
            <a:avLst/>
          </a:prstGeom>
          <a:noFill/>
          <a:ln w="9525">
            <a:noFill/>
            <a:miter lim="800000"/>
            <a:headEnd/>
            <a:tailEnd/>
          </a:ln>
        </p:spPr>
      </p:pic>
      <p:pic>
        <p:nvPicPr>
          <p:cNvPr id="2052" name="Picture 4" descr="C:\Users\User\Pictures\irish flag.jpg"/>
          <p:cNvPicPr>
            <a:picLocks noChangeAspect="1" noChangeArrowheads="1"/>
          </p:cNvPicPr>
          <p:nvPr/>
        </p:nvPicPr>
        <p:blipFill>
          <a:blip r:embed="rId4"/>
          <a:srcRect/>
          <a:stretch>
            <a:fillRect/>
          </a:stretch>
        </p:blipFill>
        <p:spPr bwMode="auto">
          <a:xfrm>
            <a:off x="5626100" y="62024"/>
            <a:ext cx="3232150" cy="284775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1"/>
        <p:cNvGrpSpPr/>
        <p:nvPr/>
      </p:nvGrpSpPr>
      <p:grpSpPr>
        <a:xfrm>
          <a:off x="0" y="0"/>
          <a:ext cx="0" cy="0"/>
          <a:chOff x="0" y="0"/>
          <a:chExt cx="0" cy="0"/>
        </a:xfrm>
      </p:grpSpPr>
      <p:pic>
        <p:nvPicPr>
          <p:cNvPr id="62" name="Shape 62"/>
          <p:cNvPicPr preferRelativeResize="0"/>
          <p:nvPr/>
        </p:nvPicPr>
        <p:blipFill>
          <a:blip r:embed="rId3">
            <a:alphaModFix/>
          </a:blip>
          <a:stretch>
            <a:fillRect/>
          </a:stretch>
        </p:blipFill>
        <p:spPr>
          <a:xfrm>
            <a:off x="221750" y="145675"/>
            <a:ext cx="8700499" cy="4852149"/>
          </a:xfrm>
          <a:prstGeom prst="rect">
            <a:avLst/>
          </a:prstGeom>
          <a:noFill/>
          <a:ln>
            <a:noFill/>
          </a:ln>
        </p:spPr>
      </p:pic>
      <p:sp>
        <p:nvSpPr>
          <p:cNvPr id="63" name="Shape 63"/>
          <p:cNvSpPr txBox="1"/>
          <p:nvPr/>
        </p:nvSpPr>
        <p:spPr>
          <a:xfrm>
            <a:off x="481275" y="229699"/>
            <a:ext cx="8345700" cy="650700"/>
          </a:xfrm>
          <a:prstGeom prst="rect">
            <a:avLst/>
          </a:prstGeom>
          <a:noFill/>
          <a:ln>
            <a:noFill/>
          </a:ln>
        </p:spPr>
        <p:txBody>
          <a:bodyPr lIns="91425" tIns="91425" rIns="91425" bIns="91425" anchor="ctr" anchorCtr="0">
            <a:noAutofit/>
          </a:bodyPr>
          <a:lstStyle/>
          <a:p>
            <a:pPr marL="457200" lvl="0" indent="-406400" algn="ctr">
              <a:spcBef>
                <a:spcPts val="0"/>
              </a:spcBef>
              <a:buClr>
                <a:srgbClr val="FFFFFF"/>
              </a:buClr>
              <a:buSzPct val="100000"/>
              <a:buAutoNum type="arabicPeriod"/>
            </a:pPr>
            <a:r>
              <a:rPr lang="en" sz="2800" b="1">
                <a:solidFill>
                  <a:srgbClr val="FFFFFF"/>
                </a:solidFill>
              </a:rPr>
              <a:t>   The United States Flag</a:t>
            </a:r>
          </a:p>
        </p:txBody>
      </p:sp>
      <p:sp>
        <p:nvSpPr>
          <p:cNvPr id="64" name="Shape 64"/>
          <p:cNvSpPr txBox="1"/>
          <p:nvPr/>
        </p:nvSpPr>
        <p:spPr>
          <a:xfrm>
            <a:off x="625725" y="984425"/>
            <a:ext cx="4181400" cy="2895000"/>
          </a:xfrm>
          <a:prstGeom prst="rect">
            <a:avLst/>
          </a:prstGeom>
          <a:noFill/>
          <a:ln>
            <a:noFill/>
          </a:ln>
        </p:spPr>
        <p:txBody>
          <a:bodyPr lIns="91425" tIns="91425" rIns="91425" bIns="91425" anchor="t" anchorCtr="0">
            <a:noAutofit/>
          </a:bodyPr>
          <a:lstStyle/>
          <a:p>
            <a:pPr lvl="0">
              <a:spcBef>
                <a:spcPts val="0"/>
              </a:spcBef>
              <a:buNone/>
            </a:pPr>
            <a:r>
              <a:rPr lang="en" sz="1600">
                <a:solidFill>
                  <a:srgbClr val="FFFFFF"/>
                </a:solidFill>
              </a:rPr>
              <a:t>The colors of the pales (the vertical stripes) are those used in the flag of the United States of America; White signifies purity and innocence, Red, hardiness and valour, and Blue, the color of the Chief (the broad band above the stripes) signifies vigilance, perseverance &amp; justice.</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760445" y="321236"/>
            <a:ext cx="3148013" cy="691027"/>
          </a:xfrm>
          <a:prstGeom prst="rect">
            <a:avLst/>
          </a:prstGeom>
          <a:noFill/>
          <a:ln w="9525">
            <a:noFill/>
            <a:miter lim="800000"/>
            <a:headEnd/>
            <a:tailEnd/>
          </a:ln>
        </p:spPr>
      </p:pic>
      <p:pic>
        <p:nvPicPr>
          <p:cNvPr id="4099" name="Picture 3" descr="C:\Users\User\Pictures\shamrock.jpg"/>
          <p:cNvPicPr>
            <a:picLocks noChangeAspect="1" noChangeArrowheads="1"/>
          </p:cNvPicPr>
          <p:nvPr/>
        </p:nvPicPr>
        <p:blipFill>
          <a:blip r:embed="rId3"/>
          <a:srcRect/>
          <a:stretch>
            <a:fillRect/>
          </a:stretch>
        </p:blipFill>
        <p:spPr bwMode="auto">
          <a:xfrm>
            <a:off x="324400" y="1409701"/>
            <a:ext cx="4266406" cy="2730500"/>
          </a:xfrm>
          <a:prstGeom prst="rect">
            <a:avLst/>
          </a:prstGeom>
          <a:noFill/>
        </p:spPr>
      </p:pic>
      <p:pic>
        <p:nvPicPr>
          <p:cNvPr id="4100" name="Picture 4"/>
          <p:cNvPicPr>
            <a:picLocks noChangeAspect="1" noChangeArrowheads="1"/>
          </p:cNvPicPr>
          <p:nvPr/>
        </p:nvPicPr>
        <p:blipFill>
          <a:blip r:embed="rId4"/>
          <a:srcRect/>
          <a:stretch>
            <a:fillRect/>
          </a:stretch>
        </p:blipFill>
        <p:spPr bwMode="auto">
          <a:xfrm>
            <a:off x="4876800" y="666750"/>
            <a:ext cx="3657600" cy="44767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dirty="0"/>
          </a:p>
        </p:txBody>
      </p:sp>
      <p:pic>
        <p:nvPicPr>
          <p:cNvPr id="5122" name="Picture 2"/>
          <p:cNvPicPr>
            <a:picLocks noChangeAspect="1" noChangeArrowheads="1"/>
          </p:cNvPicPr>
          <p:nvPr/>
        </p:nvPicPr>
        <p:blipFill>
          <a:blip r:embed="rId2"/>
          <a:srcRect/>
          <a:stretch>
            <a:fillRect/>
          </a:stretch>
        </p:blipFill>
        <p:spPr bwMode="auto">
          <a:xfrm>
            <a:off x="575563" y="0"/>
            <a:ext cx="2409243" cy="830212"/>
          </a:xfrm>
          <a:prstGeom prst="rect">
            <a:avLst/>
          </a:prstGeom>
          <a:noFill/>
          <a:ln w="9525">
            <a:noFill/>
            <a:miter lim="800000"/>
            <a:headEnd/>
            <a:tailEnd/>
          </a:ln>
        </p:spPr>
      </p:pic>
      <p:pic>
        <p:nvPicPr>
          <p:cNvPr id="5123" name="Picture 3"/>
          <p:cNvPicPr>
            <a:picLocks noChangeAspect="1" noChangeArrowheads="1"/>
          </p:cNvPicPr>
          <p:nvPr/>
        </p:nvPicPr>
        <p:blipFill>
          <a:blip r:embed="rId3"/>
          <a:srcRect/>
          <a:stretch>
            <a:fillRect/>
          </a:stretch>
        </p:blipFill>
        <p:spPr bwMode="auto">
          <a:xfrm>
            <a:off x="439007" y="1152475"/>
            <a:ext cx="2545799" cy="3493189"/>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3213100" y="830212"/>
            <a:ext cx="5619200" cy="31623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0000"/>
                </a:solidFill>
                <a:latin typeface="Algerian" pitchFamily="82" charset="0"/>
              </a:rPr>
              <a:t>National symbols of Nepal</a:t>
            </a:r>
            <a:br>
              <a:rPr lang="en-US" dirty="0" smtClean="0">
                <a:solidFill>
                  <a:srgbClr val="FF0000"/>
                </a:solidFill>
                <a:latin typeface="Algerian" pitchFamily="82" charset="0"/>
              </a:rPr>
            </a:br>
            <a:endParaRPr lang="ru-RU" dirty="0"/>
          </a:p>
        </p:txBody>
      </p:sp>
      <p:sp>
        <p:nvSpPr>
          <p:cNvPr id="4" name="Subtitle 2"/>
          <p:cNvSpPr>
            <a:spLocks noGrp="1"/>
          </p:cNvSpPr>
          <p:nvPr>
            <p:ph type="body" idx="1"/>
          </p:nvPr>
        </p:nvSpPr>
        <p:spPr/>
        <p:txBody>
          <a:bodyPr/>
          <a:lstStyle/>
          <a:p>
            <a:pPr algn="l"/>
            <a:r>
              <a:rPr lang="en-US" sz="4000" dirty="0" smtClean="0">
                <a:solidFill>
                  <a:srgbClr val="002060"/>
                </a:solidFill>
                <a:latin typeface="Blackadder ITC" pitchFamily="82" charset="0"/>
              </a:rPr>
              <a:t>Sponsoring teacher: </a:t>
            </a:r>
          </a:p>
          <a:p>
            <a:pPr algn="l"/>
            <a:r>
              <a:rPr lang="en-US" sz="4000" dirty="0" smtClean="0">
                <a:solidFill>
                  <a:srgbClr val="002060"/>
                </a:solidFill>
                <a:latin typeface="Blackadder ITC" pitchFamily="82" charset="0"/>
              </a:rPr>
              <a:t>Sponsor school :</a:t>
            </a:r>
            <a:r>
              <a:rPr lang="en-US" sz="4000" dirty="0" err="1" smtClean="0">
                <a:solidFill>
                  <a:srgbClr val="002060"/>
                </a:solidFill>
                <a:latin typeface="Blackadder ITC" pitchFamily="82" charset="0"/>
              </a:rPr>
              <a:t>Kavya</a:t>
            </a:r>
            <a:r>
              <a:rPr lang="en-US" sz="4000" dirty="0" smtClean="0">
                <a:solidFill>
                  <a:srgbClr val="002060"/>
                </a:solidFill>
                <a:latin typeface="Blackadder ITC" pitchFamily="82" charset="0"/>
              </a:rPr>
              <a:t> School</a:t>
            </a:r>
          </a:p>
          <a:p>
            <a:pPr algn="l"/>
            <a:r>
              <a:rPr lang="en-US" sz="4000" dirty="0" smtClean="0">
                <a:solidFill>
                  <a:srgbClr val="002060"/>
                </a:solidFill>
                <a:latin typeface="Blackadder ITC" pitchFamily="82" charset="0"/>
              </a:rPr>
              <a:t>City :Kathmandu</a:t>
            </a:r>
          </a:p>
          <a:p>
            <a:pPr algn="l"/>
            <a:r>
              <a:rPr lang="en-US" sz="4000" dirty="0" smtClean="0">
                <a:solidFill>
                  <a:srgbClr val="002060"/>
                </a:solidFill>
                <a:latin typeface="Blackadder ITC" pitchFamily="82" charset="0"/>
              </a:rPr>
              <a:t>Country: Nepal </a:t>
            </a:r>
          </a:p>
          <a:p>
            <a:pPr algn="l"/>
            <a:endParaRPr lang="en-US" sz="4000" dirty="0">
              <a:latin typeface="Blackadder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4">
                                            <p:txEl>
                                              <p:pRg st="0" end="0"/>
                                            </p:txEl>
                                          </p:spTgt>
                                        </p:tgtEl>
                                      </p:cBhvr>
                                    </p:animEffect>
                                    <p:animScale>
                                      <p:cBhvr>
                                        <p:cTn id="27" dur="250" autoRev="1" fill="hold"/>
                                        <p:tgtEl>
                                          <p:spTgt spid="4">
                                            <p:txEl>
                                              <p:pRg st="0" end="0"/>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4">
                                            <p:txEl>
                                              <p:pRg st="1" end="1"/>
                                            </p:txEl>
                                          </p:spTgt>
                                        </p:tgtEl>
                                      </p:cBhvr>
                                    </p:animEffect>
                                    <p:animScale>
                                      <p:cBhvr>
                                        <p:cTn id="32" dur="250" autoRev="1" fill="hold"/>
                                        <p:tgtEl>
                                          <p:spTgt spid="4">
                                            <p:txEl>
                                              <p:pRg st="1" end="1"/>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4">
                                            <p:txEl>
                                              <p:pRg st="2" end="2"/>
                                            </p:txEl>
                                          </p:spTgt>
                                        </p:tgtEl>
                                      </p:cBhvr>
                                    </p:animEffect>
                                    <p:animScale>
                                      <p:cBhvr>
                                        <p:cTn id="37" dur="250" autoRev="1" fill="hold"/>
                                        <p:tgtEl>
                                          <p:spTgt spid="4">
                                            <p:txEl>
                                              <p:pRg st="2" end="2"/>
                                            </p:tx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1" nodeType="clickEffect">
                                  <p:stCondLst>
                                    <p:cond delay="0"/>
                                  </p:stCondLst>
                                  <p:childTnLst>
                                    <p:animEffect transition="out" filter="fade">
                                      <p:cBhvr>
                                        <p:cTn id="41" dur="500" tmFilter="0, 0; .2, .5; .8, .5; 1, 0"/>
                                        <p:tgtEl>
                                          <p:spTgt spid="4">
                                            <p:txEl>
                                              <p:pRg st="3" end="3"/>
                                            </p:txEl>
                                          </p:spTgt>
                                        </p:tgtEl>
                                      </p:cBhvr>
                                    </p:animEffect>
                                    <p:animScale>
                                      <p:cBhvr>
                                        <p:cTn id="42" dur="250" autoRev="1" fill="hold"/>
                                        <p:tgtEl>
                                          <p:spTgt spid="4">
                                            <p:txEl>
                                              <p:pRg st="3" end="3"/>
                                            </p:txEl>
                                          </p:spTgt>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1" presetClass="exit" presetSubtype="4" fill="hold" grpId="2" nodeType="clickEffect">
                                  <p:stCondLst>
                                    <p:cond delay="0"/>
                                  </p:stCondLst>
                                  <p:childTnLst>
                                    <p:animEffect transition="out" filter="wheel(4)">
                                      <p:cBhvr>
                                        <p:cTn id="46" dur="500"/>
                                        <p:tgtEl>
                                          <p:spTgt spid="4">
                                            <p:txEl>
                                              <p:pRg st="0" end="0"/>
                                            </p:txEl>
                                          </p:spTgt>
                                        </p:tgtEl>
                                      </p:cBhvr>
                                    </p:animEffect>
                                    <p:set>
                                      <p:cBhvr>
                                        <p:cTn id="47"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xit" presetSubtype="4" fill="hold" grpId="2" nodeType="clickEffect">
                                  <p:stCondLst>
                                    <p:cond delay="0"/>
                                  </p:stCondLst>
                                  <p:childTnLst>
                                    <p:animEffect transition="out" filter="wheel(4)">
                                      <p:cBhvr>
                                        <p:cTn id="51" dur="500"/>
                                        <p:tgtEl>
                                          <p:spTgt spid="4">
                                            <p:txEl>
                                              <p:pRg st="1" end="1"/>
                                            </p:txEl>
                                          </p:spTgt>
                                        </p:tgtEl>
                                      </p:cBhvr>
                                    </p:animEffect>
                                    <p:set>
                                      <p:cBhvr>
                                        <p:cTn id="52"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xit" presetSubtype="4" fill="hold" grpId="2" nodeType="clickEffect">
                                  <p:stCondLst>
                                    <p:cond delay="0"/>
                                  </p:stCondLst>
                                  <p:childTnLst>
                                    <p:animEffect transition="out" filter="wheel(4)">
                                      <p:cBhvr>
                                        <p:cTn id="56" dur="500"/>
                                        <p:tgtEl>
                                          <p:spTgt spid="4">
                                            <p:txEl>
                                              <p:pRg st="2" end="2"/>
                                            </p:txEl>
                                          </p:spTgt>
                                        </p:tgtEl>
                                      </p:cBhvr>
                                    </p:animEffect>
                                    <p:set>
                                      <p:cBhvr>
                                        <p:cTn id="57"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xit" presetSubtype="4" fill="hold" grpId="2" nodeType="clickEffect">
                                  <p:stCondLst>
                                    <p:cond delay="0"/>
                                  </p:stCondLst>
                                  <p:childTnLst>
                                    <p:animEffect transition="out" filter="wheel(4)">
                                      <p:cBhvr>
                                        <p:cTn id="61" dur="500"/>
                                        <p:tgtEl>
                                          <p:spTgt spid="4">
                                            <p:txEl>
                                              <p:pRg st="3" end="3"/>
                                            </p:txEl>
                                          </p:spTgt>
                                        </p:tgtEl>
                                      </p:cBhvr>
                                    </p:animEffect>
                                    <p:set>
                                      <p:cBhvr>
                                        <p:cTn id="62"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4" grpId="2"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2"/>
          <p:cNvSpPr>
            <a:spLocks noGrp="1"/>
          </p:cNvSpPr>
          <p:nvPr>
            <p:ph type="body" idx="1"/>
          </p:nvPr>
        </p:nvSpPr>
        <p:spPr>
          <a:xfrm>
            <a:off x="311700" y="231228"/>
            <a:ext cx="3661210" cy="3416400"/>
          </a:xfrm>
        </p:spPr>
        <p:txBody>
          <a:bodyPr>
            <a:normAutofit fontScale="75000" lnSpcReduction="20000"/>
          </a:bodyPr>
          <a:lstStyle/>
          <a:p>
            <a:r>
              <a:rPr lang="en-US" sz="4400" dirty="0" smtClean="0">
                <a:solidFill>
                  <a:srgbClr val="FFFF00"/>
                </a:solidFill>
                <a:latin typeface="Bauhaus 93" pitchFamily="82" charset="0"/>
              </a:rPr>
              <a:t>National flag</a:t>
            </a:r>
            <a:br>
              <a:rPr lang="en-US" sz="4400" dirty="0" smtClean="0">
                <a:solidFill>
                  <a:srgbClr val="FFFF00"/>
                </a:solidFill>
                <a:latin typeface="Bauhaus 93" pitchFamily="82" charset="0"/>
              </a:rPr>
            </a:br>
            <a:r>
              <a:rPr lang="en-US" sz="2800" dirty="0" smtClean="0">
                <a:solidFill>
                  <a:schemeClr val="tx1"/>
                </a:solidFill>
                <a:latin typeface="Agency FB" panose="020B0503020202020204" pitchFamily="34" charset="0"/>
              </a:rPr>
              <a:t>national flag of our country is only the triangular shaped flag in the world. It has three different </a:t>
            </a:r>
            <a:r>
              <a:rPr lang="en-US" sz="2800" dirty="0" err="1" smtClean="0">
                <a:solidFill>
                  <a:schemeClr val="tx1"/>
                </a:solidFill>
                <a:latin typeface="Agency FB" panose="020B0503020202020204" pitchFamily="34" charset="0"/>
              </a:rPr>
              <a:t>colour</a:t>
            </a:r>
            <a:r>
              <a:rPr lang="en-US" sz="2800" dirty="0" smtClean="0">
                <a:solidFill>
                  <a:schemeClr val="tx1"/>
                </a:solidFill>
                <a:latin typeface="Agency FB" panose="020B0503020202020204" pitchFamily="34" charset="0"/>
              </a:rPr>
              <a:t>. It was made after our country was unified by late king </a:t>
            </a:r>
            <a:r>
              <a:rPr lang="en-US" sz="2800" dirty="0" err="1" smtClean="0">
                <a:solidFill>
                  <a:schemeClr val="tx1"/>
                </a:solidFill>
                <a:latin typeface="Agency FB" panose="020B0503020202020204" pitchFamily="34" charset="0"/>
              </a:rPr>
              <a:t>Prithivi</a:t>
            </a:r>
            <a:r>
              <a:rPr lang="en-US" sz="2800" dirty="0" smtClean="0">
                <a:solidFill>
                  <a:schemeClr val="tx1"/>
                </a:solidFill>
                <a:latin typeface="Agency FB" panose="020B0503020202020204" pitchFamily="34" charset="0"/>
              </a:rPr>
              <a:t> Narayan Shah. It is unique also because of the sun and moon of the flag</a:t>
            </a:r>
            <a:br>
              <a:rPr lang="en-US" sz="2800" dirty="0" smtClean="0">
                <a:solidFill>
                  <a:schemeClr val="tx1"/>
                </a:solidFill>
                <a:latin typeface="Agency FB" panose="020B0503020202020204" pitchFamily="34" charset="0"/>
              </a:rPr>
            </a:br>
            <a:r>
              <a:rPr lang="en-US" sz="2800" dirty="0" smtClean="0">
                <a:solidFill>
                  <a:schemeClr val="tx1"/>
                </a:solidFill>
                <a:latin typeface="Agency FB" panose="020B0503020202020204" pitchFamily="34" charset="0"/>
              </a:rPr>
              <a:t>sun and moon in the flag says that till the sun and moon exist in the universe our country remains.</a:t>
            </a:r>
            <a:endParaRPr lang="en-US" sz="2800" dirty="0">
              <a:solidFill>
                <a:schemeClr val="tx1"/>
              </a:solidFill>
              <a:latin typeface="Agency FB" panose="020B0503020202020204" pitchFamily="34" charset="0"/>
            </a:endParaRPr>
          </a:p>
        </p:txBody>
      </p:sp>
      <p:sp>
        <p:nvSpPr>
          <p:cNvPr id="8" name="Content Placeholder 1"/>
          <p:cNvSpPr txBox="1">
            <a:spLocks/>
          </p:cNvSpPr>
          <p:nvPr/>
        </p:nvSpPr>
        <p:spPr>
          <a:xfrm>
            <a:off x="1355834" y="3609528"/>
            <a:ext cx="7656786" cy="1351355"/>
          </a:xfrm>
          <a:prstGeom prst="rect">
            <a:avLst/>
          </a:prstGeom>
          <a:noFill/>
          <a:ln>
            <a:noFill/>
          </a:ln>
        </p:spPr>
        <p:txBody>
          <a:bodyPr lIns="91425" tIns="91425" rIns="91425" bIns="91425" anchor="t" anchorCtr="0">
            <a:normAutofit fontScale="62500" lnSpcReduction="20000"/>
          </a:bodyPr>
          <a:lstStyle/>
          <a:p>
            <a:pPr marL="514350" marR="0" lvl="0" indent="-514350" algn="l" defTabSz="914400" rtl="0" eaLnBrk="1" fontAlgn="auto" latinLnBrk="0" hangingPunct="1">
              <a:lnSpc>
                <a:spcPct val="115000"/>
              </a:lnSpc>
              <a:spcBef>
                <a:spcPts val="0"/>
              </a:spcBef>
              <a:spcAft>
                <a:spcPts val="1600"/>
              </a:spcAft>
              <a:buClr>
                <a:schemeClr val="dk2"/>
              </a:buClr>
              <a:buSzPct val="100000"/>
              <a:buFont typeface="Wingdings" pitchFamily="2" charset="2"/>
              <a:buChar char="Ø"/>
              <a:tabLst/>
              <a:defRPr/>
            </a:pPr>
            <a:r>
              <a:rPr kumimoji="0" lang="en-US" sz="1800" b="0" i="0" u="none" strike="noStrike" kern="0" cap="none" spc="0" normalizeH="0" baseline="0" noProof="0" dirty="0" smtClean="0">
                <a:ln>
                  <a:noFill/>
                </a:ln>
                <a:solidFill>
                  <a:srgbClr val="FF0000"/>
                </a:solidFill>
                <a:effectLst/>
                <a:uLnTx/>
                <a:uFillTx/>
                <a:latin typeface="Arial"/>
                <a:ea typeface="Arial"/>
                <a:cs typeface="Arial"/>
                <a:sym typeface="Arial"/>
              </a:rPr>
              <a:t>RED= BRAVERY OF NEPALI SOLDIERS .</a:t>
            </a:r>
          </a:p>
          <a:p>
            <a:pPr marL="514350" marR="0" lvl="0" indent="-514350" algn="l" defTabSz="914400" rtl="0" eaLnBrk="1" fontAlgn="auto" latinLnBrk="0" hangingPunct="1">
              <a:lnSpc>
                <a:spcPct val="115000"/>
              </a:lnSpc>
              <a:spcBef>
                <a:spcPts val="0"/>
              </a:spcBef>
              <a:spcAft>
                <a:spcPts val="1600"/>
              </a:spcAft>
              <a:buClr>
                <a:schemeClr val="dk2"/>
              </a:buClr>
              <a:buSzPct val="100000"/>
              <a:buFont typeface="Wingdings" pitchFamily="2" charset="2"/>
              <a:buChar char="Ø"/>
              <a:tabLst/>
              <a:defRPr/>
            </a:pPr>
            <a:r>
              <a:rPr kumimoji="0" lang="en-US" sz="1800" b="0" i="0" u="none" strike="noStrike" kern="0" cap="none" spc="0" normalizeH="0" baseline="0" noProof="0" dirty="0" smtClean="0">
                <a:ln>
                  <a:noFill/>
                </a:ln>
                <a:solidFill>
                  <a:srgbClr val="0070C0"/>
                </a:solidFill>
                <a:effectLst/>
                <a:uLnTx/>
                <a:uFillTx/>
                <a:latin typeface="Arial"/>
                <a:ea typeface="Arial"/>
                <a:cs typeface="Arial"/>
                <a:sym typeface="Arial"/>
              </a:rPr>
              <a:t>BLUE= Thinking of Nepalese are vast like sky and oceans</a:t>
            </a:r>
          </a:p>
          <a:p>
            <a:pPr marL="514350" marR="0" lvl="0" indent="-514350" algn="l" defTabSz="914400" rtl="0" eaLnBrk="1" fontAlgn="auto" latinLnBrk="0" hangingPunct="1">
              <a:lnSpc>
                <a:spcPct val="115000"/>
              </a:lnSpc>
              <a:spcBef>
                <a:spcPts val="0"/>
              </a:spcBef>
              <a:spcAft>
                <a:spcPts val="1600"/>
              </a:spcAft>
              <a:buClr>
                <a:schemeClr val="dk2"/>
              </a:buClr>
              <a:buSzPct val="100000"/>
              <a:buFont typeface="Wingdings" pitchFamily="2" charset="2"/>
              <a:buChar char="Ø"/>
              <a:tabLst/>
              <a:defRPr/>
            </a:pPr>
            <a:r>
              <a:rPr kumimoji="0" lang="en-US" sz="1800" b="0" i="0" u="none" strike="noStrike" kern="0" cap="none" spc="0" normalizeH="0" baseline="0" noProof="0" dirty="0" smtClean="0">
                <a:ln>
                  <a:noFill/>
                </a:ln>
                <a:solidFill>
                  <a:schemeClr val="dk2"/>
                </a:solidFill>
                <a:effectLst/>
                <a:uLnTx/>
                <a:uFillTx/>
                <a:latin typeface="Arial"/>
                <a:ea typeface="Arial"/>
                <a:cs typeface="Arial"/>
                <a:sym typeface="Arial"/>
              </a:rPr>
              <a:t>WHITE= PEACE AND HAPPINESS  OF NEPAL</a:t>
            </a:r>
          </a:p>
          <a:p>
            <a:pPr marL="514350" marR="0" lvl="0" indent="-514350" algn="l" defTabSz="914400" rtl="0" eaLnBrk="1" fontAlgn="auto" latinLnBrk="0" hangingPunct="1">
              <a:lnSpc>
                <a:spcPct val="115000"/>
              </a:lnSpc>
              <a:spcBef>
                <a:spcPts val="0"/>
              </a:spcBef>
              <a:spcAft>
                <a:spcPts val="1600"/>
              </a:spcAft>
              <a:buClr>
                <a:schemeClr val="dk2"/>
              </a:buClr>
              <a:buSzPct val="100000"/>
              <a:buFont typeface="Wingdings" pitchFamily="2" charset="2"/>
              <a:buChar char="Ø"/>
              <a:tabLst/>
              <a:defRPr/>
            </a:pPr>
            <a:endParaRPr kumimoji="0" lang="en-US" sz="1800" b="0" i="0" u="none" strike="noStrike" kern="0" cap="none" spc="0" normalizeH="0" baseline="0" noProof="0" dirty="0">
              <a:ln>
                <a:noFill/>
              </a:ln>
              <a:solidFill>
                <a:srgbClr val="FF0000"/>
              </a:solidFill>
              <a:effectLst/>
              <a:uLnTx/>
              <a:uFillTx/>
              <a:latin typeface="Arial"/>
              <a:ea typeface="Arial"/>
              <a:cs typeface="Arial"/>
              <a:sym typeface="Arial"/>
            </a:endParaRPr>
          </a:p>
        </p:txBody>
      </p:sp>
      <p:pic>
        <p:nvPicPr>
          <p:cNvPr id="9"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4744107" y="383627"/>
            <a:ext cx="3390900"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1" nodeType="clickEffect">
                                  <p:stCondLst>
                                    <p:cond delay="0"/>
                                  </p:stCondLst>
                                  <p:iterate type="lt">
                                    <p:tmPct val="4000"/>
                                  </p:iterate>
                                  <p:childTnLst>
                                    <p:set>
                                      <p:cBhvr override="childStyle">
                                        <p:cTn id="12" dur="500" fill="hold"/>
                                        <p:tgtEl>
                                          <p:spTgt spid="4"/>
                                        </p:tgtEl>
                                        <p:attrNameLst>
                                          <p:attrName>style.color</p:attrName>
                                        </p:attrNameLst>
                                      </p:cBhvr>
                                      <p:to>
                                        <p:clrVal>
                                          <a:srgbClr val="66FF00"/>
                                        </p:clrVal>
                                      </p:to>
                                    </p:set>
                                    <p:set>
                                      <p:cBhvr>
                                        <p:cTn id="13" dur="500" fill="hold"/>
                                        <p:tgtEl>
                                          <p:spTgt spid="4"/>
                                        </p:tgtEl>
                                        <p:attrNameLst>
                                          <p:attrName>fillcolor</p:attrName>
                                        </p:attrNameLst>
                                      </p:cBhvr>
                                      <p:to>
                                        <p:clrVal>
                                          <a:srgbClr val="66FF00"/>
                                        </p:clrVal>
                                      </p:to>
                                    </p:set>
                                    <p:set>
                                      <p:cBhvr>
                                        <p:cTn id="14" dur="500" fill="hold"/>
                                        <p:tgtEl>
                                          <p:spTgt spid="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grpId="2" nodeType="clickEffect">
                                  <p:stCondLst>
                                    <p:cond delay="0"/>
                                  </p:stCondLst>
                                  <p:iterate type="lt">
                                    <p:tmPct val="0"/>
                                  </p:iterate>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7" presetClass="entr" presetSubtype="2"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7" presetClass="entr" presetSubtype="2"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 calcmode="lin" valueType="num">
                                      <p:cBhvr additive="base">
                                        <p:cTn id="32"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7" presetClass="entr" presetSubtype="2" fill="hold" grpId="0"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 calcmode="lin" valueType="num">
                                      <p:cBhvr additive="base">
                                        <p:cTn id="38"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7" presetClass="emph" presetSubtype="0" fill="hold" grpId="1" nodeType="clickEffect">
                                  <p:stCondLst>
                                    <p:cond delay="0"/>
                                  </p:stCondLst>
                                  <p:childTnLst>
                                    <p:animClr clrSpc="rgb" dir="cw">
                                      <p:cBhvr override="childStyle">
                                        <p:cTn id="43" dur="250" autoRev="1" fill="hold"/>
                                        <p:tgtEl>
                                          <p:spTgt spid="8">
                                            <p:txEl>
                                              <p:pRg st="0" end="0"/>
                                            </p:txEl>
                                          </p:spTgt>
                                        </p:tgtEl>
                                        <p:attrNameLst>
                                          <p:attrName>style.color</p:attrName>
                                        </p:attrNameLst>
                                      </p:cBhvr>
                                      <p:to>
                                        <a:schemeClr val="hlink"/>
                                      </p:to>
                                    </p:animClr>
                                    <p:animClr clrSpc="rgb" dir="cw">
                                      <p:cBhvr>
                                        <p:cTn id="44" dur="250" autoRev="1" fill="hold"/>
                                        <p:tgtEl>
                                          <p:spTgt spid="8">
                                            <p:txEl>
                                              <p:pRg st="0" end="0"/>
                                            </p:txEl>
                                          </p:spTgt>
                                        </p:tgtEl>
                                        <p:attrNameLst>
                                          <p:attrName>fillcolor</p:attrName>
                                        </p:attrNameLst>
                                      </p:cBhvr>
                                      <p:to>
                                        <a:schemeClr val="hlink"/>
                                      </p:to>
                                    </p:animClr>
                                    <p:set>
                                      <p:cBhvr>
                                        <p:cTn id="45" dur="250" autoRev="1" fill="hold"/>
                                        <p:tgtEl>
                                          <p:spTgt spid="8">
                                            <p:txEl>
                                              <p:pRg st="0" end="0"/>
                                            </p:txEl>
                                          </p:spTgt>
                                        </p:tgtEl>
                                        <p:attrNameLst>
                                          <p:attrName>fill.type</p:attrName>
                                        </p:attrNameLst>
                                      </p:cBhvr>
                                      <p:to>
                                        <p:strVal val="solid"/>
                                      </p:to>
                                    </p:set>
                                    <p:set>
                                      <p:cBhvr>
                                        <p:cTn id="46" dur="250" autoRev="1" fill="hold"/>
                                        <p:tgtEl>
                                          <p:spTgt spid="8">
                                            <p:txEl>
                                              <p:pRg st="0" end="0"/>
                                            </p:txEl>
                                          </p:spTgt>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27" presetClass="emph" presetSubtype="0" fill="hold" grpId="1" nodeType="clickEffect">
                                  <p:stCondLst>
                                    <p:cond delay="0"/>
                                  </p:stCondLst>
                                  <p:childTnLst>
                                    <p:animClr clrSpc="rgb" dir="cw">
                                      <p:cBhvr override="childStyle">
                                        <p:cTn id="50" dur="250" autoRev="1" fill="hold"/>
                                        <p:tgtEl>
                                          <p:spTgt spid="8">
                                            <p:txEl>
                                              <p:pRg st="1" end="1"/>
                                            </p:txEl>
                                          </p:spTgt>
                                        </p:tgtEl>
                                        <p:attrNameLst>
                                          <p:attrName>style.color</p:attrName>
                                        </p:attrNameLst>
                                      </p:cBhvr>
                                      <p:to>
                                        <a:schemeClr val="hlink"/>
                                      </p:to>
                                    </p:animClr>
                                    <p:animClr clrSpc="rgb" dir="cw">
                                      <p:cBhvr>
                                        <p:cTn id="51" dur="250" autoRev="1" fill="hold"/>
                                        <p:tgtEl>
                                          <p:spTgt spid="8">
                                            <p:txEl>
                                              <p:pRg st="1" end="1"/>
                                            </p:txEl>
                                          </p:spTgt>
                                        </p:tgtEl>
                                        <p:attrNameLst>
                                          <p:attrName>fillcolor</p:attrName>
                                        </p:attrNameLst>
                                      </p:cBhvr>
                                      <p:to>
                                        <a:schemeClr val="hlink"/>
                                      </p:to>
                                    </p:animClr>
                                    <p:set>
                                      <p:cBhvr>
                                        <p:cTn id="52" dur="250" autoRev="1" fill="hold"/>
                                        <p:tgtEl>
                                          <p:spTgt spid="8">
                                            <p:txEl>
                                              <p:pRg st="1" end="1"/>
                                            </p:txEl>
                                          </p:spTgt>
                                        </p:tgtEl>
                                        <p:attrNameLst>
                                          <p:attrName>fill.type</p:attrName>
                                        </p:attrNameLst>
                                      </p:cBhvr>
                                      <p:to>
                                        <p:strVal val="solid"/>
                                      </p:to>
                                    </p:set>
                                    <p:set>
                                      <p:cBhvr>
                                        <p:cTn id="53" dur="250" autoRev="1" fill="hold"/>
                                        <p:tgtEl>
                                          <p:spTgt spid="8">
                                            <p:txEl>
                                              <p:pRg st="1" end="1"/>
                                            </p:txEl>
                                          </p:spTgt>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27" presetClass="emph" presetSubtype="0" fill="hold" grpId="1" nodeType="clickEffect">
                                  <p:stCondLst>
                                    <p:cond delay="0"/>
                                  </p:stCondLst>
                                  <p:childTnLst>
                                    <p:animClr clrSpc="rgb" dir="cw">
                                      <p:cBhvr override="childStyle">
                                        <p:cTn id="57" dur="250" autoRev="1" fill="hold"/>
                                        <p:tgtEl>
                                          <p:spTgt spid="8">
                                            <p:txEl>
                                              <p:pRg st="2" end="2"/>
                                            </p:txEl>
                                          </p:spTgt>
                                        </p:tgtEl>
                                        <p:attrNameLst>
                                          <p:attrName>style.color</p:attrName>
                                        </p:attrNameLst>
                                      </p:cBhvr>
                                      <p:to>
                                        <a:schemeClr val="hlink"/>
                                      </p:to>
                                    </p:animClr>
                                    <p:animClr clrSpc="rgb" dir="cw">
                                      <p:cBhvr>
                                        <p:cTn id="58" dur="250" autoRev="1" fill="hold"/>
                                        <p:tgtEl>
                                          <p:spTgt spid="8">
                                            <p:txEl>
                                              <p:pRg st="2" end="2"/>
                                            </p:txEl>
                                          </p:spTgt>
                                        </p:tgtEl>
                                        <p:attrNameLst>
                                          <p:attrName>fillcolor</p:attrName>
                                        </p:attrNameLst>
                                      </p:cBhvr>
                                      <p:to>
                                        <a:schemeClr val="hlink"/>
                                      </p:to>
                                    </p:animClr>
                                    <p:set>
                                      <p:cBhvr>
                                        <p:cTn id="59" dur="250" autoRev="1" fill="hold"/>
                                        <p:tgtEl>
                                          <p:spTgt spid="8">
                                            <p:txEl>
                                              <p:pRg st="2" end="2"/>
                                            </p:txEl>
                                          </p:spTgt>
                                        </p:tgtEl>
                                        <p:attrNameLst>
                                          <p:attrName>fill.type</p:attrName>
                                        </p:attrNameLst>
                                      </p:cBhvr>
                                      <p:to>
                                        <p:strVal val="solid"/>
                                      </p:to>
                                    </p:set>
                                    <p:set>
                                      <p:cBhvr>
                                        <p:cTn id="60" dur="250" autoRev="1" fill="hold"/>
                                        <p:tgtEl>
                                          <p:spTgt spid="8">
                                            <p:txEl>
                                              <p:pRg st="2" end="2"/>
                                            </p:txEl>
                                          </p:spTgt>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3" fill="hold" grpId="2" nodeType="clickEffect">
                                  <p:stCondLst>
                                    <p:cond delay="0"/>
                                  </p:stCondLst>
                                  <p:childTnLst>
                                    <p:anim calcmode="lin" valueType="num">
                                      <p:cBhvr additive="base">
                                        <p:cTn id="64" dur="500"/>
                                        <p:tgtEl>
                                          <p:spTgt spid="8">
                                            <p:txEl>
                                              <p:pRg st="0" end="0"/>
                                            </p:txEl>
                                          </p:spTgt>
                                        </p:tgtEl>
                                        <p:attrNameLst>
                                          <p:attrName>ppt_x</p:attrName>
                                        </p:attrNameLst>
                                      </p:cBhvr>
                                      <p:tavLst>
                                        <p:tav tm="0">
                                          <p:val>
                                            <p:strVal val="ppt_x"/>
                                          </p:val>
                                        </p:tav>
                                        <p:tav tm="100000">
                                          <p:val>
                                            <p:strVal val="1+ppt_w/2"/>
                                          </p:val>
                                        </p:tav>
                                      </p:tavLst>
                                    </p:anim>
                                    <p:anim calcmode="lin" valueType="num">
                                      <p:cBhvr additive="base">
                                        <p:cTn id="65" dur="500"/>
                                        <p:tgtEl>
                                          <p:spTgt spid="8">
                                            <p:txEl>
                                              <p:pRg st="0" end="0"/>
                                            </p:txEl>
                                          </p:spTgt>
                                        </p:tgtEl>
                                        <p:attrNameLst>
                                          <p:attrName>ppt_y</p:attrName>
                                        </p:attrNameLst>
                                      </p:cBhvr>
                                      <p:tavLst>
                                        <p:tav tm="0">
                                          <p:val>
                                            <p:strVal val="ppt_y"/>
                                          </p:val>
                                        </p:tav>
                                        <p:tav tm="100000">
                                          <p:val>
                                            <p:strVal val="0-ppt_h/2"/>
                                          </p:val>
                                        </p:tav>
                                      </p:tavLst>
                                    </p:anim>
                                    <p:set>
                                      <p:cBhvr>
                                        <p:cTn id="66"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3" fill="hold" grpId="2" nodeType="clickEffect">
                                  <p:stCondLst>
                                    <p:cond delay="0"/>
                                  </p:stCondLst>
                                  <p:childTnLst>
                                    <p:anim calcmode="lin" valueType="num">
                                      <p:cBhvr additive="base">
                                        <p:cTn id="70" dur="500"/>
                                        <p:tgtEl>
                                          <p:spTgt spid="8">
                                            <p:txEl>
                                              <p:pRg st="1" end="1"/>
                                            </p:txEl>
                                          </p:spTgt>
                                        </p:tgtEl>
                                        <p:attrNameLst>
                                          <p:attrName>ppt_x</p:attrName>
                                        </p:attrNameLst>
                                      </p:cBhvr>
                                      <p:tavLst>
                                        <p:tav tm="0">
                                          <p:val>
                                            <p:strVal val="ppt_x"/>
                                          </p:val>
                                        </p:tav>
                                        <p:tav tm="100000">
                                          <p:val>
                                            <p:strVal val="1+ppt_w/2"/>
                                          </p:val>
                                        </p:tav>
                                      </p:tavLst>
                                    </p:anim>
                                    <p:anim calcmode="lin" valueType="num">
                                      <p:cBhvr additive="base">
                                        <p:cTn id="71" dur="500"/>
                                        <p:tgtEl>
                                          <p:spTgt spid="8">
                                            <p:txEl>
                                              <p:pRg st="1" end="1"/>
                                            </p:txEl>
                                          </p:spTgt>
                                        </p:tgtEl>
                                        <p:attrNameLst>
                                          <p:attrName>ppt_y</p:attrName>
                                        </p:attrNameLst>
                                      </p:cBhvr>
                                      <p:tavLst>
                                        <p:tav tm="0">
                                          <p:val>
                                            <p:strVal val="ppt_y"/>
                                          </p:val>
                                        </p:tav>
                                        <p:tav tm="100000">
                                          <p:val>
                                            <p:strVal val="0-ppt_h/2"/>
                                          </p:val>
                                        </p:tav>
                                      </p:tavLst>
                                    </p:anim>
                                    <p:set>
                                      <p:cBhvr>
                                        <p:cTn id="72" dur="1" fill="hold">
                                          <p:stCondLst>
                                            <p:cond delay="499"/>
                                          </p:stCondLst>
                                        </p:cTn>
                                        <p:tgtEl>
                                          <p:spTgt spid="8">
                                            <p:txEl>
                                              <p:pRg st="1" end="1"/>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3" fill="hold" grpId="2" nodeType="clickEffect">
                                  <p:stCondLst>
                                    <p:cond delay="0"/>
                                  </p:stCondLst>
                                  <p:childTnLst>
                                    <p:anim calcmode="lin" valueType="num">
                                      <p:cBhvr additive="base">
                                        <p:cTn id="76" dur="500"/>
                                        <p:tgtEl>
                                          <p:spTgt spid="8">
                                            <p:txEl>
                                              <p:pRg st="2" end="2"/>
                                            </p:txEl>
                                          </p:spTgt>
                                        </p:tgtEl>
                                        <p:attrNameLst>
                                          <p:attrName>ppt_x</p:attrName>
                                        </p:attrNameLst>
                                      </p:cBhvr>
                                      <p:tavLst>
                                        <p:tav tm="0">
                                          <p:val>
                                            <p:strVal val="ppt_x"/>
                                          </p:val>
                                        </p:tav>
                                        <p:tav tm="100000">
                                          <p:val>
                                            <p:strVal val="1+ppt_w/2"/>
                                          </p:val>
                                        </p:tav>
                                      </p:tavLst>
                                    </p:anim>
                                    <p:anim calcmode="lin" valueType="num">
                                      <p:cBhvr additive="base">
                                        <p:cTn id="77" dur="500"/>
                                        <p:tgtEl>
                                          <p:spTgt spid="8">
                                            <p:txEl>
                                              <p:pRg st="2" end="2"/>
                                            </p:txEl>
                                          </p:spTgt>
                                        </p:tgtEl>
                                        <p:attrNameLst>
                                          <p:attrName>ppt_y</p:attrName>
                                        </p:attrNameLst>
                                      </p:cBhvr>
                                      <p:tavLst>
                                        <p:tav tm="0">
                                          <p:val>
                                            <p:strVal val="ppt_y"/>
                                          </p:val>
                                        </p:tav>
                                        <p:tav tm="100000">
                                          <p:val>
                                            <p:strVal val="0-ppt_h/2"/>
                                          </p:val>
                                        </p:tav>
                                      </p:tavLst>
                                    </p:anim>
                                    <p:set>
                                      <p:cBhvr>
                                        <p:cTn id="78"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build="p"/>
      <p:bldP spid="8" grpId="1" build="p"/>
      <p:bldP spid="8" grpId="2"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Autofit/>
          </a:bodyPr>
          <a:lstStyle/>
          <a:p>
            <a:r>
              <a:rPr sz="3600" dirty="0" smtClean="0">
                <a:solidFill>
                  <a:schemeClr val="accent2"/>
                </a:solidFill>
              </a:rPr>
              <a:t>rhododendron</a:t>
            </a:r>
            <a:endParaRPr lang="en-US" sz="3600" dirty="0">
              <a:solidFill>
                <a:schemeClr val="accent2"/>
              </a:solidFill>
            </a:endParaRPr>
          </a:p>
        </p:txBody>
      </p:sp>
      <p:sp>
        <p:nvSpPr>
          <p:cNvPr id="6" name="Content Placeholder 1"/>
          <p:cNvSpPr>
            <a:spLocks noGrp="1"/>
          </p:cNvSpPr>
          <p:nvPr>
            <p:ph type="body" idx="1"/>
          </p:nvPr>
        </p:nvSpPr>
        <p:spPr>
          <a:xfrm>
            <a:off x="311700" y="1152475"/>
            <a:ext cx="3987031" cy="3416400"/>
          </a:xfrm>
        </p:spPr>
        <p:txBody>
          <a:bodyPr>
            <a:normAutofit fontScale="55000" lnSpcReduction="20000"/>
          </a:bodyPr>
          <a:lstStyle/>
          <a:p>
            <a:pPr algn="just">
              <a:buNone/>
            </a:pPr>
            <a:r>
              <a:rPr lang="en-US" sz="2800" dirty="0" smtClean="0">
                <a:solidFill>
                  <a:schemeClr val="tx2">
                    <a:lumMod val="10000"/>
                  </a:schemeClr>
                </a:solidFill>
              </a:rPr>
              <a:t>Laligurans is regarded as the national flower  of Nepal . It grows at the height of 1400-3600m. It has special place in the life and culture of the Nepalese people. It is red in colour. Red is the most auspicious colour in Nepali culture. It is used for making juice and medicine.</a:t>
            </a:r>
          </a:p>
          <a:p>
            <a:pPr algn="just">
              <a:buNone/>
            </a:pPr>
            <a:r>
              <a:rPr lang="en-US" sz="2800" dirty="0" smtClean="0">
                <a:solidFill>
                  <a:schemeClr val="tx2">
                    <a:lumMod val="10000"/>
                  </a:schemeClr>
                </a:solidFill>
              </a:rPr>
              <a:t>In the month of March and April, rhododendron blankets the hills with magnificent beauty and draws the attention of thousands of trekkers.</a:t>
            </a:r>
          </a:p>
          <a:p>
            <a:pPr algn="just">
              <a:buNone/>
            </a:pPr>
            <a:endParaRPr lang="en-US" sz="2800" dirty="0" smtClean="0">
              <a:solidFill>
                <a:schemeClr val="tx2">
                  <a:lumMod val="10000"/>
                </a:schemeClr>
              </a:solidFill>
            </a:endParaRPr>
          </a:p>
          <a:p>
            <a:pPr algn="just">
              <a:buNone/>
            </a:pPr>
            <a:endParaRPr lang="en-US" sz="2800" dirty="0">
              <a:solidFill>
                <a:schemeClr val="bg2">
                  <a:lumMod val="60000"/>
                  <a:lumOff val="40000"/>
                </a:schemeClr>
              </a:solidFill>
            </a:endParaRPr>
          </a:p>
        </p:txBody>
      </p:sp>
      <p:pic>
        <p:nvPicPr>
          <p:cNvPr id="7"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4876608" y="534111"/>
            <a:ext cx="3733992" cy="1847850"/>
          </a:xfrm>
          <a:prstGeom prst="rect">
            <a:avLst/>
          </a:prstGeom>
        </p:spPr>
      </p:pic>
      <p:pic>
        <p:nvPicPr>
          <p:cNvPr id="8" name="Picture 6"/>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4298731" y="2324739"/>
            <a:ext cx="2247900" cy="2514174"/>
          </a:xfrm>
          <a:prstGeom prst="rect">
            <a:avLst/>
          </a:prstGeom>
        </p:spPr>
      </p:pic>
      <p:pic>
        <p:nvPicPr>
          <p:cNvPr id="9" name="Content Placeholder 4"/>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6624278" y="2381961"/>
            <a:ext cx="2208022" cy="25141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hold" grpId="1" nodeType="clickEffect">
                                  <p:stCondLst>
                                    <p:cond delay="0"/>
                                  </p:stCondLst>
                                  <p:iterate type="lt">
                                    <p:tmPct val="0"/>
                                  </p:iterate>
                                  <p:childTnLst>
                                    <p:animClr clrSpc="rgb" dir="cw">
                                      <p:cBhvr override="childStyle">
                                        <p:cTn id="13" dur="250" autoRev="1" fill="hold"/>
                                        <p:tgtEl>
                                          <p:spTgt spid="4"/>
                                        </p:tgtEl>
                                        <p:attrNameLst>
                                          <p:attrName>style.color</p:attrName>
                                        </p:attrNameLst>
                                      </p:cBhvr>
                                      <p:to>
                                        <a:schemeClr val="bg1"/>
                                      </p:to>
                                    </p:animClr>
                                    <p:animClr clrSpc="rgb" dir="cw">
                                      <p:cBhvr>
                                        <p:cTn id="14" dur="250" autoRev="1" fill="hold"/>
                                        <p:tgtEl>
                                          <p:spTgt spid="4"/>
                                        </p:tgtEl>
                                        <p:attrNameLst>
                                          <p:attrName>fillcolor</p:attrName>
                                        </p:attrNameLst>
                                      </p:cBhvr>
                                      <p:to>
                                        <a:schemeClr val="bg1"/>
                                      </p:to>
                                    </p:animClr>
                                    <p:set>
                                      <p:cBhvr>
                                        <p:cTn id="15" dur="250" autoRev="1" fill="hold"/>
                                        <p:tgtEl>
                                          <p:spTgt spid="4"/>
                                        </p:tgtEl>
                                        <p:attrNameLst>
                                          <p:attrName>fill.type</p:attrName>
                                        </p:attrNameLst>
                                      </p:cBhvr>
                                      <p:to>
                                        <p:strVal val="solid"/>
                                      </p:to>
                                    </p:set>
                                    <p:set>
                                      <p:cBhvr>
                                        <p:cTn id="16" dur="250" autoRev="1" fill="hold"/>
                                        <p:tgtEl>
                                          <p:spTgt spid="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grpId="2" nodeType="clickEffect">
                                  <p:stCondLst>
                                    <p:cond delay="0"/>
                                  </p:stCondLst>
                                  <p:iterate type="lt">
                                    <p:tmPct val="0"/>
                                  </p:iterate>
                                  <p:childTnLst>
                                    <p:animEffect transition="out" filter="fade">
                                      <p:cBhvr>
                                        <p:cTn id="20" dur="500"/>
                                        <p:tgtEl>
                                          <p:spTgt spid="4"/>
                                        </p:tgtEl>
                                      </p:cBhvr>
                                    </p:animEffect>
                                    <p:anim calcmode="lin" valueType="num">
                                      <p:cBhvr>
                                        <p:cTn id="21" dur="500"/>
                                        <p:tgtEl>
                                          <p:spTgt spid="4"/>
                                        </p:tgtEl>
                                        <p:attrNameLst>
                                          <p:attrName>ppt_x</p:attrName>
                                        </p:attrNameLst>
                                      </p:cBhvr>
                                      <p:tavLst>
                                        <p:tav tm="0">
                                          <p:val>
                                            <p:strVal val="ppt_x"/>
                                          </p:val>
                                        </p:tav>
                                        <p:tav tm="100000">
                                          <p:val>
                                            <p:strVal val="ppt_x"/>
                                          </p:val>
                                        </p:tav>
                                      </p:tavLst>
                                    </p:anim>
                                    <p:anim calcmode="lin" valueType="num">
                                      <p:cBhvr>
                                        <p:cTn id="22" dur="50" decel="100000"/>
                                        <p:tgtEl>
                                          <p:spTgt spid="4"/>
                                        </p:tgtEl>
                                        <p:attrNameLst>
                                          <p:attrName>ppt_y</p:attrName>
                                        </p:attrNameLst>
                                      </p:cBhvr>
                                      <p:tavLst>
                                        <p:tav tm="0">
                                          <p:val>
                                            <p:strVal val="ppt_y"/>
                                          </p:val>
                                        </p:tav>
                                        <p:tav tm="100000">
                                          <p:val>
                                            <p:strVal val="ppt_y-.03"/>
                                          </p:val>
                                        </p:tav>
                                      </p:tavLst>
                                    </p:anim>
                                    <p:anim calcmode="lin" valueType="num">
                                      <p:cBhvr>
                                        <p:cTn id="23" dur="450" accel="100000">
                                          <p:stCondLst>
                                            <p:cond delay="50"/>
                                          </p:stCondLst>
                                        </p:cTn>
                                        <p:tgtEl>
                                          <p:spTgt spid="4"/>
                                        </p:tgtEl>
                                        <p:attrNameLst>
                                          <p:attrName>ppt_y</p:attrName>
                                        </p:attrNameLst>
                                      </p:cBhvr>
                                      <p:tavLst>
                                        <p:tav tm="0">
                                          <p:val>
                                            <p:strVal val="ppt_y"/>
                                          </p:val>
                                        </p:tav>
                                        <p:tav tm="100000">
                                          <p:val>
                                            <p:strVal val="ppt_y+1"/>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p:cTn id="2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p:cTn id="3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grpId="1" nodeType="clickEffect">
                                  <p:stCondLst>
                                    <p:cond delay="0"/>
                                  </p:stCondLst>
                                  <p:childTnLst>
                                    <p:animClr clrSpc="rgb" dir="cw">
                                      <p:cBhvr override="childStyle">
                                        <p:cTn id="40" dur="50" fill="hold"/>
                                        <p:tgtEl>
                                          <p:spTgt spid="6">
                                            <p:txEl>
                                              <p:pRg st="0" end="0"/>
                                            </p:txEl>
                                          </p:spTgt>
                                        </p:tgtEl>
                                        <p:attrNameLst>
                                          <p:attrName>style.color</p:attrName>
                                        </p:attrNameLst>
                                      </p:cBhvr>
                                      <p:to>
                                        <a:srgbClr val="0000FF"/>
                                      </p:to>
                                    </p:animClr>
                                    <p:animClr clrSpc="rgb" dir="cw">
                                      <p:cBhvr>
                                        <p:cTn id="41" dur="50" fill="hold"/>
                                        <p:tgtEl>
                                          <p:spTgt spid="6">
                                            <p:txEl>
                                              <p:pRg st="0" end="0"/>
                                            </p:txEl>
                                          </p:spTgt>
                                        </p:tgtEl>
                                        <p:attrNameLst>
                                          <p:attrName>fillcolor</p:attrName>
                                        </p:attrNameLst>
                                      </p:cBhvr>
                                      <p:to>
                                        <a:srgbClr val="0000FF"/>
                                      </p:to>
                                    </p:animClr>
                                    <p:set>
                                      <p:cBhvr>
                                        <p:cTn id="42" dur="50" fill="hold"/>
                                        <p:tgtEl>
                                          <p:spTgt spid="6">
                                            <p:txEl>
                                              <p:pRg st="0" end="0"/>
                                            </p:txEl>
                                          </p:spTgt>
                                        </p:tgtEl>
                                        <p:attrNameLst>
                                          <p:attrName>fill.type</p:attrName>
                                        </p:attrNameLst>
                                      </p:cBhvr>
                                      <p:to>
                                        <p:strVal val="solid"/>
                                      </p:to>
                                    </p:set>
                                    <p:set>
                                      <p:cBhvr>
                                        <p:cTn id="43" dur="50" fill="hold"/>
                                        <p:tgtEl>
                                          <p:spTgt spid="6">
                                            <p:txEl>
                                              <p:pRg st="0" end="0"/>
                                            </p:txEl>
                                          </p:spTgt>
                                        </p:tgtEl>
                                        <p:attrNameLst>
                                          <p:attrName>fill.on</p:attrName>
                                        </p:attrNameLst>
                                      </p:cBhvr>
                                      <p:to>
                                        <p:strVal val="true"/>
                                      </p:to>
                                    </p:set>
                                    <p:animRot by="120000">
                                      <p:cBhvr>
                                        <p:cTn id="44" dur="50" fill="hold">
                                          <p:stCondLst>
                                            <p:cond delay="0"/>
                                          </p:stCondLst>
                                        </p:cTn>
                                        <p:tgtEl>
                                          <p:spTgt spid="6">
                                            <p:txEl>
                                              <p:pRg st="0" end="0"/>
                                            </p:txEl>
                                          </p:spTgt>
                                        </p:tgtEl>
                                        <p:attrNameLst>
                                          <p:attrName>r</p:attrName>
                                        </p:attrNameLst>
                                      </p:cBhvr>
                                    </p:animRot>
                                    <p:animRot by="-240000">
                                      <p:cBhvr>
                                        <p:cTn id="45" dur="100" fill="hold">
                                          <p:stCondLst>
                                            <p:cond delay="100"/>
                                          </p:stCondLst>
                                        </p:cTn>
                                        <p:tgtEl>
                                          <p:spTgt spid="6">
                                            <p:txEl>
                                              <p:pRg st="0" end="0"/>
                                            </p:txEl>
                                          </p:spTgt>
                                        </p:tgtEl>
                                        <p:attrNameLst>
                                          <p:attrName>r</p:attrName>
                                        </p:attrNameLst>
                                      </p:cBhvr>
                                    </p:animRot>
                                    <p:animRot by="240000">
                                      <p:cBhvr>
                                        <p:cTn id="46" dur="100" fill="hold">
                                          <p:stCondLst>
                                            <p:cond delay="200"/>
                                          </p:stCondLst>
                                        </p:cTn>
                                        <p:tgtEl>
                                          <p:spTgt spid="6">
                                            <p:txEl>
                                              <p:pRg st="0" end="0"/>
                                            </p:txEl>
                                          </p:spTgt>
                                        </p:tgtEl>
                                        <p:attrNameLst>
                                          <p:attrName>r</p:attrName>
                                        </p:attrNameLst>
                                      </p:cBhvr>
                                    </p:animRot>
                                    <p:animRot by="-240000">
                                      <p:cBhvr>
                                        <p:cTn id="47" dur="100" fill="hold">
                                          <p:stCondLst>
                                            <p:cond delay="300"/>
                                          </p:stCondLst>
                                        </p:cTn>
                                        <p:tgtEl>
                                          <p:spTgt spid="6">
                                            <p:txEl>
                                              <p:pRg st="0" end="0"/>
                                            </p:txEl>
                                          </p:spTgt>
                                        </p:tgtEl>
                                        <p:attrNameLst>
                                          <p:attrName>r</p:attrName>
                                        </p:attrNameLst>
                                      </p:cBhvr>
                                    </p:animRot>
                                    <p:animRot by="120000">
                                      <p:cBhvr>
                                        <p:cTn id="48" dur="100" fill="hold">
                                          <p:stCondLst>
                                            <p:cond delay="400"/>
                                          </p:stCondLst>
                                        </p:cTn>
                                        <p:tgtEl>
                                          <p:spTgt spid="6">
                                            <p:txEl>
                                              <p:pRg st="0" end="0"/>
                                            </p:txEl>
                                          </p:spTgt>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grpId="1" nodeType="clickEffect">
                                  <p:stCondLst>
                                    <p:cond delay="0"/>
                                  </p:stCondLst>
                                  <p:childTnLst>
                                    <p:animClr clrSpc="rgb" dir="cw">
                                      <p:cBhvr override="childStyle">
                                        <p:cTn id="52" dur="50" fill="hold"/>
                                        <p:tgtEl>
                                          <p:spTgt spid="6">
                                            <p:txEl>
                                              <p:pRg st="1" end="1"/>
                                            </p:txEl>
                                          </p:spTgt>
                                        </p:tgtEl>
                                        <p:attrNameLst>
                                          <p:attrName>style.color</p:attrName>
                                        </p:attrNameLst>
                                      </p:cBhvr>
                                      <p:to>
                                        <a:srgbClr val="0000FF"/>
                                      </p:to>
                                    </p:animClr>
                                    <p:animClr clrSpc="rgb" dir="cw">
                                      <p:cBhvr>
                                        <p:cTn id="53" dur="50" fill="hold"/>
                                        <p:tgtEl>
                                          <p:spTgt spid="6">
                                            <p:txEl>
                                              <p:pRg st="1" end="1"/>
                                            </p:txEl>
                                          </p:spTgt>
                                        </p:tgtEl>
                                        <p:attrNameLst>
                                          <p:attrName>fillcolor</p:attrName>
                                        </p:attrNameLst>
                                      </p:cBhvr>
                                      <p:to>
                                        <a:srgbClr val="0000FF"/>
                                      </p:to>
                                    </p:animClr>
                                    <p:set>
                                      <p:cBhvr>
                                        <p:cTn id="54" dur="50" fill="hold"/>
                                        <p:tgtEl>
                                          <p:spTgt spid="6">
                                            <p:txEl>
                                              <p:pRg st="1" end="1"/>
                                            </p:txEl>
                                          </p:spTgt>
                                        </p:tgtEl>
                                        <p:attrNameLst>
                                          <p:attrName>fill.type</p:attrName>
                                        </p:attrNameLst>
                                      </p:cBhvr>
                                      <p:to>
                                        <p:strVal val="solid"/>
                                      </p:to>
                                    </p:set>
                                    <p:set>
                                      <p:cBhvr>
                                        <p:cTn id="55" dur="50" fill="hold"/>
                                        <p:tgtEl>
                                          <p:spTgt spid="6">
                                            <p:txEl>
                                              <p:pRg st="1" end="1"/>
                                            </p:txEl>
                                          </p:spTgt>
                                        </p:tgtEl>
                                        <p:attrNameLst>
                                          <p:attrName>fill.on</p:attrName>
                                        </p:attrNameLst>
                                      </p:cBhvr>
                                      <p:to>
                                        <p:strVal val="true"/>
                                      </p:to>
                                    </p:set>
                                    <p:animRot by="120000">
                                      <p:cBhvr>
                                        <p:cTn id="56" dur="50" fill="hold">
                                          <p:stCondLst>
                                            <p:cond delay="0"/>
                                          </p:stCondLst>
                                        </p:cTn>
                                        <p:tgtEl>
                                          <p:spTgt spid="6">
                                            <p:txEl>
                                              <p:pRg st="1" end="1"/>
                                            </p:txEl>
                                          </p:spTgt>
                                        </p:tgtEl>
                                        <p:attrNameLst>
                                          <p:attrName>r</p:attrName>
                                        </p:attrNameLst>
                                      </p:cBhvr>
                                    </p:animRot>
                                    <p:animRot by="-240000">
                                      <p:cBhvr>
                                        <p:cTn id="57" dur="100" fill="hold">
                                          <p:stCondLst>
                                            <p:cond delay="100"/>
                                          </p:stCondLst>
                                        </p:cTn>
                                        <p:tgtEl>
                                          <p:spTgt spid="6">
                                            <p:txEl>
                                              <p:pRg st="1" end="1"/>
                                            </p:txEl>
                                          </p:spTgt>
                                        </p:tgtEl>
                                        <p:attrNameLst>
                                          <p:attrName>r</p:attrName>
                                        </p:attrNameLst>
                                      </p:cBhvr>
                                    </p:animRot>
                                    <p:animRot by="240000">
                                      <p:cBhvr>
                                        <p:cTn id="58" dur="100" fill="hold">
                                          <p:stCondLst>
                                            <p:cond delay="200"/>
                                          </p:stCondLst>
                                        </p:cTn>
                                        <p:tgtEl>
                                          <p:spTgt spid="6">
                                            <p:txEl>
                                              <p:pRg st="1" end="1"/>
                                            </p:txEl>
                                          </p:spTgt>
                                        </p:tgtEl>
                                        <p:attrNameLst>
                                          <p:attrName>r</p:attrName>
                                        </p:attrNameLst>
                                      </p:cBhvr>
                                    </p:animRot>
                                    <p:animRot by="-240000">
                                      <p:cBhvr>
                                        <p:cTn id="59" dur="100" fill="hold">
                                          <p:stCondLst>
                                            <p:cond delay="300"/>
                                          </p:stCondLst>
                                        </p:cTn>
                                        <p:tgtEl>
                                          <p:spTgt spid="6">
                                            <p:txEl>
                                              <p:pRg st="1" end="1"/>
                                            </p:txEl>
                                          </p:spTgt>
                                        </p:tgtEl>
                                        <p:attrNameLst>
                                          <p:attrName>r</p:attrName>
                                        </p:attrNameLst>
                                      </p:cBhvr>
                                    </p:animRot>
                                    <p:animRot by="120000">
                                      <p:cBhvr>
                                        <p:cTn id="60" dur="100" fill="hold">
                                          <p:stCondLst>
                                            <p:cond delay="400"/>
                                          </p:stCondLst>
                                        </p:cTn>
                                        <p:tgtEl>
                                          <p:spTgt spid="6">
                                            <p:txEl>
                                              <p:pRg st="1" end="1"/>
                                            </p:txEl>
                                          </p:spTgt>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7" presetClass="exit" presetSubtype="4" fill="hold" grpId="2" nodeType="clickEffect">
                                  <p:stCondLst>
                                    <p:cond delay="0"/>
                                  </p:stCondLst>
                                  <p:childTnLst>
                                    <p:anim calcmode="lin" valueType="num">
                                      <p:cBhvr additive="base">
                                        <p:cTn id="64"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5" dur="500"/>
                                        <p:tgtEl>
                                          <p:spTgt spid="6">
                                            <p:txEl>
                                              <p:pRg st="0" end="0"/>
                                            </p:txEl>
                                          </p:spTgt>
                                        </p:tgtEl>
                                        <p:attrNameLst>
                                          <p:attrName>ppt_y</p:attrName>
                                        </p:attrNameLst>
                                      </p:cBhvr>
                                      <p:tavLst>
                                        <p:tav tm="0">
                                          <p:val>
                                            <p:strVal val="ppt_y"/>
                                          </p:val>
                                        </p:tav>
                                        <p:tav tm="100000">
                                          <p:val>
                                            <p:strVal val="1+ppt_h/2"/>
                                          </p:val>
                                        </p:tav>
                                      </p:tavLst>
                                    </p:anim>
                                    <p:set>
                                      <p:cBhvr>
                                        <p:cTn id="66"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7" presetClass="exit" presetSubtype="4" fill="hold" grpId="2" nodeType="clickEffect">
                                  <p:stCondLst>
                                    <p:cond delay="0"/>
                                  </p:stCondLst>
                                  <p:childTnLst>
                                    <p:anim calcmode="lin" valueType="num">
                                      <p:cBhvr additive="base">
                                        <p:cTn id="70" dur="500"/>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71" dur="500"/>
                                        <p:tgtEl>
                                          <p:spTgt spid="6">
                                            <p:txEl>
                                              <p:pRg st="1" end="1"/>
                                            </p:txEl>
                                          </p:spTgt>
                                        </p:tgtEl>
                                        <p:attrNameLst>
                                          <p:attrName>ppt_y</p:attrName>
                                        </p:attrNameLst>
                                      </p:cBhvr>
                                      <p:tavLst>
                                        <p:tav tm="0">
                                          <p:val>
                                            <p:strVal val="ppt_y"/>
                                          </p:val>
                                        </p:tav>
                                        <p:tav tm="100000">
                                          <p:val>
                                            <p:strVal val="1+ppt_h/2"/>
                                          </p:val>
                                        </p:tav>
                                      </p:tavLst>
                                    </p:anim>
                                    <p:set>
                                      <p:cBhvr>
                                        <p:cTn id="72" dur="1" fill="hold">
                                          <p:stCondLst>
                                            <p:cond delay="499"/>
                                          </p:stCondLst>
                                        </p:cTn>
                                        <p:tgtEl>
                                          <p:spTgt spid="6">
                                            <p:txEl>
                                              <p:pRg st="1" end="1"/>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1000"/>
                                        <p:tgtEl>
                                          <p:spTgt spid="8"/>
                                        </p:tgtEl>
                                      </p:cBhvr>
                                    </p:animEffect>
                                    <p:anim calcmode="lin" valueType="num">
                                      <p:cBhvr>
                                        <p:cTn id="84" dur="1000" fill="hold"/>
                                        <p:tgtEl>
                                          <p:spTgt spid="8"/>
                                        </p:tgtEl>
                                        <p:attrNameLst>
                                          <p:attrName>ppt_x</p:attrName>
                                        </p:attrNameLst>
                                      </p:cBhvr>
                                      <p:tavLst>
                                        <p:tav tm="0">
                                          <p:val>
                                            <p:strVal val="#ppt_x"/>
                                          </p:val>
                                        </p:tav>
                                        <p:tav tm="100000">
                                          <p:val>
                                            <p:strVal val="#ppt_x"/>
                                          </p:val>
                                        </p:tav>
                                      </p:tavLst>
                                    </p:anim>
                                    <p:anim calcmode="lin" valueType="num">
                                      <p:cBhvr>
                                        <p:cTn id="8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1000"/>
                                        <p:tgtEl>
                                          <p:spTgt spid="9"/>
                                        </p:tgtEl>
                                      </p:cBhvr>
                                    </p:animEffect>
                                    <p:anim calcmode="lin" valueType="num">
                                      <p:cBhvr>
                                        <p:cTn id="91" dur="1000" fill="hold"/>
                                        <p:tgtEl>
                                          <p:spTgt spid="9"/>
                                        </p:tgtEl>
                                        <p:attrNameLst>
                                          <p:attrName>ppt_x</p:attrName>
                                        </p:attrNameLst>
                                      </p:cBhvr>
                                      <p:tavLst>
                                        <p:tav tm="0">
                                          <p:val>
                                            <p:strVal val="#ppt_x"/>
                                          </p:val>
                                        </p:tav>
                                        <p:tav tm="100000">
                                          <p:val>
                                            <p:strVal val="#ppt_x"/>
                                          </p:val>
                                        </p:tav>
                                      </p:tavLst>
                                    </p:anim>
                                    <p:anim calcmode="lin" valueType="num">
                                      <p:cBhvr>
                                        <p:cTn id="9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build="p"/>
      <p:bldP spid="6" grpId="1" build="p"/>
      <p:bldP spid="6" grpId="2"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fontScale="90000"/>
          </a:bodyPr>
          <a:lstStyle/>
          <a:p>
            <a:r>
              <a:rPr sz="4400" dirty="0" err="1" smtClean="0">
                <a:solidFill>
                  <a:schemeClr val="accent4">
                    <a:lumMod val="75000"/>
                  </a:schemeClr>
                </a:solidFill>
              </a:rPr>
              <a:t>Danphe</a:t>
            </a:r>
            <a:r>
              <a:rPr sz="7200" dirty="0" smtClean="0"/>
              <a:t> </a:t>
            </a:r>
            <a:endParaRPr lang="en-US" sz="7200" dirty="0"/>
          </a:p>
        </p:txBody>
      </p:sp>
      <p:pic>
        <p:nvPicPr>
          <p:cNvPr id="5" name="Content Placeholder 4"/>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311700" y="1345087"/>
            <a:ext cx="3505200" cy="1743075"/>
          </a:xfrm>
          <a:prstGeom prst="rect">
            <a:avLst/>
          </a:prstGeom>
          <a:noFill/>
          <a:ln>
            <a:noFill/>
          </a:ln>
        </p:spPr>
      </p:pic>
      <p:pic>
        <p:nvPicPr>
          <p:cNvPr id="6"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76200" y="3261034"/>
            <a:ext cx="3886200" cy="1743075"/>
          </a:xfrm>
          <a:prstGeom prst="rect">
            <a:avLst/>
          </a:prstGeom>
        </p:spPr>
      </p:pic>
      <p:sp>
        <p:nvSpPr>
          <p:cNvPr id="7" name="Content Placeholder 3"/>
          <p:cNvSpPr txBox="1">
            <a:spLocks/>
          </p:cNvSpPr>
          <p:nvPr/>
        </p:nvSpPr>
        <p:spPr>
          <a:xfrm>
            <a:off x="4648200" y="432109"/>
            <a:ext cx="4059936" cy="4572000"/>
          </a:xfrm>
          <a:prstGeom prst="rect">
            <a:avLst/>
          </a:prstGeo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schemeClr val="tx2">
                    <a:lumMod val="10000"/>
                  </a:schemeClr>
                </a:solidFill>
                <a:effectLst/>
                <a:uLnTx/>
                <a:uFillTx/>
                <a:latin typeface="Arial"/>
                <a:ea typeface="Arial"/>
                <a:cs typeface="Arial"/>
                <a:sym typeface="Arial"/>
              </a:rPr>
              <a:t>Danphe</a:t>
            </a:r>
            <a:r>
              <a:rPr kumimoji="0" lang="en-US" sz="2400" b="0" i="0" u="none" strike="noStrike" kern="0" cap="none" spc="0" normalizeH="0" baseline="0" noProof="0" dirty="0" smtClean="0">
                <a:ln>
                  <a:noFill/>
                </a:ln>
                <a:solidFill>
                  <a:schemeClr val="tx2">
                    <a:lumMod val="10000"/>
                  </a:schemeClr>
                </a:solidFill>
                <a:effectLst/>
                <a:uLnTx/>
                <a:uFillTx/>
                <a:latin typeface="Arial"/>
                <a:ea typeface="Arial"/>
                <a:cs typeface="Arial"/>
                <a:sym typeface="Arial"/>
              </a:rPr>
              <a:t> (</a:t>
            </a:r>
            <a:r>
              <a:rPr kumimoji="0" lang="en-US" sz="2400" b="0" i="0" u="none" strike="noStrike" kern="0" cap="none" spc="0" normalizeH="0" baseline="0" noProof="0" dirty="0" err="1" smtClean="0">
                <a:ln>
                  <a:noFill/>
                </a:ln>
                <a:solidFill>
                  <a:schemeClr val="tx2">
                    <a:lumMod val="10000"/>
                  </a:schemeClr>
                </a:solidFill>
                <a:effectLst/>
                <a:uLnTx/>
                <a:uFillTx/>
                <a:latin typeface="Arial"/>
                <a:ea typeface="Arial"/>
                <a:cs typeface="Arial"/>
                <a:sym typeface="Arial"/>
              </a:rPr>
              <a:t>lophophorous</a:t>
            </a:r>
            <a:r>
              <a:rPr kumimoji="0" lang="en-US" sz="2400" b="0" i="0" u="none" strike="noStrike" kern="0" cap="none" spc="0" normalizeH="0" baseline="0" noProof="0" dirty="0" smtClean="0">
                <a:ln>
                  <a:noFill/>
                </a:ln>
                <a:solidFill>
                  <a:schemeClr val="tx2">
                    <a:lumMod val="10000"/>
                  </a:schemeClr>
                </a:solidFill>
                <a:effectLst/>
                <a:uLnTx/>
                <a:uFillTx/>
                <a:latin typeface="Arial"/>
                <a:ea typeface="Arial"/>
                <a:cs typeface="Arial"/>
                <a:sym typeface="Arial"/>
              </a:rPr>
              <a:t>)  is our national bird. It is found in the Himalayan region of Nepal. They can endure the cold weather. They live up to 2500m and above 4500m. They have nine colored plumage throughout their body. That is why we often call them </a:t>
            </a:r>
            <a:r>
              <a:rPr kumimoji="0" lang="en-US" sz="2400" b="0" i="0" u="none" strike="noStrike" kern="0" cap="none" spc="0" normalizeH="0" baseline="0" noProof="0" dirty="0" err="1" smtClean="0">
                <a:ln>
                  <a:noFill/>
                </a:ln>
                <a:solidFill>
                  <a:schemeClr val="tx2">
                    <a:lumMod val="10000"/>
                  </a:schemeClr>
                </a:solidFill>
                <a:effectLst/>
                <a:uLnTx/>
                <a:uFillTx/>
                <a:latin typeface="Arial"/>
                <a:ea typeface="Arial"/>
                <a:cs typeface="Arial"/>
                <a:sym typeface="Arial"/>
              </a:rPr>
              <a:t>Naurangi</a:t>
            </a:r>
            <a:r>
              <a:rPr kumimoji="0" lang="en-US" sz="2400" b="0" i="0" u="none" strike="noStrike" kern="0" cap="none" spc="0" normalizeH="0" baseline="0" noProof="0" dirty="0" smtClean="0">
                <a:ln>
                  <a:noFill/>
                </a:ln>
                <a:solidFill>
                  <a:schemeClr val="tx2">
                    <a:lumMod val="10000"/>
                  </a:schemeClr>
                </a:solidFill>
                <a:effectLst/>
                <a:uLnTx/>
                <a:uFillTx/>
                <a:latin typeface="Arial"/>
                <a:ea typeface="Arial"/>
                <a:cs typeface="Arial"/>
                <a:sym typeface="Arial"/>
              </a:rPr>
              <a:t> </a:t>
            </a:r>
            <a:r>
              <a:rPr kumimoji="0" lang="en-US" sz="2400" b="0" i="0" u="none" strike="noStrike" kern="0" cap="none" spc="0" normalizeH="0" baseline="0" noProof="0" dirty="0" err="1" smtClean="0">
                <a:ln>
                  <a:noFill/>
                </a:ln>
                <a:solidFill>
                  <a:schemeClr val="tx2">
                    <a:lumMod val="10000"/>
                  </a:schemeClr>
                </a:solidFill>
                <a:effectLst/>
                <a:uLnTx/>
                <a:uFillTx/>
                <a:latin typeface="Arial"/>
                <a:ea typeface="Arial"/>
                <a:cs typeface="Arial"/>
                <a:sym typeface="Arial"/>
              </a:rPr>
              <a:t>Danphe</a:t>
            </a:r>
            <a:r>
              <a:rPr kumimoji="0" lang="en-US" sz="2400" b="0" i="0" u="none" strike="noStrike" kern="0" cap="none" spc="0" normalizeH="0" baseline="0" noProof="0" dirty="0" smtClean="0">
                <a:ln>
                  <a:noFill/>
                </a:ln>
                <a:solidFill>
                  <a:schemeClr val="tx2">
                    <a:lumMod val="10000"/>
                  </a:schemeClr>
                </a:solidFill>
                <a:effectLst/>
                <a:uLnTx/>
                <a:uFillTx/>
                <a:latin typeface="Arial"/>
                <a:ea typeface="Arial"/>
                <a:cs typeface="Arial"/>
                <a:sym typeface="Arial"/>
              </a:rPr>
              <a:t>. They possess long metallic green crests. They are very beautiful birds.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3" presetClass="emph" presetSubtype="0" fill="remove" grpId="1" nodeType="clickEffect">
                                  <p:stCondLst>
                                    <p:cond delay="0"/>
                                  </p:stCondLst>
                                  <p:iterate type="lt">
                                    <p:tmPct val="0"/>
                                  </p:iterate>
                                  <p:childTnLst>
                                    <p:animClr clrSpc="rgb" dir="cw">
                                      <p:cBhvr override="childStyle">
                                        <p:cTn id="15" dur="250" accel="50000" autoRev="1" fill="hold" tmFilter="0, 0; .33333, 1; 1, 1">
                                          <p:stCondLst>
                                            <p:cond delay="0"/>
                                          </p:stCondLst>
                                        </p:cTn>
                                        <p:tgtEl>
                                          <p:spTgt spid="4"/>
                                        </p:tgtEl>
                                        <p:attrNameLst>
                                          <p:attrName>style.color</p:attrName>
                                        </p:attrNameLst>
                                      </p:cBhvr>
                                      <p:to>
                                        <a:schemeClr val="accent2"/>
                                      </p:to>
                                    </p:animClr>
                                    <p:animClr clrSpc="rgb" dir="cw">
                                      <p:cBhvr>
                                        <p:cTn id="16" dur="250" accel="50000" autoRev="1" fill="hold" tmFilter="0, 0; .33333, 1; 1, 1">
                                          <p:stCondLst>
                                            <p:cond delay="0"/>
                                          </p:stCondLst>
                                        </p:cTn>
                                        <p:tgtEl>
                                          <p:spTgt spid="4"/>
                                        </p:tgtEl>
                                        <p:attrNameLst>
                                          <p:attrName>fillcolor</p:attrName>
                                        </p:attrNameLst>
                                      </p:cBhvr>
                                      <p:to>
                                        <a:schemeClr val="accent2"/>
                                      </p:to>
                                    </p:animClr>
                                    <p:set>
                                      <p:cBhvr>
                                        <p:cTn id="17" dur="500" fill="hold"/>
                                        <p:tgtEl>
                                          <p:spTgt spid="4"/>
                                        </p:tgtEl>
                                        <p:attrNameLst>
                                          <p:attrName>fill.type</p:attrName>
                                        </p:attrNameLst>
                                      </p:cBhvr>
                                      <p:to>
                                        <p:strVal val="solid"/>
                                      </p:to>
                                    </p:set>
                                    <p:set>
                                      <p:cBhvr>
                                        <p:cTn id="18" dur="500" fill="hold"/>
                                        <p:tgtEl>
                                          <p:spTgt spid="4"/>
                                        </p:tgtEl>
                                        <p:attrNameLst>
                                          <p:attrName>fill.on</p:attrName>
                                        </p:attrNameLst>
                                      </p:cBhvr>
                                      <p:to>
                                        <p:strVal val="true"/>
                                      </p:to>
                                    </p:set>
                                    <p:animScale>
                                      <p:cBhvr>
                                        <p:cTn id="19" dur="250" accel="50000" autoRev="1" fill="hold" tmFilter="0, 0; .33333, 1; 1, 1">
                                          <p:stCondLst>
                                            <p:cond delay="0"/>
                                          </p:stCondLst>
                                        </p:cTn>
                                        <p:tgtEl>
                                          <p:spTgt spid="4"/>
                                        </p:tgtEl>
                                      </p:cBhvr>
                                      <p:from x="100000" y="100000"/>
                                      <p:to x="100000" y="140000"/>
                                    </p:animScale>
                                  </p:childTnLst>
                                </p:cTn>
                              </p:par>
                            </p:childTnLst>
                          </p:cTn>
                        </p:par>
                      </p:childTnLst>
                    </p:cTn>
                  </p:par>
                  <p:par>
                    <p:cTn id="20" fill="hold">
                      <p:stCondLst>
                        <p:cond delay="indefinite"/>
                      </p:stCondLst>
                      <p:childTnLst>
                        <p:par>
                          <p:cTn id="21" fill="hold">
                            <p:stCondLst>
                              <p:cond delay="0"/>
                            </p:stCondLst>
                            <p:childTnLst>
                              <p:par>
                                <p:cTn id="22" presetID="53" presetClass="exit" presetSubtype="0" fill="hold" grpId="2" nodeType="clickEffect">
                                  <p:stCondLst>
                                    <p:cond delay="0"/>
                                  </p:stCondLst>
                                  <p:iterate type="lt">
                                    <p:tmPct val="0"/>
                                  </p:iterate>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Autofit/>
          </a:bodyPr>
          <a:lstStyle/>
          <a:p>
            <a:r>
              <a:rPr sz="3600" dirty="0" smtClean="0">
                <a:solidFill>
                  <a:schemeClr val="bg2">
                    <a:lumMod val="60000"/>
                    <a:lumOff val="40000"/>
                  </a:schemeClr>
                </a:solidFill>
              </a:rPr>
              <a:t>National Anthem</a:t>
            </a:r>
            <a:endParaRPr lang="en-US" sz="3600" dirty="0">
              <a:solidFill>
                <a:schemeClr val="bg2">
                  <a:lumMod val="60000"/>
                  <a:lumOff val="40000"/>
                </a:schemeClr>
              </a:solidFill>
            </a:endParaRPr>
          </a:p>
        </p:txBody>
      </p:sp>
      <p:sp>
        <p:nvSpPr>
          <p:cNvPr id="6" name="Content Placeholder 1"/>
          <p:cNvSpPr>
            <a:spLocks noGrp="1"/>
          </p:cNvSpPr>
          <p:nvPr>
            <p:ph type="body" idx="1"/>
          </p:nvPr>
        </p:nvSpPr>
        <p:spPr/>
        <p:txBody>
          <a:bodyPr>
            <a:normAutofit fontScale="85000" lnSpcReduction="10000"/>
          </a:bodyPr>
          <a:lstStyle/>
          <a:p>
            <a:r>
              <a:rPr lang="en-US" sz="2800" dirty="0" smtClean="0">
                <a:solidFill>
                  <a:schemeClr val="accent6">
                    <a:lumMod val="75000"/>
                  </a:schemeClr>
                </a:solidFill>
              </a:rPr>
              <a:t>Every nation has its own national anthem and so has Nepal. It is the pride and identity of our country. We all should respect our national anthem. Respect to our national anthem means respect to our motherland. All formal national festivals, ceremonies and programmes of honour begin the national anthem. Thus, when our national anthem is sung, we should stand up in a disciplined way with our right hand on our left chest to show our tribute to it.</a:t>
            </a:r>
            <a:endParaRPr lang="en-US" sz="2800" dirty="0">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mph" presetSubtype="0" fill="hold" grpId="1" nodeType="clickEffect">
                                  <p:stCondLst>
                                    <p:cond delay="0"/>
                                  </p:stCondLst>
                                  <p:iterate type="lt">
                                    <p:tmPct val="4000"/>
                                  </p:iterate>
                                  <p:childTnLst>
                                    <p:set>
                                      <p:cBhvr override="childStyle">
                                        <p:cTn id="13" dur="500" fill="hold"/>
                                        <p:tgtEl>
                                          <p:spTgt spid="4"/>
                                        </p:tgtEl>
                                        <p:attrNameLst>
                                          <p:attrName>style.color</p:attrName>
                                        </p:attrNameLst>
                                      </p:cBhvr>
                                      <p:to>
                                        <p:clrVal>
                                          <a:srgbClr val="000000"/>
                                        </p:clrVal>
                                      </p:to>
                                    </p:set>
                                    <p:set>
                                      <p:cBhvr>
                                        <p:cTn id="14" dur="500" fill="hold"/>
                                        <p:tgtEl>
                                          <p:spTgt spid="4"/>
                                        </p:tgtEl>
                                        <p:attrNameLst>
                                          <p:attrName>fillcolor</p:attrName>
                                        </p:attrNameLst>
                                      </p:cBhvr>
                                      <p:to>
                                        <p:clrVal>
                                          <a:srgbClr val="000000"/>
                                        </p:clrVal>
                                      </p:to>
                                    </p:set>
                                    <p:set>
                                      <p:cBhvr>
                                        <p:cTn id="15" dur="500" fill="hold"/>
                                        <p:tgtEl>
                                          <p:spTgt spid="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2" nodeType="clickEffect">
                                  <p:stCondLst>
                                    <p:cond delay="0"/>
                                  </p:stCondLst>
                                  <p:iterate type="lt">
                                    <p:tmPct val="0"/>
                                  </p:iterate>
                                  <p:childTnLst>
                                    <p:anim calcmode="lin" valueType="num">
                                      <p:cBhvr>
                                        <p:cTn id="19" dur="500"/>
                                        <p:tgtEl>
                                          <p:spTgt spid="4"/>
                                        </p:tgtEl>
                                        <p:attrNameLst>
                                          <p:attrName>ppt_w</p:attrName>
                                        </p:attrNameLst>
                                      </p:cBhvr>
                                      <p:tavLst>
                                        <p:tav tm="0">
                                          <p:val>
                                            <p:strVal val="ppt_w"/>
                                          </p:val>
                                        </p:tav>
                                        <p:tav tm="100000">
                                          <p:val>
                                            <p:fltVal val="0"/>
                                          </p:val>
                                        </p:tav>
                                      </p:tavLst>
                                    </p:anim>
                                    <p:anim calcmode="lin" valueType="num">
                                      <p:cBhvr>
                                        <p:cTn id="20" dur="500"/>
                                        <p:tgtEl>
                                          <p:spTgt spid="4"/>
                                        </p:tgtEl>
                                        <p:attrNameLst>
                                          <p:attrName>ppt_h</p:attrName>
                                        </p:attrNameLst>
                                      </p:cBhvr>
                                      <p:tavLst>
                                        <p:tav tm="0">
                                          <p:val>
                                            <p:strVal val="ppt_h"/>
                                          </p:val>
                                        </p:tav>
                                        <p:tav tm="100000">
                                          <p:val>
                                            <p:fltVal val="0"/>
                                          </p:val>
                                        </p:tav>
                                      </p:tavLst>
                                    </p:anim>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iterate type="lt">
                                    <p:tmPct val="0"/>
                                  </p:iterate>
                                  <p:childTnLst>
                                    <p:animScale>
                                      <p:cBhvr>
                                        <p:cTn id="34" dur="500" fill="hold"/>
                                        <p:tgtEl>
                                          <p:spTgt spid="6">
                                            <p:txEl>
                                              <p:pRg st="0" end="0"/>
                                            </p:txEl>
                                          </p:spTgt>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24" presetClass="exit" presetSubtype="0" fill="hold" grpId="2" nodeType="clickEffect">
                                  <p:stCondLst>
                                    <p:cond delay="0"/>
                                  </p:stCondLst>
                                  <p:iterate type="lt">
                                    <p:tmAbs val="0"/>
                                  </p:iterate>
                                  <p:childTnLst>
                                    <p:anim to="" calcmode="lin" valueType="num">
                                      <p:cBhvr>
                                        <p:cTn id="38" dur="1"/>
                                        <p:tgtEl>
                                          <p:spTgt spid="6">
                                            <p:txEl>
                                              <p:pRg st="0" end="0"/>
                                            </p:txEl>
                                          </p:spTgt>
                                        </p:tgtEl>
                                        <p:attrNameLst>
                                          <p:attrName/>
                                        </p:attrNameLst>
                                      </p:cBhvr>
                                    </p:anim>
                                    <p:set>
                                      <p:cBhvr>
                                        <p:cTn id="39"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build="p"/>
      <p:bldP spid="6" grpId="1" build="p"/>
      <p:bldP spid="6" grpId="2"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2"/>
          <p:cNvSpPr>
            <a:spLocks noGrp="1"/>
          </p:cNvSpPr>
          <p:nvPr>
            <p:ph type="title"/>
          </p:nvPr>
        </p:nvSpPr>
        <p:spPr>
          <a:xfrm>
            <a:off x="1066800" y="0"/>
            <a:ext cx="8520600" cy="572700"/>
          </a:xfrm>
        </p:spPr>
        <p:txBody>
          <a:bodyPr>
            <a:noAutofit/>
          </a:bodyPr>
          <a:lstStyle/>
          <a:p>
            <a:r>
              <a:rPr sz="4000" dirty="0" smtClean="0">
                <a:solidFill>
                  <a:schemeClr val="accent2">
                    <a:lumMod val="50000"/>
                  </a:schemeClr>
                </a:solidFill>
              </a:rPr>
              <a:t>Coat-of-Arms</a:t>
            </a:r>
            <a:endParaRPr lang="en-US" sz="4000" dirty="0">
              <a:solidFill>
                <a:schemeClr val="accent2">
                  <a:lumMod val="50000"/>
                </a:schemeClr>
              </a:solidFill>
            </a:endParaRPr>
          </a:p>
        </p:txBody>
      </p:sp>
      <p:sp>
        <p:nvSpPr>
          <p:cNvPr id="5" name="Content Placeholder 1"/>
          <p:cNvSpPr>
            <a:spLocks noGrp="1"/>
          </p:cNvSpPr>
          <p:nvPr>
            <p:ph type="body" idx="1"/>
          </p:nvPr>
        </p:nvSpPr>
        <p:spPr>
          <a:xfrm>
            <a:off x="159300" y="762000"/>
            <a:ext cx="8520600" cy="2463800"/>
          </a:xfrm>
        </p:spPr>
        <p:txBody>
          <a:bodyPr>
            <a:normAutofit fontScale="77500" lnSpcReduction="20000"/>
          </a:bodyPr>
          <a:lstStyle/>
          <a:p>
            <a:r>
              <a:rPr lang="en-US" sz="2800" dirty="0" smtClean="0">
                <a:solidFill>
                  <a:schemeClr val="accent6">
                    <a:lumMod val="50000"/>
                  </a:schemeClr>
                </a:solidFill>
              </a:rPr>
              <a:t>It is one of the symbols of our identities. It is used to legalize documents in government offices. After the political changes in Nepal, the coat-of-arms has also been changed and brought into use from 15</a:t>
            </a:r>
            <a:r>
              <a:rPr lang="en-US" sz="2800" baseline="30000" dirty="0" smtClean="0">
                <a:solidFill>
                  <a:schemeClr val="accent6">
                    <a:lumMod val="50000"/>
                  </a:schemeClr>
                </a:solidFill>
              </a:rPr>
              <a:t>th</a:t>
            </a:r>
            <a:r>
              <a:rPr lang="en-US" sz="2800" dirty="0" smtClean="0">
                <a:solidFill>
                  <a:schemeClr val="accent6">
                    <a:lumMod val="50000"/>
                  </a:schemeClr>
                </a:solidFill>
              </a:rPr>
              <a:t> Poush 2063 B.S. It was designed jointly by three people: Himalaya Gautam , Krishna Shrestha and Navindraman Rajbhandari. It represents all the important features of Nepal.</a:t>
            </a:r>
            <a:endParaRPr lang="en-US" sz="2800" dirty="0">
              <a:solidFill>
                <a:schemeClr val="accent6">
                  <a:lumMod val="50000"/>
                </a:schemeClr>
              </a:solidFill>
            </a:endParaRPr>
          </a:p>
        </p:txBody>
      </p:sp>
      <p:pic>
        <p:nvPicPr>
          <p:cNvPr id="6"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2425701" y="2705100"/>
            <a:ext cx="4495800" cy="224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mph" presetSubtype="0" grpId="1" nodeType="clickEffect">
                                  <p:stCondLst>
                                    <p:cond delay="0"/>
                                  </p:stCondLst>
                                  <p:iterate type="lt">
                                    <p:tmAbs val="0"/>
                                  </p:iterate>
                                  <p:childTnLst>
                                    <p:set>
                                      <p:cBhvr override="childStyle">
                                        <p:cTn id="13" dur="indefinite" fill="hold"/>
                                        <p:tgtEl>
                                          <p:spTgt spid="4"/>
                                        </p:tgtEl>
                                        <p:attrNameLst>
                                          <p:attrName>style.color</p:attrName>
                                        </p:attrNameLst>
                                      </p:cBhvr>
                                      <p:to>
                                        <p:clrVal>
                                          <a:schemeClr val="accent2"/>
                                        </p:clrVal>
                                      </p:to>
                                    </p:set>
                                    <p:set>
                                      <p:cBhvr override="childStyle">
                                        <p:cTn id="14" dur="indefinite" fill="hold"/>
                                        <p:tgtEl>
                                          <p:spTgt spid="4"/>
                                        </p:tgtEl>
                                        <p:attrNameLst>
                                          <p:attrName>style.fontStyle</p:attrName>
                                        </p:attrNameLst>
                                      </p:cBhvr>
                                      <p:to>
                                        <p:strVal val="italic"/>
                                      </p:to>
                                    </p:set>
                                    <p:set>
                                      <p:cBhvr>
                                        <p:cTn id="15" dur="indefinite" fill="hold"/>
                                        <p:tgtEl>
                                          <p:spTgt spid="4"/>
                                        </p:tgtEl>
                                        <p:attrNameLst>
                                          <p:attrName>style.fontWeight</p:attrName>
                                        </p:attrNameLst>
                                      </p:cBhvr>
                                      <p:to>
                                        <p:strVal val="bold"/>
                                      </p:to>
                                    </p:set>
                                    <p:set>
                                      <p:cBhvr>
                                        <p:cTn id="16" dur="indefinite"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grpId="2" nodeType="clickEffect">
                                  <p:stCondLst>
                                    <p:cond delay="0"/>
                                  </p:stCondLst>
                                  <p:iterate type="lt">
                                    <p:tmPct val="0"/>
                                  </p:iterate>
                                  <p:childTnLst>
                                    <p:animEffect transition="out" filter="fade">
                                      <p:cBhvr>
                                        <p:cTn id="20" dur="500"/>
                                        <p:tgtEl>
                                          <p:spTgt spid="4"/>
                                        </p:tgtEl>
                                      </p:cBhvr>
                                    </p:animEffect>
                                    <p:anim calcmode="lin" valueType="num">
                                      <p:cBhvr>
                                        <p:cTn id="21" dur="500"/>
                                        <p:tgtEl>
                                          <p:spTgt spid="4"/>
                                        </p:tgtEl>
                                        <p:attrNameLst>
                                          <p:attrName>ppt_x</p:attrName>
                                        </p:attrNameLst>
                                      </p:cBhvr>
                                      <p:tavLst>
                                        <p:tav tm="0">
                                          <p:val>
                                            <p:strVal val="ppt_x"/>
                                          </p:val>
                                        </p:tav>
                                        <p:tav tm="100000">
                                          <p:val>
                                            <p:strVal val="ppt_x"/>
                                          </p:val>
                                        </p:tav>
                                      </p:tavLst>
                                    </p:anim>
                                    <p:anim calcmode="lin" valueType="num">
                                      <p:cBhvr>
                                        <p:cTn id="22" dur="50" decel="100000"/>
                                        <p:tgtEl>
                                          <p:spTgt spid="4"/>
                                        </p:tgtEl>
                                        <p:attrNameLst>
                                          <p:attrName>ppt_y</p:attrName>
                                        </p:attrNameLst>
                                      </p:cBhvr>
                                      <p:tavLst>
                                        <p:tav tm="0">
                                          <p:val>
                                            <p:strVal val="ppt_y"/>
                                          </p:val>
                                        </p:tav>
                                        <p:tav tm="100000">
                                          <p:val>
                                            <p:strVal val="ppt_y-.03"/>
                                          </p:val>
                                        </p:tav>
                                      </p:tavLst>
                                    </p:anim>
                                    <p:anim calcmode="lin" valueType="num">
                                      <p:cBhvr>
                                        <p:cTn id="23" dur="450" accel="100000">
                                          <p:stCondLst>
                                            <p:cond delay="50"/>
                                          </p:stCondLst>
                                        </p:cTn>
                                        <p:tgtEl>
                                          <p:spTgt spid="4"/>
                                        </p:tgtEl>
                                        <p:attrNameLst>
                                          <p:attrName>ppt_y</p:attrName>
                                        </p:attrNameLst>
                                      </p:cBhvr>
                                      <p:tavLst>
                                        <p:tav tm="0">
                                          <p:val>
                                            <p:strVal val="ppt_y"/>
                                          </p:val>
                                        </p:tav>
                                        <p:tav tm="100000">
                                          <p:val>
                                            <p:strVal val="ppt_y+1"/>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iterate type="lt">
                                    <p:tmPct val="5000"/>
                                  </p:iterate>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p:cTn id="2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31" dur="5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mph" presetSubtype="0" fill="hold" grpId="1" nodeType="clickEffect">
                                  <p:stCondLst>
                                    <p:cond delay="0"/>
                                  </p:stCondLst>
                                  <p:iterate type="lt">
                                    <p:tmPct val="10000"/>
                                  </p:iterate>
                                  <p:childTnLst>
                                    <p:animMotion origin="layout" path="M 0.0 0.0 L 0.0 -0.07213" pathEditMode="relative" ptsTypes="">
                                      <p:cBhvr>
                                        <p:cTn id="36" dur="250" accel="50000" decel="50000" autoRev="1" fill="hold">
                                          <p:stCondLst>
                                            <p:cond delay="0"/>
                                          </p:stCondLst>
                                        </p:cTn>
                                        <p:tgtEl>
                                          <p:spTgt spid="5">
                                            <p:txEl>
                                              <p:pRg st="0" end="0"/>
                                            </p:txEl>
                                          </p:spTgt>
                                        </p:tgtEl>
                                        <p:attrNameLst>
                                          <p:attrName>ppt_x</p:attrName>
                                          <p:attrName>ppt_y</p:attrName>
                                        </p:attrNameLst>
                                      </p:cBhvr>
                                    </p:animMotion>
                                    <p:animRot by="1500000">
                                      <p:cBhvr>
                                        <p:cTn id="37" dur="125" fill="hold">
                                          <p:stCondLst>
                                            <p:cond delay="0"/>
                                          </p:stCondLst>
                                        </p:cTn>
                                        <p:tgtEl>
                                          <p:spTgt spid="5">
                                            <p:txEl>
                                              <p:pRg st="0" end="0"/>
                                            </p:txEl>
                                          </p:spTgt>
                                        </p:tgtEl>
                                        <p:attrNameLst>
                                          <p:attrName>r</p:attrName>
                                        </p:attrNameLst>
                                      </p:cBhvr>
                                    </p:animRot>
                                    <p:animRot by="-1500000">
                                      <p:cBhvr>
                                        <p:cTn id="38" dur="125" fill="hold">
                                          <p:stCondLst>
                                            <p:cond delay="125"/>
                                          </p:stCondLst>
                                        </p:cTn>
                                        <p:tgtEl>
                                          <p:spTgt spid="5">
                                            <p:txEl>
                                              <p:pRg st="0" end="0"/>
                                            </p:txEl>
                                          </p:spTgt>
                                        </p:tgtEl>
                                        <p:attrNameLst>
                                          <p:attrName>r</p:attrName>
                                        </p:attrNameLst>
                                      </p:cBhvr>
                                    </p:animRot>
                                    <p:animRot by="-1500000">
                                      <p:cBhvr>
                                        <p:cTn id="39" dur="125" fill="hold">
                                          <p:stCondLst>
                                            <p:cond delay="250"/>
                                          </p:stCondLst>
                                        </p:cTn>
                                        <p:tgtEl>
                                          <p:spTgt spid="5">
                                            <p:txEl>
                                              <p:pRg st="0" end="0"/>
                                            </p:txEl>
                                          </p:spTgt>
                                        </p:tgtEl>
                                        <p:attrNameLst>
                                          <p:attrName>r</p:attrName>
                                        </p:attrNameLst>
                                      </p:cBhvr>
                                    </p:animRot>
                                    <p:animRot by="1500000">
                                      <p:cBhvr>
                                        <p:cTn id="40" dur="125" fill="hold">
                                          <p:stCondLst>
                                            <p:cond delay="375"/>
                                          </p:stCondLst>
                                        </p:cTn>
                                        <p:tgtEl>
                                          <p:spTgt spid="5">
                                            <p:txEl>
                                              <p:pRg st="0" end="0"/>
                                            </p:tx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1" presetClass="exit" presetSubtype="4" fill="hold" grpId="2" nodeType="clickEffect">
                                  <p:stCondLst>
                                    <p:cond delay="0"/>
                                  </p:stCondLst>
                                  <p:iterate type="lt">
                                    <p:tmPct val="0"/>
                                  </p:iterate>
                                  <p:childTnLst>
                                    <p:animEffect transition="out" filter="wheel(4)">
                                      <p:cBhvr>
                                        <p:cTn id="44" dur="500"/>
                                        <p:tgtEl>
                                          <p:spTgt spid="5">
                                            <p:txEl>
                                              <p:pRg st="0" end="0"/>
                                            </p:txEl>
                                          </p:spTgt>
                                        </p:tgtEl>
                                      </p:cBhvr>
                                    </p:animEffect>
                                    <p:set>
                                      <p:cBhvr>
                                        <p:cTn id="45"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build="p"/>
      <p:bldP spid="5" grpId="1" build="p"/>
      <p:bldP spid="5" grpId="2"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dirty="0" smtClean="0"/>
              <a:t>NATIONAL DISH </a:t>
            </a:r>
            <a:endParaRPr lang="en-US" dirty="0"/>
          </a:p>
        </p:txBody>
      </p:sp>
      <p:sp>
        <p:nvSpPr>
          <p:cNvPr id="5" name="Content Placeholder 1"/>
          <p:cNvSpPr>
            <a:spLocks noGrp="1"/>
          </p:cNvSpPr>
          <p:nvPr>
            <p:ph type="body" idx="1"/>
          </p:nvPr>
        </p:nvSpPr>
        <p:spPr/>
        <p:txBody>
          <a:bodyPr/>
          <a:lstStyle/>
          <a:p>
            <a:pPr>
              <a:buNone/>
            </a:pPr>
            <a:r>
              <a:rPr lang="en-US" dirty="0" smtClean="0"/>
              <a:t>OUR NATIONAL DISH IS </a:t>
            </a:r>
            <a:r>
              <a:rPr lang="en-US" dirty="0" err="1" smtClean="0"/>
              <a:t>dhido</a:t>
            </a:r>
            <a:r>
              <a:rPr lang="en-US" dirty="0" smtClean="0"/>
              <a:t> and </a:t>
            </a:r>
            <a:r>
              <a:rPr lang="en-US" dirty="0" err="1" smtClean="0"/>
              <a:t>gundruk</a:t>
            </a:r>
            <a:r>
              <a:rPr lang="en-US" dirty="0" smtClean="0"/>
              <a:t>. </a:t>
            </a:r>
            <a:r>
              <a:rPr lang="en-US" dirty="0" err="1" smtClean="0"/>
              <a:t>Gundruk</a:t>
            </a:r>
            <a:r>
              <a:rPr lang="en-US" dirty="0" smtClean="0"/>
              <a:t> is made up of </a:t>
            </a:r>
            <a:r>
              <a:rPr lang="en-US" dirty="0" err="1" smtClean="0"/>
              <a:t>spinish</a:t>
            </a:r>
            <a:r>
              <a:rPr lang="en-US" dirty="0" smtClean="0"/>
              <a:t> and </a:t>
            </a:r>
            <a:r>
              <a:rPr lang="en-US" dirty="0" err="1" smtClean="0"/>
              <a:t>dhido</a:t>
            </a:r>
            <a:r>
              <a:rPr lang="en-US" dirty="0" smtClean="0"/>
              <a:t> is made up of the paste of flour of the corn and millet. It is easy to prepare, cheaper, taster and healthier. If you visit us once you taste it.</a:t>
            </a:r>
            <a:endParaRPr lang="en-US" dirty="0"/>
          </a:p>
        </p:txBody>
      </p:sp>
      <p:pic>
        <p:nvPicPr>
          <p:cNvPr id="6"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1892300" y="2152650"/>
            <a:ext cx="4267200" cy="2762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hold" grpId="1" nodeType="clickEffect">
                                  <p:stCondLst>
                                    <p:cond delay="0"/>
                                  </p:stCondLst>
                                  <p:childTnLst>
                                    <p:animClr clrSpc="rgb" dir="cw">
                                      <p:cBhvr override="childStyle">
                                        <p:cTn id="11" dur="250" autoRev="1" fill="hold"/>
                                        <p:tgtEl>
                                          <p:spTgt spid="4"/>
                                        </p:tgtEl>
                                        <p:attrNameLst>
                                          <p:attrName>style.color</p:attrName>
                                        </p:attrNameLst>
                                      </p:cBhvr>
                                      <p:to>
                                        <a:schemeClr val="bg1"/>
                                      </p:to>
                                    </p:animClr>
                                    <p:animClr clrSpc="rgb" dir="cw">
                                      <p:cBhvr>
                                        <p:cTn id="12" dur="250" autoRev="1" fill="hold"/>
                                        <p:tgtEl>
                                          <p:spTgt spid="4"/>
                                        </p:tgtEl>
                                        <p:attrNameLst>
                                          <p:attrName>fillcolor</p:attrName>
                                        </p:attrNameLst>
                                      </p:cBhvr>
                                      <p:to>
                                        <a:schemeClr val="bg1"/>
                                      </p:to>
                                    </p:animClr>
                                    <p:set>
                                      <p:cBhvr>
                                        <p:cTn id="13" dur="250" autoRev="1" fill="hold"/>
                                        <p:tgtEl>
                                          <p:spTgt spid="4"/>
                                        </p:tgtEl>
                                        <p:attrNameLst>
                                          <p:attrName>fill.type</p:attrName>
                                        </p:attrNameLst>
                                      </p:cBhvr>
                                      <p:to>
                                        <p:strVal val="solid"/>
                                      </p:to>
                                    </p:set>
                                    <p:set>
                                      <p:cBhvr>
                                        <p:cTn id="14" dur="250" autoRev="1" fill="hold"/>
                                        <p:tgtEl>
                                          <p:spTgt spid="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8" presetClass="exit" presetSubtype="16" fill="hold" grpId="2" nodeType="clickEffect">
                                  <p:stCondLst>
                                    <p:cond delay="0"/>
                                  </p:stCondLst>
                                  <p:childTnLst>
                                    <p:animEffect transition="out" filter="diamond(in)">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grpId="1" nodeType="clickEffect">
                                  <p:stCondLst>
                                    <p:cond delay="0"/>
                                  </p:stCondLst>
                                  <p:childTnLst>
                                    <p:animRot by="21600000">
                                      <p:cBhvr>
                                        <p:cTn id="29" dur="500" fill="hold"/>
                                        <p:tgtEl>
                                          <p:spTgt spid="5">
                                            <p:txEl>
                                              <p:pRg st="0" end="0"/>
                                            </p:txEl>
                                          </p:spTgt>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xit" presetSubtype="0" fill="hold" grpId="2" nodeType="clickEffect">
                                  <p:stCondLst>
                                    <p:cond delay="0"/>
                                  </p:stCondLst>
                                  <p:childTnLst>
                                    <p:anim calcmode="lin" valueType="num">
                                      <p:cBhvr>
                                        <p:cTn id="33" dur="500"/>
                                        <p:tgtEl>
                                          <p:spTgt spid="5">
                                            <p:txEl>
                                              <p:pRg st="0" end="0"/>
                                            </p:txEl>
                                          </p:spTgt>
                                        </p:tgtEl>
                                        <p:attrNameLst>
                                          <p:attrName>ppt_w</p:attrName>
                                        </p:attrNameLst>
                                      </p:cBhvr>
                                      <p:tavLst>
                                        <p:tav tm="0">
                                          <p:val>
                                            <p:strVal val="ppt_w"/>
                                          </p:val>
                                        </p:tav>
                                        <p:tav tm="100000">
                                          <p:val>
                                            <p:fltVal val="0"/>
                                          </p:val>
                                        </p:tav>
                                      </p:tavLst>
                                    </p:anim>
                                    <p:anim calcmode="lin" valueType="num">
                                      <p:cBhvr>
                                        <p:cTn id="34" dur="500"/>
                                        <p:tgtEl>
                                          <p:spTgt spid="5">
                                            <p:txEl>
                                              <p:pRg st="0" end="0"/>
                                            </p:txEl>
                                          </p:spTgt>
                                        </p:tgtEl>
                                        <p:attrNameLst>
                                          <p:attrName>ppt_h</p:attrName>
                                        </p:attrNameLst>
                                      </p:cBhvr>
                                      <p:tavLst>
                                        <p:tav tm="0">
                                          <p:val>
                                            <p:strVal val="ppt_h"/>
                                          </p:val>
                                        </p:tav>
                                        <p:tav tm="100000">
                                          <p:val>
                                            <p:fltVal val="0"/>
                                          </p:val>
                                        </p:tav>
                                      </p:tavLst>
                                    </p:anim>
                                    <p:animEffect transition="out" filter="fade">
                                      <p:cBhvr>
                                        <p:cTn id="35" dur="500"/>
                                        <p:tgtEl>
                                          <p:spTgt spid="5">
                                            <p:txEl>
                                              <p:pRg st="0" end="0"/>
                                            </p:txEl>
                                          </p:spTgt>
                                        </p:tgtEl>
                                      </p:cBhvr>
                                    </p:animEffect>
                                    <p:set>
                                      <p:cBhvr>
                                        <p:cTn id="36"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build="p"/>
      <p:bldP spid="5" grpId="1" build="p"/>
      <p:bldP spid="5" grpId="2" build="p"/>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r>
              <a:rPr lang="en-US" sz="5400" dirty="0" smtClean="0"/>
              <a:t>National Symbols </a:t>
            </a:r>
          </a:p>
          <a:p>
            <a:r>
              <a:rPr lang="en-US" sz="5400" dirty="0" smtClean="0"/>
              <a:t>of Ukraine</a:t>
            </a:r>
            <a:endParaRPr lang="ru-RU" sz="5400" dirty="0"/>
          </a:p>
        </p:txBody>
      </p:sp>
      <p:pic>
        <p:nvPicPr>
          <p:cNvPr id="4" name="Рисунок 3" descr="flag.jpg"/>
          <p:cNvPicPr>
            <a:picLocks noChangeAspect="1"/>
          </p:cNvPicPr>
          <p:nvPr/>
        </p:nvPicPr>
        <p:blipFill>
          <a:blip r:embed="rId2" cstate="print"/>
          <a:stretch>
            <a:fillRect/>
          </a:stretch>
        </p:blipFill>
        <p:spPr>
          <a:xfrm>
            <a:off x="6127200" y="2090589"/>
            <a:ext cx="2705100" cy="16859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8"/>
        <p:cNvGrpSpPr/>
        <p:nvPr/>
      </p:nvGrpSpPr>
      <p:grpSpPr>
        <a:xfrm>
          <a:off x="0" y="0"/>
          <a:ext cx="0" cy="0"/>
          <a:chOff x="0" y="0"/>
          <a:chExt cx="0" cy="0"/>
        </a:xfrm>
      </p:grpSpPr>
      <p:pic>
        <p:nvPicPr>
          <p:cNvPr id="69" name="Shape 69"/>
          <p:cNvPicPr preferRelativeResize="0"/>
          <p:nvPr/>
        </p:nvPicPr>
        <p:blipFill>
          <a:blip r:embed="rId3">
            <a:alphaModFix amt="52000"/>
          </a:blip>
          <a:stretch>
            <a:fillRect/>
          </a:stretch>
        </p:blipFill>
        <p:spPr>
          <a:xfrm>
            <a:off x="1040779" y="0"/>
            <a:ext cx="7738570" cy="5143499"/>
          </a:xfrm>
          <a:prstGeom prst="rect">
            <a:avLst/>
          </a:prstGeom>
          <a:noFill/>
          <a:ln>
            <a:noFill/>
          </a:ln>
        </p:spPr>
      </p:pic>
      <p:sp>
        <p:nvSpPr>
          <p:cNvPr id="70" name="Shape 70"/>
          <p:cNvSpPr txBox="1">
            <a:spLocks noGrp="1"/>
          </p:cNvSpPr>
          <p:nvPr>
            <p:ph type="title"/>
          </p:nvPr>
        </p:nvSpPr>
        <p:spPr>
          <a:xfrm>
            <a:off x="153156" y="152395"/>
            <a:ext cx="8837700" cy="478200"/>
          </a:xfrm>
          <a:prstGeom prst="rect">
            <a:avLst/>
          </a:prstGeom>
        </p:spPr>
        <p:txBody>
          <a:bodyPr lIns="91425" tIns="91425" rIns="91425" bIns="91425" anchor="ctr" anchorCtr="0">
            <a:noAutofit/>
          </a:bodyPr>
          <a:lstStyle/>
          <a:p>
            <a:pPr lvl="0" algn="ctr">
              <a:spcBef>
                <a:spcPts val="0"/>
              </a:spcBef>
              <a:buNone/>
            </a:pPr>
            <a:r>
              <a:rPr lang="en" b="1">
                <a:solidFill>
                  <a:srgbClr val="134F5C"/>
                </a:solidFill>
              </a:rPr>
              <a:t>2.  Uncle Sam</a:t>
            </a:r>
          </a:p>
        </p:txBody>
      </p:sp>
      <p:sp>
        <p:nvSpPr>
          <p:cNvPr id="71" name="Shape 71"/>
          <p:cNvSpPr txBox="1">
            <a:spLocks noGrp="1"/>
          </p:cNvSpPr>
          <p:nvPr>
            <p:ph type="body" idx="1"/>
          </p:nvPr>
        </p:nvSpPr>
        <p:spPr>
          <a:xfrm>
            <a:off x="525700" y="557550"/>
            <a:ext cx="8379300" cy="4396800"/>
          </a:xfrm>
          <a:prstGeom prst="rect">
            <a:avLst/>
          </a:prstGeom>
        </p:spPr>
        <p:txBody>
          <a:bodyPr lIns="91425" tIns="91425" rIns="91425" bIns="91425" anchor="ctr" anchorCtr="0">
            <a:noAutofit/>
          </a:bodyPr>
          <a:lstStyle/>
          <a:p>
            <a:pPr lvl="0" algn="just">
              <a:spcBef>
                <a:spcPts val="0"/>
              </a:spcBef>
              <a:buNone/>
            </a:pPr>
            <a:r>
              <a:rPr lang="en" sz="1600">
                <a:solidFill>
                  <a:srgbClr val="0C343D"/>
                </a:solidFill>
              </a:rPr>
              <a:t>Uncle Sam (initials U.S.) is a common national personification of the American government or the United States in general. That, according to legend, came into use during the War of 1812 and was supposedly named for Samuel Wilson. Its actual origin is obscure.  Uncle Sam represents a manifestation of patriotic emotion.</a:t>
            </a:r>
          </a:p>
          <a:p>
            <a:pPr lvl="0" algn="just">
              <a:spcBef>
                <a:spcPts val="0"/>
              </a:spcBef>
              <a:buNone/>
            </a:pPr>
            <a:r>
              <a:rPr lang="en" sz="1600">
                <a:solidFill>
                  <a:srgbClr val="0C343D"/>
                </a:solidFill>
              </a:rPr>
              <a:t/>
            </a:r>
            <a:br>
              <a:rPr lang="en" sz="1600">
                <a:solidFill>
                  <a:srgbClr val="0C343D"/>
                </a:solidFill>
              </a:rPr>
            </a:br>
            <a:r>
              <a:rPr lang="en" sz="1600">
                <a:solidFill>
                  <a:srgbClr val="0C343D"/>
                </a:solidFill>
              </a:rPr>
              <a:t>The first use of Uncle Sam in formal literature (as distinct from newspapers) was in the 1816 allegorical book "The Adventures of Uncle Sam in Search After His Lost Honor" by Frederick Augustus Fidfaddy, Esq. An Uncle Sam is mentioned as early as 1775, in the original "Yankee Doodle" lyrics of the American Revolutionary War. It is not clear whether this reference is to Uncle Sam as a metaphor for the United States, or to an actual person named Sam. The lyrics as a whole celebrate the military efforts of the young nation, besieging the British at Boston. </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pPr eaLnBrk="1" hangingPunct="1">
              <a:defRPr/>
            </a:pPr>
            <a:r>
              <a:rPr lang="en-US" dirty="0" smtClean="0">
                <a:solidFill>
                  <a:schemeClr val="hlink"/>
                </a:solidFill>
                <a:latin typeface="Snap ITC" pitchFamily="82" charset="0"/>
              </a:rPr>
              <a:t>Ukrainian flag</a:t>
            </a:r>
            <a:r>
              <a:rPr lang="en-US" dirty="0" smtClean="0"/>
              <a:t> </a:t>
            </a:r>
            <a:endParaRPr lang="ru-RU" dirty="0" smtClean="0"/>
          </a:p>
        </p:txBody>
      </p:sp>
      <p:sp>
        <p:nvSpPr>
          <p:cNvPr id="6" name="Rectangle 3"/>
          <p:cNvSpPr>
            <a:spLocks noGrp="1" noChangeArrowheads="1"/>
          </p:cNvSpPr>
          <p:nvPr>
            <p:ph type="body" idx="1"/>
          </p:nvPr>
        </p:nvSpPr>
        <p:spPr/>
        <p:txBody>
          <a:bodyPr/>
          <a:lstStyle/>
          <a:p>
            <a:pPr eaLnBrk="1" hangingPunct="1">
              <a:defRPr/>
            </a:pPr>
            <a:r>
              <a:rPr lang="en-US" dirty="0" smtClean="0">
                <a:solidFill>
                  <a:srgbClr val="99CC00"/>
                </a:solidFill>
                <a:latin typeface="Algerian" pitchFamily="82" charset="0"/>
              </a:rPr>
              <a:t>The national flag first appeared in 1848.</a:t>
            </a:r>
          </a:p>
          <a:p>
            <a:pPr eaLnBrk="1" hangingPunct="1">
              <a:defRPr/>
            </a:pPr>
            <a:r>
              <a:rPr lang="en-US" dirty="0" smtClean="0">
                <a:solidFill>
                  <a:srgbClr val="99CC00"/>
                </a:solidFill>
                <a:latin typeface="Algerian" pitchFamily="82" charset="0"/>
              </a:rPr>
              <a:t>The flag has two stripes : a blue one above a yellow one.</a:t>
            </a:r>
          </a:p>
          <a:p>
            <a:pPr eaLnBrk="1" hangingPunct="1">
              <a:defRPr/>
            </a:pPr>
            <a:r>
              <a:rPr lang="en-US" dirty="0" smtClean="0">
                <a:solidFill>
                  <a:srgbClr val="99CC00"/>
                </a:solidFill>
                <a:latin typeface="Algerian" pitchFamily="82" charset="0"/>
              </a:rPr>
              <a:t>The </a:t>
            </a:r>
            <a:r>
              <a:rPr lang="en-US" dirty="0" err="1" smtClean="0">
                <a:solidFill>
                  <a:srgbClr val="99CC00"/>
                </a:solidFill>
                <a:latin typeface="Algerian" pitchFamily="82" charset="0"/>
              </a:rPr>
              <a:t>colours</a:t>
            </a:r>
            <a:r>
              <a:rPr lang="en-US" dirty="0" smtClean="0">
                <a:solidFill>
                  <a:srgbClr val="99CC00"/>
                </a:solidFill>
                <a:latin typeface="Algerian" pitchFamily="82" charset="0"/>
              </a:rPr>
              <a:t> are symbolic –yellow for wheat in the field and blue for the sky above them.</a:t>
            </a:r>
            <a:endParaRPr lang="ru-RU" dirty="0" smtClean="0">
              <a:solidFill>
                <a:srgbClr val="99CC00"/>
              </a:solidFill>
              <a:latin typeface="Algerian" pitchFamily="82" charset="0"/>
            </a:endParaRPr>
          </a:p>
        </p:txBody>
      </p:sp>
      <p:pic>
        <p:nvPicPr>
          <p:cNvPr id="7" name="Picture 4" descr="images7"/>
          <p:cNvPicPr>
            <a:picLocks noChangeAspect="1" noChangeArrowheads="1"/>
          </p:cNvPicPr>
          <p:nvPr/>
        </p:nvPicPr>
        <p:blipFill>
          <a:blip r:embed="rId2" cstate="print"/>
          <a:srcRect/>
          <a:stretch>
            <a:fillRect/>
          </a:stretch>
        </p:blipFill>
        <p:spPr bwMode="auto">
          <a:xfrm>
            <a:off x="5999163" y="2652762"/>
            <a:ext cx="2520950" cy="1916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21"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6">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28"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6">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4)">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6" descr="3"/>
          <p:cNvPicPr>
            <a:picLocks noChangeAspect="1" noChangeArrowheads="1"/>
          </p:cNvPicPr>
          <p:nvPr/>
        </p:nvPicPr>
        <p:blipFill>
          <a:blip r:embed="rId2" cstate="print"/>
          <a:srcRect/>
          <a:stretch>
            <a:fillRect/>
          </a:stretch>
        </p:blipFill>
        <p:spPr bwMode="auto">
          <a:xfrm>
            <a:off x="6156325" y="1163637"/>
            <a:ext cx="2987675" cy="1844675"/>
          </a:xfrm>
          <a:prstGeom prst="rect">
            <a:avLst/>
          </a:prstGeom>
          <a:noFill/>
          <a:ln w="9525">
            <a:noFill/>
            <a:miter lim="800000"/>
            <a:headEnd/>
            <a:tailEnd/>
          </a:ln>
        </p:spPr>
      </p:pic>
      <p:sp>
        <p:nvSpPr>
          <p:cNvPr id="5" name="WordArt 5"/>
          <p:cNvSpPr>
            <a:spLocks noGrp="1" noChangeArrowheads="1" noChangeShapeType="1" noTextEdit="1"/>
          </p:cNvSpPr>
          <p:nvPr>
            <p:ph type="body" idx="1"/>
          </p:nvPr>
        </p:nvSpPr>
        <p:spPr bwMode="auto">
          <a:xfrm>
            <a:off x="667300" y="241300"/>
            <a:ext cx="6089100" cy="952500"/>
          </a:xfrm>
          <a:prstGeom prst="rect">
            <a:avLst/>
          </a:prstGeom>
        </p:spPr>
        <p:txBody>
          <a:bodyPr wrap="none" fromWordArt="1">
            <a:prstTxWarp prst="textSlantUp">
              <a:avLst>
                <a:gd name="adj" fmla="val 32056"/>
              </a:avLst>
            </a:prstTxWarp>
          </a:bodyPr>
          <a:lstStyle/>
          <a:p>
            <a:pPr algn="ctr"/>
            <a:r>
              <a:rPr lang="de-DE"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The national Emblem</a:t>
            </a:r>
            <a:endParaRPr lang="ru-RU"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endParaRPr>
          </a:p>
        </p:txBody>
      </p:sp>
      <p:sp>
        <p:nvSpPr>
          <p:cNvPr id="6" name="Rectangle 3"/>
          <p:cNvSpPr txBox="1">
            <a:spLocks noChangeArrowheads="1"/>
          </p:cNvSpPr>
          <p:nvPr/>
        </p:nvSpPr>
        <p:spPr>
          <a:xfrm>
            <a:off x="311700" y="1676400"/>
            <a:ext cx="6604000" cy="3327400"/>
          </a:xfrm>
          <a:prstGeom prst="rect">
            <a:avLst/>
          </a:prstGeom>
          <a:noFill/>
          <a:ln>
            <a:noFill/>
          </a:ln>
        </p:spPr>
        <p:txBody>
          <a:bodyPr lIns="91425" tIns="91425" rIns="91425" bIns="91425" anchor="t" anchorCtr="0"/>
          <a:lstStyle/>
          <a:p>
            <a:pPr marL="0" marR="0" lvl="0" indent="0" algn="l" defTabSz="914400" rtl="0" eaLnBrk="1" fontAlgn="auto" latinLnBrk="0" hangingPunct="1">
              <a:lnSpc>
                <a:spcPct val="80000"/>
              </a:lnSpc>
              <a:spcBef>
                <a:spcPts val="0"/>
              </a:spcBef>
              <a:spcAft>
                <a:spcPts val="1600"/>
              </a:spcAft>
              <a:buClr>
                <a:schemeClr val="dk2"/>
              </a:buClr>
              <a:buSzPct val="100000"/>
              <a:buFontTx/>
              <a:buNone/>
              <a:tabLst/>
              <a:defRPr/>
            </a:pPr>
            <a:r>
              <a:rPr kumimoji="0" lang="en-US" sz="1800" b="0" i="0" u="none" strike="noStrike" kern="0" cap="none" spc="0" normalizeH="0" baseline="0" noProof="0" dirty="0" smtClean="0">
                <a:ln>
                  <a:noFill/>
                </a:ln>
                <a:solidFill>
                  <a:schemeClr val="hlink"/>
                </a:solidFill>
                <a:effectLst/>
                <a:uLnTx/>
                <a:uFillTx/>
                <a:latin typeface="Showcard Gothic" pitchFamily="82" charset="0"/>
                <a:ea typeface="Arial"/>
                <a:cs typeface="Arial"/>
                <a:sym typeface="Arial"/>
              </a:rPr>
              <a:t>The Ukrainian emblem is a trident.</a:t>
            </a:r>
          </a:p>
          <a:p>
            <a:pPr marL="0" marR="0" lvl="0" indent="0" algn="l" defTabSz="914400" rtl="0" eaLnBrk="1" fontAlgn="auto" latinLnBrk="0" hangingPunct="1">
              <a:lnSpc>
                <a:spcPct val="80000"/>
              </a:lnSpc>
              <a:spcBef>
                <a:spcPts val="0"/>
              </a:spcBef>
              <a:spcAft>
                <a:spcPts val="1600"/>
              </a:spcAft>
              <a:buClr>
                <a:schemeClr val="dk2"/>
              </a:buClr>
              <a:buSzPct val="100000"/>
              <a:buFontTx/>
              <a:buNone/>
              <a:tabLst/>
              <a:defRPr/>
            </a:pPr>
            <a:r>
              <a:rPr kumimoji="0" lang="en-US" sz="1800" b="0" i="0" u="none" strike="noStrike" kern="0" cap="none" spc="0" normalizeH="0" baseline="0" noProof="0" dirty="0" smtClean="0">
                <a:ln>
                  <a:noFill/>
                </a:ln>
                <a:solidFill>
                  <a:schemeClr val="hlink"/>
                </a:solidFill>
                <a:effectLst/>
                <a:uLnTx/>
                <a:uFillTx/>
                <a:latin typeface="Showcard Gothic" pitchFamily="82" charset="0"/>
                <a:ea typeface="Arial"/>
                <a:cs typeface="Arial"/>
                <a:sym typeface="Arial"/>
              </a:rPr>
              <a:t>It is the most ancient and dignified of all the Ukrainian symbols.</a:t>
            </a:r>
          </a:p>
          <a:p>
            <a:pPr marL="0" marR="0" lvl="0" indent="0" algn="l" defTabSz="914400" rtl="0" eaLnBrk="1" fontAlgn="auto" latinLnBrk="0" hangingPunct="1">
              <a:lnSpc>
                <a:spcPct val="80000"/>
              </a:lnSpc>
              <a:spcBef>
                <a:spcPts val="0"/>
              </a:spcBef>
              <a:spcAft>
                <a:spcPts val="1600"/>
              </a:spcAft>
              <a:buClr>
                <a:schemeClr val="dk2"/>
              </a:buClr>
              <a:buSzPct val="100000"/>
              <a:buFontTx/>
              <a:buNone/>
              <a:tabLst/>
              <a:defRPr/>
            </a:pPr>
            <a:r>
              <a:rPr kumimoji="0" lang="en-US" sz="1800" b="0" i="0" u="none" strike="noStrike" kern="0" cap="none" spc="0" normalizeH="0" baseline="0" noProof="0" dirty="0" smtClean="0">
                <a:ln>
                  <a:noFill/>
                </a:ln>
                <a:solidFill>
                  <a:schemeClr val="hlink"/>
                </a:solidFill>
                <a:effectLst/>
                <a:uLnTx/>
                <a:uFillTx/>
                <a:latin typeface="Showcard Gothic" pitchFamily="82" charset="0"/>
                <a:ea typeface="Arial"/>
                <a:cs typeface="Arial"/>
                <a:sym typeface="Arial"/>
              </a:rPr>
              <a:t>The classic shape of the Ukrainian trident was found on the coins of </a:t>
            </a:r>
            <a:r>
              <a:rPr kumimoji="0" lang="en-US" sz="1800" b="0" i="0" u="none" strike="noStrike" kern="0" cap="none" spc="0" normalizeH="0" baseline="0" noProof="0" dirty="0" err="1" smtClean="0">
                <a:ln>
                  <a:noFill/>
                </a:ln>
                <a:solidFill>
                  <a:schemeClr val="hlink"/>
                </a:solidFill>
                <a:effectLst/>
                <a:uLnTx/>
                <a:uFillTx/>
                <a:latin typeface="Showcard Gothic" pitchFamily="82" charset="0"/>
                <a:ea typeface="Arial"/>
                <a:cs typeface="Arial"/>
                <a:sym typeface="Arial"/>
              </a:rPr>
              <a:t>Volodymyr</a:t>
            </a:r>
            <a:r>
              <a:rPr kumimoji="0" lang="en-US" sz="1800" b="0" i="0" u="none" strike="noStrike" kern="0" cap="none" spc="0" normalizeH="0" baseline="0" noProof="0" dirty="0" smtClean="0">
                <a:ln>
                  <a:noFill/>
                </a:ln>
                <a:solidFill>
                  <a:schemeClr val="hlink"/>
                </a:solidFill>
                <a:effectLst/>
                <a:uLnTx/>
                <a:uFillTx/>
                <a:latin typeface="Showcard Gothic" pitchFamily="82" charset="0"/>
                <a:ea typeface="Arial"/>
                <a:cs typeface="Arial"/>
                <a:sym typeface="Arial"/>
              </a:rPr>
              <a:t> the Great ,who ruled in the 10</a:t>
            </a:r>
            <a:r>
              <a:rPr kumimoji="0" lang="en-US" sz="1800" b="0" i="0" u="none" strike="noStrike" kern="0" cap="none" spc="0" normalizeH="0" baseline="30000" noProof="0" dirty="0" smtClean="0">
                <a:ln>
                  <a:noFill/>
                </a:ln>
                <a:solidFill>
                  <a:schemeClr val="hlink"/>
                </a:solidFill>
                <a:effectLst/>
                <a:uLnTx/>
                <a:uFillTx/>
                <a:latin typeface="Showcard Gothic" pitchFamily="82" charset="0"/>
                <a:ea typeface="Arial"/>
                <a:cs typeface="Arial"/>
                <a:sym typeface="Arial"/>
              </a:rPr>
              <a:t>th</a:t>
            </a:r>
            <a:r>
              <a:rPr kumimoji="0" lang="en-US" sz="1800" b="0" i="0" u="none" strike="noStrike" kern="0" cap="none" spc="0" normalizeH="0" baseline="0" noProof="0" dirty="0" smtClean="0">
                <a:ln>
                  <a:noFill/>
                </a:ln>
                <a:solidFill>
                  <a:schemeClr val="hlink"/>
                </a:solidFill>
                <a:effectLst/>
                <a:uLnTx/>
                <a:uFillTx/>
                <a:latin typeface="Showcard Gothic" pitchFamily="82" charset="0"/>
                <a:ea typeface="Arial"/>
                <a:cs typeface="Arial"/>
                <a:sym typeface="Arial"/>
              </a:rPr>
              <a:t> century.</a:t>
            </a:r>
          </a:p>
          <a:p>
            <a:pPr marL="0" marR="0" lvl="0" indent="0" algn="l" defTabSz="914400" rtl="0" eaLnBrk="1" fontAlgn="auto" latinLnBrk="0" hangingPunct="1">
              <a:lnSpc>
                <a:spcPct val="80000"/>
              </a:lnSpc>
              <a:spcBef>
                <a:spcPts val="0"/>
              </a:spcBef>
              <a:spcAft>
                <a:spcPts val="1600"/>
              </a:spcAft>
              <a:buClr>
                <a:schemeClr val="dk2"/>
              </a:buClr>
              <a:buSzPct val="100000"/>
              <a:buFontTx/>
              <a:buNone/>
              <a:tabLst/>
              <a:defRPr/>
            </a:pPr>
            <a:r>
              <a:rPr kumimoji="0" lang="en-US" sz="1800" b="0" i="0" u="none" strike="noStrike" kern="0" cap="none" spc="0" normalizeH="0" baseline="0" noProof="0" dirty="0" smtClean="0">
                <a:ln>
                  <a:noFill/>
                </a:ln>
                <a:solidFill>
                  <a:schemeClr val="hlink"/>
                </a:solidFill>
                <a:effectLst/>
                <a:uLnTx/>
                <a:uFillTx/>
                <a:latin typeface="Showcard Gothic" pitchFamily="82" charset="0"/>
                <a:ea typeface="Arial"/>
                <a:cs typeface="Arial"/>
                <a:sym typeface="Arial"/>
              </a:rPr>
              <a:t>Then ,it was a mark of authority, and a symbol of the ethnic groups which made up the Ukrainian nation. </a:t>
            </a:r>
            <a:endParaRPr kumimoji="0" lang="ru-RU" sz="1800" b="0" i="0" u="none" strike="noStrike" kern="0" cap="none" spc="0" normalizeH="0" baseline="0" noProof="0" dirty="0" smtClean="0">
              <a:ln>
                <a:noFill/>
              </a:ln>
              <a:solidFill>
                <a:schemeClr val="hlink"/>
              </a:solidFill>
              <a:effectLst/>
              <a:uLnTx/>
              <a:uFillTx/>
              <a:latin typeface="Showcard Gothic" pitchFamily="82" charset="0"/>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100"/>
                                        <p:tgtEl>
                                          <p:spTgt spid="6">
                                            <p:txEl>
                                              <p:pRg st="0" end="0"/>
                                            </p:txEl>
                                          </p:spTgt>
                                        </p:tgtEl>
                                      </p:cBhvr>
                                    </p:animEffect>
                                    <p:anim calcmode="lin" valueType="num">
                                      <p:cBhvr>
                                        <p:cTn id="34"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5"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3"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100"/>
                                        <p:tgtEl>
                                          <p:spTgt spid="6">
                                            <p:txEl>
                                              <p:pRg st="1" end="1"/>
                                            </p:txEl>
                                          </p:spTgt>
                                        </p:tgtEl>
                                      </p:cBhvr>
                                    </p:animEffect>
                                    <p:anim calcmode="lin" valueType="num">
                                      <p:cBhvr>
                                        <p:cTn id="43" dur="4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4" dur="400" fill="hold"/>
                                        <p:tgtEl>
                                          <p:spTgt spid="6">
                                            <p:txEl>
                                              <p:pRg st="1" end="1"/>
                                            </p:txEl>
                                          </p:spTgt>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6">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6">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3" presetClass="entr" presetSubtype="0" fill="hold" grpId="0"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fade">
                                      <p:cBhvr>
                                        <p:cTn id="51" dur="100"/>
                                        <p:tgtEl>
                                          <p:spTgt spid="6">
                                            <p:txEl>
                                              <p:pRg st="2" end="2"/>
                                            </p:txEl>
                                          </p:spTgt>
                                        </p:tgtEl>
                                      </p:cBhvr>
                                    </p:animEffect>
                                    <p:anim calcmode="lin" valueType="num">
                                      <p:cBhvr>
                                        <p:cTn id="52" dur="4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3" dur="400" fill="hold"/>
                                        <p:tgtEl>
                                          <p:spTgt spid="6">
                                            <p:txEl>
                                              <p:pRg st="2" end="2"/>
                                            </p:txEl>
                                          </p:spTgt>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6">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6">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3" presetClass="entr" presetSubtype="0" fill="hold" grpId="0" nodeType="click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fade">
                                      <p:cBhvr>
                                        <p:cTn id="60" dur="100"/>
                                        <p:tgtEl>
                                          <p:spTgt spid="6">
                                            <p:txEl>
                                              <p:pRg st="3" end="3"/>
                                            </p:txEl>
                                          </p:spTgt>
                                        </p:tgtEl>
                                      </p:cBhvr>
                                    </p:animEffect>
                                    <p:anim calcmode="lin" valueType="num">
                                      <p:cBhvr>
                                        <p:cTn id="61" dur="4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2" dur="400" fill="hold"/>
                                        <p:tgtEl>
                                          <p:spTgt spid="6">
                                            <p:txEl>
                                              <p:pRg st="3" end="3"/>
                                            </p:txEl>
                                          </p:spTgt>
                                        </p:tgtEl>
                                        <p:attrNameLst>
                                          <p:attrName>ppt_y</p:attrName>
                                        </p:attrNameLst>
                                      </p:cBhvr>
                                      <p:tavLst>
                                        <p:tav tm="0">
                                          <p:val>
                                            <p:strVal val="#ppt_y+0.31"/>
                                          </p:val>
                                        </p:tav>
                                        <p:tav tm="100000">
                                          <p:val>
                                            <p:strVal val="#ppt_y+0.31"/>
                                          </p:val>
                                        </p:tav>
                                      </p:tavLst>
                                    </p:anim>
                                    <p:anim calcmode="lin" valueType="num">
                                      <p:cBhvr>
                                        <p:cTn id="63" dur="600" decel="50000" fill="hold">
                                          <p:stCondLst>
                                            <p:cond delay="400"/>
                                          </p:stCondLst>
                                        </p:cTn>
                                        <p:tgtEl>
                                          <p:spTgt spid="6">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4" dur="600" decel="50000" fill="hold">
                                          <p:stCondLst>
                                            <p:cond delay="400"/>
                                          </p:stCondLst>
                                        </p:cTn>
                                        <p:tgtEl>
                                          <p:spTgt spid="6">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National Anthem</a:t>
            </a:r>
            <a:endParaRPr lang="ru-RU" dirty="0"/>
          </a:p>
        </p:txBody>
      </p:sp>
      <p:sp>
        <p:nvSpPr>
          <p:cNvPr id="4" name="Rectangle 3"/>
          <p:cNvSpPr>
            <a:spLocks noGrp="1" noChangeArrowheads="1"/>
          </p:cNvSpPr>
          <p:nvPr>
            <p:ph type="body" idx="1"/>
          </p:nvPr>
        </p:nvSpPr>
        <p:spPr/>
        <p:txBody>
          <a:bodyPr/>
          <a:lstStyle/>
          <a:p>
            <a:pPr eaLnBrk="1" hangingPunct="1">
              <a:defRPr/>
            </a:pPr>
            <a:r>
              <a:rPr lang="en-US" sz="2000" dirty="0" smtClean="0">
                <a:solidFill>
                  <a:srgbClr val="CC99FF"/>
                </a:solidFill>
                <a:latin typeface="Arial Unicode MS" pitchFamily="34" charset="-128"/>
              </a:rPr>
              <a:t>The song called “Ukraine’s Will and Glory Have Not Yet Perished”</a:t>
            </a:r>
          </a:p>
          <a:p>
            <a:pPr eaLnBrk="1" hangingPunct="1">
              <a:defRPr/>
            </a:pPr>
            <a:r>
              <a:rPr lang="en-US" sz="2000" dirty="0" smtClean="0">
                <a:solidFill>
                  <a:srgbClr val="CC99FF"/>
                </a:solidFill>
                <a:latin typeface="Arial Unicode MS" pitchFamily="34" charset="-128"/>
              </a:rPr>
              <a:t>Its lyrics were written by </a:t>
            </a:r>
            <a:r>
              <a:rPr lang="en-US" sz="2000" dirty="0" err="1" smtClean="0">
                <a:solidFill>
                  <a:srgbClr val="CC99FF"/>
                </a:solidFill>
                <a:latin typeface="Arial Unicode MS" pitchFamily="34" charset="-128"/>
              </a:rPr>
              <a:t>Pavlo</a:t>
            </a:r>
            <a:r>
              <a:rPr lang="en-US" sz="2000" dirty="0" smtClean="0">
                <a:solidFill>
                  <a:srgbClr val="CC99FF"/>
                </a:solidFill>
                <a:latin typeface="Arial Unicode MS" pitchFamily="34" charset="-128"/>
              </a:rPr>
              <a:t> </a:t>
            </a:r>
            <a:r>
              <a:rPr lang="en-US" sz="2000" dirty="0" err="1" smtClean="0">
                <a:solidFill>
                  <a:srgbClr val="CC99FF"/>
                </a:solidFill>
                <a:latin typeface="Arial Unicode MS" pitchFamily="34" charset="-128"/>
              </a:rPr>
              <a:t>Chubynskyi</a:t>
            </a:r>
            <a:r>
              <a:rPr lang="en-US" sz="2000" dirty="0" smtClean="0">
                <a:solidFill>
                  <a:srgbClr val="CC99FF"/>
                </a:solidFill>
                <a:latin typeface="Arial Unicode MS" pitchFamily="34" charset="-128"/>
              </a:rPr>
              <a:t> and it was published in 1863.</a:t>
            </a:r>
          </a:p>
          <a:p>
            <a:pPr eaLnBrk="1" hangingPunct="1">
              <a:defRPr/>
            </a:pPr>
            <a:r>
              <a:rPr lang="en-US" sz="2000" dirty="0" smtClean="0">
                <a:solidFill>
                  <a:srgbClr val="CC99FF"/>
                </a:solidFill>
                <a:latin typeface="Arial Unicode MS" pitchFamily="34" charset="-128"/>
              </a:rPr>
              <a:t>The catchy melody and patriotic words made this song very popular among Ukrainians.</a:t>
            </a:r>
          </a:p>
          <a:p>
            <a:pPr eaLnBrk="1" hangingPunct="1">
              <a:defRPr/>
            </a:pPr>
            <a:r>
              <a:rPr lang="en-US" sz="2000" dirty="0" smtClean="0">
                <a:solidFill>
                  <a:srgbClr val="CC99FF"/>
                </a:solidFill>
                <a:latin typeface="Arial Unicode MS" pitchFamily="34" charset="-128"/>
              </a:rPr>
              <a:t>Article 20 in the Constitution of Ukraine of 1996 defines it as the state anthem.</a:t>
            </a:r>
            <a:endParaRPr lang="ru-RU" sz="2000" dirty="0" smtClean="0">
              <a:solidFill>
                <a:srgbClr val="CC99FF"/>
              </a:solidFill>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4">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4">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4">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Kalyna</a:t>
            </a:r>
            <a:r>
              <a:rPr lang="en-US" dirty="0" smtClean="0"/>
              <a:t> is a national plant</a:t>
            </a:r>
            <a:endParaRPr lang="ru-RU" dirty="0"/>
          </a:p>
        </p:txBody>
      </p:sp>
      <p:sp>
        <p:nvSpPr>
          <p:cNvPr id="3" name="Текст 2"/>
          <p:cNvSpPr>
            <a:spLocks noGrp="1"/>
          </p:cNvSpPr>
          <p:nvPr>
            <p:ph type="body" idx="1"/>
          </p:nvPr>
        </p:nvSpPr>
        <p:spPr/>
        <p:txBody>
          <a:bodyPr/>
          <a:lstStyle/>
          <a:p>
            <a:pPr fontAlgn="base"/>
            <a:endParaRPr lang="uk-UA" dirty="0" smtClean="0"/>
          </a:p>
          <a:p>
            <a:pPr fontAlgn="base"/>
            <a:r>
              <a:rPr lang="en-US" dirty="0" err="1" smtClean="0"/>
              <a:t>Guelder</a:t>
            </a:r>
            <a:r>
              <a:rPr lang="en-US" dirty="0" smtClean="0"/>
              <a:t>-rose or </a:t>
            </a:r>
            <a:r>
              <a:rPr lang="en-US" dirty="0" err="1" smtClean="0"/>
              <a:t>kalyna</a:t>
            </a:r>
            <a:r>
              <a:rPr lang="en-US" dirty="0" smtClean="0"/>
              <a:t> is a national plant of Ukraine. It is a symbol of life, blood, fire. Ukrainians believe that </a:t>
            </a:r>
            <a:r>
              <a:rPr lang="en-US" dirty="0" err="1" smtClean="0"/>
              <a:t>kalyna</a:t>
            </a:r>
            <a:r>
              <a:rPr lang="en-US" dirty="0" smtClean="0"/>
              <a:t> connects the living and the hereafter. </a:t>
            </a:r>
            <a:r>
              <a:rPr lang="en-US" dirty="0" err="1" smtClean="0"/>
              <a:t>Kalyna</a:t>
            </a:r>
            <a:r>
              <a:rPr lang="en-US" dirty="0" smtClean="0"/>
              <a:t> also symbolizes maternity: bush – mother, blossom and berries – children. It is a symbol for home, parents, family.</a:t>
            </a:r>
          </a:p>
          <a:p>
            <a:pPr fontAlgn="base"/>
            <a:r>
              <a:rPr lang="en-US" dirty="0" err="1" smtClean="0"/>
              <a:t>Kalyna</a:t>
            </a:r>
            <a:r>
              <a:rPr lang="en-US" dirty="0" smtClean="0"/>
              <a:t> is a Ukrainian symbol for timeless unity of Ukrainian nation – those who live, those who passed away, and those who will be born. </a:t>
            </a:r>
            <a:r>
              <a:rPr lang="en-US" dirty="0" err="1" smtClean="0"/>
              <a:t>Kalyna</a:t>
            </a:r>
            <a:r>
              <a:rPr lang="en-US" dirty="0" smtClean="0"/>
              <a:t> personifies Ukraine as a symbol of motherland. Ukrainian saying states: “Without willow and guilder-rose there is no Ukraine”.</a:t>
            </a:r>
          </a:p>
          <a:p>
            <a:endParaRPr lang="ru-RU" dirty="0"/>
          </a:p>
        </p:txBody>
      </p:sp>
      <p:pic>
        <p:nvPicPr>
          <p:cNvPr id="1026" name="Picture 2" descr="C:\Users\User\Pictures\калина.jpg"/>
          <p:cNvPicPr>
            <a:picLocks noChangeAspect="1" noChangeArrowheads="1"/>
          </p:cNvPicPr>
          <p:nvPr/>
        </p:nvPicPr>
        <p:blipFill>
          <a:blip r:embed="rId2"/>
          <a:srcRect/>
          <a:stretch>
            <a:fillRect/>
          </a:stretch>
        </p:blipFill>
        <p:spPr bwMode="auto">
          <a:xfrm>
            <a:off x="5265738" y="250962"/>
            <a:ext cx="2981325" cy="153352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National Bird</a:t>
            </a:r>
            <a:endParaRPr lang="ru-RU" dirty="0"/>
          </a:p>
        </p:txBody>
      </p:sp>
      <p:sp>
        <p:nvSpPr>
          <p:cNvPr id="3" name="Текст 2"/>
          <p:cNvSpPr>
            <a:spLocks noGrp="1"/>
          </p:cNvSpPr>
          <p:nvPr>
            <p:ph type="body" idx="1"/>
          </p:nvPr>
        </p:nvSpPr>
        <p:spPr>
          <a:xfrm>
            <a:off x="311700" y="1152474"/>
            <a:ext cx="8520600" cy="3724325"/>
          </a:xfrm>
        </p:spPr>
        <p:txBody>
          <a:bodyPr/>
          <a:lstStyle/>
          <a:p>
            <a:pPr fontAlgn="base"/>
            <a:endParaRPr lang="uk-UA" dirty="0" smtClean="0"/>
          </a:p>
          <a:p>
            <a:pPr fontAlgn="base"/>
            <a:r>
              <a:rPr lang="en-US" dirty="0" smtClean="0"/>
              <a:t>Stork is considered to be the national bird of Ukraine. It is a symbol of parental love, family welfare and patriotism. As far as stork is believed to be a sacred bird, it`s nest, built on the roof of the house, brings fortune and happiness to its hosts.</a:t>
            </a:r>
          </a:p>
          <a:p>
            <a:pPr fontAlgn="base"/>
            <a:r>
              <a:rPr lang="en-US" dirty="0" smtClean="0"/>
              <a:t>There is one Ukrainian legend, according to which, stork originated from human, who had sinned against God and was turned into a bird.</a:t>
            </a:r>
          </a:p>
          <a:p>
            <a:pPr fontAlgn="base"/>
            <a:r>
              <a:rPr lang="en-US" dirty="0" smtClean="0"/>
              <a:t>In Ukraine children are told storks bring babies to their parents. According to the legend many years ago people believed that embryo`s souls were hidden in swamps and only storks were able to bring them to their upcoming parents.</a:t>
            </a:r>
          </a:p>
          <a:p>
            <a:endParaRPr lang="ru-RU" dirty="0"/>
          </a:p>
        </p:txBody>
      </p:sp>
      <p:pic>
        <p:nvPicPr>
          <p:cNvPr id="3074" name="Picture 2" descr="C:\Users\User\Pictures\аист.jpg"/>
          <p:cNvPicPr>
            <a:picLocks noChangeAspect="1" noChangeArrowheads="1"/>
          </p:cNvPicPr>
          <p:nvPr/>
        </p:nvPicPr>
        <p:blipFill>
          <a:blip r:embed="rId2"/>
          <a:srcRect/>
          <a:stretch>
            <a:fillRect/>
          </a:stretch>
        </p:blipFill>
        <p:spPr bwMode="auto">
          <a:xfrm>
            <a:off x="4978400" y="93800"/>
            <a:ext cx="2060575" cy="154344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de-DE" dirty="0" smtClean="0"/>
              <a:t>National </a:t>
            </a:r>
            <a:r>
              <a:rPr lang="de-DE" dirty="0" err="1" smtClean="0"/>
              <a:t>Dishes</a:t>
            </a:r>
            <a:endParaRPr lang="ru-RU" dirty="0"/>
          </a:p>
        </p:txBody>
      </p:sp>
      <p:pic>
        <p:nvPicPr>
          <p:cNvPr id="2050" name="Picture 2" descr="C:\Users\User\Pictures\borshch.jpg"/>
          <p:cNvPicPr>
            <a:picLocks noChangeAspect="1" noChangeArrowheads="1"/>
          </p:cNvPicPr>
          <p:nvPr/>
        </p:nvPicPr>
        <p:blipFill>
          <a:blip r:embed="rId2"/>
          <a:srcRect/>
          <a:stretch>
            <a:fillRect/>
          </a:stretch>
        </p:blipFill>
        <p:spPr bwMode="auto">
          <a:xfrm>
            <a:off x="997500" y="1209625"/>
            <a:ext cx="2324100" cy="1543050"/>
          </a:xfrm>
          <a:prstGeom prst="rect">
            <a:avLst/>
          </a:prstGeom>
          <a:noFill/>
        </p:spPr>
      </p:pic>
      <p:pic>
        <p:nvPicPr>
          <p:cNvPr id="2053" name="Picture 5" descr="C:\Users\User\Pictures\вареники.jpg"/>
          <p:cNvPicPr>
            <a:picLocks noChangeAspect="1" noChangeArrowheads="1"/>
          </p:cNvPicPr>
          <p:nvPr/>
        </p:nvPicPr>
        <p:blipFill>
          <a:blip r:embed="rId3"/>
          <a:srcRect/>
          <a:stretch>
            <a:fillRect/>
          </a:stretch>
        </p:blipFill>
        <p:spPr bwMode="auto">
          <a:xfrm>
            <a:off x="5514975" y="323800"/>
            <a:ext cx="2762250" cy="1657350"/>
          </a:xfrm>
          <a:prstGeom prst="rect">
            <a:avLst/>
          </a:prstGeom>
          <a:noFill/>
        </p:spPr>
      </p:pic>
      <p:sp>
        <p:nvSpPr>
          <p:cNvPr id="9" name="TextBox 8"/>
          <p:cNvSpPr txBox="1"/>
          <p:nvPr/>
        </p:nvSpPr>
        <p:spPr>
          <a:xfrm>
            <a:off x="247577" y="3008868"/>
            <a:ext cx="4362523" cy="923330"/>
          </a:xfrm>
          <a:prstGeom prst="rect">
            <a:avLst/>
          </a:prstGeom>
          <a:noFill/>
        </p:spPr>
        <p:txBody>
          <a:bodyPr wrap="square" rtlCol="0">
            <a:spAutoFit/>
          </a:bodyPr>
          <a:lstStyle/>
          <a:p>
            <a:r>
              <a:rPr lang="en-US" sz="1800" dirty="0" err="1" smtClean="0"/>
              <a:t>Borshch</a:t>
            </a:r>
            <a:r>
              <a:rPr lang="en-US" sz="1800" dirty="0" smtClean="0"/>
              <a:t>- vegetable soup, made with </a:t>
            </a:r>
            <a:r>
              <a:rPr lang="en-US" sz="1800" dirty="0" err="1" smtClean="0"/>
              <a:t>cabbage,beetroots</a:t>
            </a:r>
            <a:r>
              <a:rPr lang="en-US" sz="1800" dirty="0" smtClean="0"/>
              <a:t>, potatoes.</a:t>
            </a:r>
          </a:p>
          <a:p>
            <a:r>
              <a:rPr lang="en-US" sz="1800" dirty="0" smtClean="0"/>
              <a:t>Sometimes with mushrooms or beans</a:t>
            </a:r>
            <a:endParaRPr lang="ru-RU" sz="1800" dirty="0"/>
          </a:p>
        </p:txBody>
      </p:sp>
      <p:sp>
        <p:nvSpPr>
          <p:cNvPr id="10" name="TextBox 9"/>
          <p:cNvSpPr txBox="1"/>
          <p:nvPr/>
        </p:nvSpPr>
        <p:spPr>
          <a:xfrm>
            <a:off x="5177133" y="2485648"/>
            <a:ext cx="3655168" cy="1323439"/>
          </a:xfrm>
          <a:prstGeom prst="rect">
            <a:avLst/>
          </a:prstGeom>
          <a:noFill/>
        </p:spPr>
        <p:txBody>
          <a:bodyPr wrap="square" rtlCol="0">
            <a:spAutoFit/>
          </a:bodyPr>
          <a:lstStyle/>
          <a:p>
            <a:r>
              <a:rPr lang="en-US" sz="2000" dirty="0" err="1" smtClean="0"/>
              <a:t>Varenyky</a:t>
            </a:r>
            <a:r>
              <a:rPr lang="en-US" sz="2000" dirty="0" smtClean="0"/>
              <a:t>  are made with different fillings-</a:t>
            </a:r>
          </a:p>
          <a:p>
            <a:r>
              <a:rPr lang="en-US" sz="2000" dirty="0" smtClean="0"/>
              <a:t>cherries, cottage cheese, potatoes, cabbage</a:t>
            </a:r>
            <a:endParaRPr lang="ru-RU" sz="2000"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5"/>
        <p:cNvGrpSpPr/>
        <p:nvPr/>
      </p:nvGrpSpPr>
      <p:grpSpPr>
        <a:xfrm>
          <a:off x="0" y="0"/>
          <a:ext cx="0" cy="0"/>
          <a:chOff x="0" y="0"/>
          <a:chExt cx="0" cy="0"/>
        </a:xfrm>
      </p:grpSpPr>
      <p:pic>
        <p:nvPicPr>
          <p:cNvPr id="76" name="Shape 76"/>
          <p:cNvPicPr preferRelativeResize="0"/>
          <p:nvPr/>
        </p:nvPicPr>
        <p:blipFill>
          <a:blip r:embed="rId3">
            <a:alphaModFix/>
          </a:blip>
          <a:stretch>
            <a:fillRect/>
          </a:stretch>
        </p:blipFill>
        <p:spPr>
          <a:xfrm>
            <a:off x="192450" y="156199"/>
            <a:ext cx="4035258" cy="4909376"/>
          </a:xfrm>
          <a:prstGeom prst="rect">
            <a:avLst/>
          </a:prstGeom>
          <a:noFill/>
          <a:ln>
            <a:noFill/>
          </a:ln>
        </p:spPr>
      </p:pic>
      <p:sp>
        <p:nvSpPr>
          <p:cNvPr id="77" name="Shape 77"/>
          <p:cNvSpPr txBox="1"/>
          <p:nvPr/>
        </p:nvSpPr>
        <p:spPr>
          <a:xfrm>
            <a:off x="969088" y="2504610"/>
            <a:ext cx="7315200" cy="8535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78" name="Shape 78"/>
          <p:cNvPicPr preferRelativeResize="0"/>
          <p:nvPr/>
        </p:nvPicPr>
        <p:blipFill>
          <a:blip r:embed="rId4">
            <a:alphaModFix/>
          </a:blip>
          <a:stretch>
            <a:fillRect/>
          </a:stretch>
        </p:blipFill>
        <p:spPr>
          <a:xfrm>
            <a:off x="4227700" y="156200"/>
            <a:ext cx="4648325" cy="2709501"/>
          </a:xfrm>
          <a:prstGeom prst="rect">
            <a:avLst/>
          </a:prstGeom>
          <a:noFill/>
          <a:ln>
            <a:noFill/>
          </a:ln>
        </p:spPr>
      </p:pic>
      <p:pic>
        <p:nvPicPr>
          <p:cNvPr id="79" name="Shape 79"/>
          <p:cNvPicPr preferRelativeResize="0"/>
          <p:nvPr/>
        </p:nvPicPr>
        <p:blipFill>
          <a:blip r:embed="rId5">
            <a:alphaModFix/>
          </a:blip>
          <a:stretch>
            <a:fillRect/>
          </a:stretch>
        </p:blipFill>
        <p:spPr>
          <a:xfrm>
            <a:off x="4227700" y="2865700"/>
            <a:ext cx="4737999" cy="2195200"/>
          </a:xfrm>
          <a:prstGeom prst="rect">
            <a:avLst/>
          </a:prstGeom>
          <a:noFill/>
          <a:ln>
            <a:noFill/>
          </a:ln>
        </p:spPr>
      </p:pic>
      <p:sp>
        <p:nvSpPr>
          <p:cNvPr id="80" name="Shape 80"/>
          <p:cNvSpPr txBox="1">
            <a:spLocks noGrp="1"/>
          </p:cNvSpPr>
          <p:nvPr>
            <p:ph type="body" idx="1"/>
          </p:nvPr>
        </p:nvSpPr>
        <p:spPr>
          <a:xfrm>
            <a:off x="416624" y="953623"/>
            <a:ext cx="8159700" cy="2936699"/>
          </a:xfrm>
          <a:prstGeom prst="rect">
            <a:avLst/>
          </a:prstGeom>
        </p:spPr>
        <p:txBody>
          <a:bodyPr lIns="91425" tIns="91425" rIns="91425" bIns="91425" anchor="ctr" anchorCtr="0">
            <a:noAutofit/>
          </a:bodyPr>
          <a:lstStyle/>
          <a:p>
            <a:pPr lvl="0" algn="just">
              <a:spcBef>
                <a:spcPts val="0"/>
              </a:spcBef>
              <a:buNone/>
            </a:pPr>
            <a:r>
              <a:rPr lang="en">
                <a:solidFill>
                  <a:srgbClr val="FFFFFF"/>
                </a:solidFill>
              </a:rPr>
              <a:t>George Washington was born on February 22, 1732 [O.S. February 11, 1731 – December 14, 1799) was an American politician and soldier who served as the first President of the United States from 1789 to 1797 and was one of the Founding Fathers of the United States. He served as Commander-in-Chief of the Continental Army during the American Revolutionary War, and later presided over the 1787 convention that drafted the United States Constitution. He is popularly considered the driving force behind the nation's establishment and came to be known as the "father of the country," both during his lifetime and to this day.</a:t>
            </a:r>
          </a:p>
        </p:txBody>
      </p:sp>
      <p:sp>
        <p:nvSpPr>
          <p:cNvPr id="81" name="Shape 81"/>
          <p:cNvSpPr txBox="1"/>
          <p:nvPr/>
        </p:nvSpPr>
        <p:spPr>
          <a:xfrm>
            <a:off x="-150975" y="156188"/>
            <a:ext cx="9294900" cy="853500"/>
          </a:xfrm>
          <a:prstGeom prst="rect">
            <a:avLst/>
          </a:prstGeom>
          <a:noFill/>
          <a:ln>
            <a:noFill/>
          </a:ln>
        </p:spPr>
        <p:txBody>
          <a:bodyPr lIns="91425" tIns="91425" rIns="91425" bIns="91425" anchor="ctr" anchorCtr="0">
            <a:noAutofit/>
          </a:bodyPr>
          <a:lstStyle/>
          <a:p>
            <a:pPr lvl="0" algn="ctr">
              <a:spcBef>
                <a:spcPts val="0"/>
              </a:spcBef>
              <a:buNone/>
            </a:pPr>
            <a:r>
              <a:rPr lang="en" sz="3500" b="1">
                <a:solidFill>
                  <a:srgbClr val="FFFFFF"/>
                </a:solidFill>
              </a:rPr>
              <a:t>3.       George Washington</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5"/>
        <p:cNvGrpSpPr/>
        <p:nvPr/>
      </p:nvGrpSpPr>
      <p:grpSpPr>
        <a:xfrm>
          <a:off x="0" y="0"/>
          <a:ext cx="0" cy="0"/>
          <a:chOff x="0" y="0"/>
          <a:chExt cx="0" cy="0"/>
        </a:xfrm>
      </p:grpSpPr>
      <p:pic>
        <p:nvPicPr>
          <p:cNvPr id="86" name="Shape 86"/>
          <p:cNvPicPr preferRelativeResize="0"/>
          <p:nvPr/>
        </p:nvPicPr>
        <p:blipFill>
          <a:blip r:embed="rId3">
            <a:alphaModFix amt="52000"/>
          </a:blip>
          <a:stretch>
            <a:fillRect/>
          </a:stretch>
        </p:blipFill>
        <p:spPr>
          <a:xfrm>
            <a:off x="4425725" y="860200"/>
            <a:ext cx="4367900" cy="3382250"/>
          </a:xfrm>
          <a:prstGeom prst="rect">
            <a:avLst/>
          </a:prstGeom>
          <a:noFill/>
          <a:ln>
            <a:noFill/>
          </a:ln>
        </p:spPr>
      </p:pic>
      <p:pic>
        <p:nvPicPr>
          <p:cNvPr id="87" name="Shape 87"/>
          <p:cNvPicPr preferRelativeResize="0"/>
          <p:nvPr/>
        </p:nvPicPr>
        <p:blipFill>
          <a:blip r:embed="rId4">
            <a:alphaModFix amt="52000"/>
          </a:blip>
          <a:stretch>
            <a:fillRect/>
          </a:stretch>
        </p:blipFill>
        <p:spPr>
          <a:xfrm>
            <a:off x="481875" y="256050"/>
            <a:ext cx="3872925" cy="4712249"/>
          </a:xfrm>
          <a:prstGeom prst="rect">
            <a:avLst/>
          </a:prstGeom>
          <a:noFill/>
          <a:ln>
            <a:noFill/>
          </a:ln>
        </p:spPr>
      </p:pic>
      <p:sp>
        <p:nvSpPr>
          <p:cNvPr id="88" name="Shape 88"/>
          <p:cNvSpPr txBox="1">
            <a:spLocks noGrp="1"/>
          </p:cNvSpPr>
          <p:nvPr>
            <p:ph type="title"/>
          </p:nvPr>
        </p:nvSpPr>
        <p:spPr>
          <a:xfrm>
            <a:off x="4779026" y="1150750"/>
            <a:ext cx="4090800" cy="3439800"/>
          </a:xfrm>
          <a:prstGeom prst="rect">
            <a:avLst/>
          </a:prstGeom>
        </p:spPr>
        <p:txBody>
          <a:bodyPr lIns="91425" tIns="91425" rIns="91425" bIns="91425" anchor="ctr" anchorCtr="0">
            <a:noAutofit/>
          </a:bodyPr>
          <a:lstStyle/>
          <a:p>
            <a:pPr lvl="0" algn="just">
              <a:spcBef>
                <a:spcPts val="0"/>
              </a:spcBef>
              <a:buNone/>
            </a:pPr>
            <a:r>
              <a:rPr lang="en" b="1">
                <a:solidFill>
                  <a:srgbClr val="85200C"/>
                </a:solidFill>
              </a:rPr>
              <a:t>Dwight D Eisenhower was probably the most famous American general in World War II. He became the 34th president of the United States of America.</a:t>
            </a:r>
          </a:p>
          <a:p>
            <a:pPr lvl="0" algn="ctr">
              <a:spcBef>
                <a:spcPts val="0"/>
              </a:spcBef>
              <a:buNone/>
            </a:pPr>
            <a:endParaRPr>
              <a:solidFill>
                <a:srgbClr val="FF0000"/>
              </a:solidFill>
            </a:endParaRPr>
          </a:p>
        </p:txBody>
      </p:sp>
      <p:sp>
        <p:nvSpPr>
          <p:cNvPr id="89" name="Shape 89"/>
          <p:cNvSpPr txBox="1">
            <a:spLocks noGrp="1"/>
          </p:cNvSpPr>
          <p:nvPr>
            <p:ph type="body" idx="1"/>
          </p:nvPr>
        </p:nvSpPr>
        <p:spPr>
          <a:xfrm>
            <a:off x="542400" y="922150"/>
            <a:ext cx="3812400" cy="3511500"/>
          </a:xfrm>
          <a:prstGeom prst="rect">
            <a:avLst/>
          </a:prstGeom>
        </p:spPr>
        <p:txBody>
          <a:bodyPr lIns="91425" tIns="91425" rIns="91425" bIns="91425" anchor="ctr" anchorCtr="0">
            <a:noAutofit/>
          </a:bodyPr>
          <a:lstStyle/>
          <a:p>
            <a:pPr lvl="0" algn="just">
              <a:spcBef>
                <a:spcPts val="0"/>
              </a:spcBef>
              <a:buNone/>
            </a:pPr>
            <a:r>
              <a:rPr lang="en" b="1">
                <a:solidFill>
                  <a:srgbClr val="990000"/>
                </a:solidFill>
              </a:rPr>
              <a:t>Dwight D. Eisenhower - D-Day Pre Invasion Address to Soldiers (Order of the Day). Soldiers, Sailors, and Airmen of the Allied Expeditionary Force: You are about to embark upon the Great Crusade, toward which we have striven these many months.</a:t>
            </a:r>
          </a:p>
        </p:txBody>
      </p:sp>
      <p:sp>
        <p:nvSpPr>
          <p:cNvPr id="90" name="Shape 90"/>
          <p:cNvSpPr txBox="1"/>
          <p:nvPr/>
        </p:nvSpPr>
        <p:spPr>
          <a:xfrm>
            <a:off x="-87500" y="317204"/>
            <a:ext cx="9144000" cy="543000"/>
          </a:xfrm>
          <a:prstGeom prst="rect">
            <a:avLst/>
          </a:prstGeom>
          <a:noFill/>
          <a:ln>
            <a:noFill/>
          </a:ln>
        </p:spPr>
        <p:txBody>
          <a:bodyPr lIns="91425" tIns="91425" rIns="91425" bIns="91425" anchor="ctr" anchorCtr="0">
            <a:noAutofit/>
          </a:bodyPr>
          <a:lstStyle/>
          <a:p>
            <a:pPr lvl="0" algn="ctr">
              <a:spcBef>
                <a:spcPts val="0"/>
              </a:spcBef>
              <a:buNone/>
            </a:pPr>
            <a:r>
              <a:rPr lang="en" sz="3000" b="1"/>
              <a:t>4.  Dwight D Eisenhower</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4"/>
        <p:cNvGrpSpPr/>
        <p:nvPr/>
      </p:nvGrpSpPr>
      <p:grpSpPr>
        <a:xfrm>
          <a:off x="0" y="0"/>
          <a:ext cx="0" cy="0"/>
          <a:chOff x="0" y="0"/>
          <a:chExt cx="0" cy="0"/>
        </a:xfrm>
      </p:grpSpPr>
      <p:pic>
        <p:nvPicPr>
          <p:cNvPr id="95" name="Shape 95"/>
          <p:cNvPicPr preferRelativeResize="0"/>
          <p:nvPr/>
        </p:nvPicPr>
        <p:blipFill>
          <a:blip r:embed="rId3">
            <a:alphaModFix/>
          </a:blip>
          <a:stretch>
            <a:fillRect/>
          </a:stretch>
        </p:blipFill>
        <p:spPr>
          <a:xfrm>
            <a:off x="2838600" y="152400"/>
            <a:ext cx="6229200" cy="3669624"/>
          </a:xfrm>
          <a:prstGeom prst="rect">
            <a:avLst/>
          </a:prstGeom>
          <a:noFill/>
          <a:ln>
            <a:noFill/>
          </a:ln>
        </p:spPr>
      </p:pic>
      <p:sp>
        <p:nvSpPr>
          <p:cNvPr id="96" name="Shape 96"/>
          <p:cNvSpPr txBox="1">
            <a:spLocks noGrp="1"/>
          </p:cNvSpPr>
          <p:nvPr>
            <p:ph type="title"/>
          </p:nvPr>
        </p:nvSpPr>
        <p:spPr>
          <a:xfrm>
            <a:off x="303125" y="76200"/>
            <a:ext cx="8591400" cy="572700"/>
          </a:xfrm>
          <a:prstGeom prst="rect">
            <a:avLst/>
          </a:prstGeom>
        </p:spPr>
        <p:txBody>
          <a:bodyPr lIns="91425" tIns="91425" rIns="91425" bIns="91425" anchor="ctr" anchorCtr="0">
            <a:noAutofit/>
          </a:bodyPr>
          <a:lstStyle/>
          <a:p>
            <a:pPr lvl="0" algn="ctr">
              <a:spcBef>
                <a:spcPts val="0"/>
              </a:spcBef>
              <a:buNone/>
            </a:pPr>
            <a:r>
              <a:rPr lang="en" b="1">
                <a:solidFill>
                  <a:srgbClr val="FFFFFF"/>
                </a:solidFill>
              </a:rPr>
              <a:t>5.  Bald Eagle</a:t>
            </a:r>
          </a:p>
        </p:txBody>
      </p:sp>
      <p:sp>
        <p:nvSpPr>
          <p:cNvPr id="97" name="Shape 97"/>
          <p:cNvSpPr txBox="1"/>
          <p:nvPr/>
        </p:nvSpPr>
        <p:spPr>
          <a:xfrm>
            <a:off x="132625" y="297425"/>
            <a:ext cx="2699700" cy="46377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4705"/>
              <a:buFont typeface="Arial"/>
              <a:buNone/>
            </a:pPr>
            <a:r>
              <a:rPr lang="en" sz="1700">
                <a:solidFill>
                  <a:schemeClr val="dk1"/>
                </a:solidFill>
              </a:rPr>
              <a:t>The bald eagle is important in various Native American cultures, and as the national bird of the United States.  It is prominent in seals and logos, coinage, postage stamps, and other items relating to the U.S. federal government. Bald eagles were once hunted, but now it is illegal to hunt them in the United States.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1"/>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a:off x="4698300" y="498825"/>
            <a:ext cx="4360449" cy="4535874"/>
          </a:xfrm>
          <a:prstGeom prst="rect">
            <a:avLst/>
          </a:prstGeom>
          <a:noFill/>
          <a:ln>
            <a:noFill/>
          </a:ln>
        </p:spPr>
      </p:pic>
      <p:sp>
        <p:nvSpPr>
          <p:cNvPr id="103" name="Shape 103"/>
          <p:cNvSpPr txBox="1">
            <a:spLocks noGrp="1"/>
          </p:cNvSpPr>
          <p:nvPr>
            <p:ph type="title"/>
          </p:nvPr>
        </p:nvSpPr>
        <p:spPr>
          <a:xfrm>
            <a:off x="359950" y="0"/>
            <a:ext cx="8259900" cy="601500"/>
          </a:xfrm>
          <a:prstGeom prst="rect">
            <a:avLst/>
          </a:prstGeom>
        </p:spPr>
        <p:txBody>
          <a:bodyPr lIns="91425" tIns="91425" rIns="91425" bIns="91425" anchor="ctr" anchorCtr="0">
            <a:noAutofit/>
          </a:bodyPr>
          <a:lstStyle/>
          <a:p>
            <a:pPr lvl="0" algn="ctr">
              <a:spcBef>
                <a:spcPts val="0"/>
              </a:spcBef>
              <a:buNone/>
            </a:pPr>
            <a:r>
              <a:rPr lang="en" b="1"/>
              <a:t>6.  Super Bowl</a:t>
            </a:r>
          </a:p>
        </p:txBody>
      </p:sp>
      <p:sp>
        <p:nvSpPr>
          <p:cNvPr id="104" name="Shape 104"/>
          <p:cNvSpPr txBox="1">
            <a:spLocks noGrp="1"/>
          </p:cNvSpPr>
          <p:nvPr>
            <p:ph type="body" idx="1"/>
          </p:nvPr>
        </p:nvSpPr>
        <p:spPr>
          <a:xfrm>
            <a:off x="380150" y="602225"/>
            <a:ext cx="2829000" cy="4423800"/>
          </a:xfrm>
          <a:prstGeom prst="rect">
            <a:avLst/>
          </a:prstGeom>
        </p:spPr>
        <p:txBody>
          <a:bodyPr lIns="91425" tIns="91425" rIns="91425" bIns="91425" anchor="ctr" anchorCtr="0">
            <a:noAutofit/>
          </a:bodyPr>
          <a:lstStyle/>
          <a:p>
            <a:pPr lvl="0">
              <a:spcBef>
                <a:spcPts val="0"/>
              </a:spcBef>
              <a:buNone/>
            </a:pPr>
            <a:r>
              <a:rPr lang="en">
                <a:solidFill>
                  <a:schemeClr val="dk1"/>
                </a:solidFill>
              </a:rPr>
              <a:t>The </a:t>
            </a:r>
            <a:r>
              <a:rPr lang="en" b="1">
                <a:solidFill>
                  <a:schemeClr val="dk1"/>
                </a:solidFill>
              </a:rPr>
              <a:t>Super Bowl </a:t>
            </a:r>
            <a:r>
              <a:rPr lang="en">
                <a:solidFill>
                  <a:schemeClr val="dk1"/>
                </a:solidFill>
              </a:rPr>
              <a:t>is probably the most recognized sporting contest in the United States because athletes from the two best football teams compete against each other to determine who is best. Did you know that 1 million chicken wings are eaten on Super Bowl Sunday in February each year?</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8"/>
        <p:cNvGrpSpPr/>
        <p:nvPr/>
      </p:nvGrpSpPr>
      <p:grpSpPr>
        <a:xfrm>
          <a:off x="0" y="0"/>
          <a:ext cx="0" cy="0"/>
          <a:chOff x="0" y="0"/>
          <a:chExt cx="0" cy="0"/>
        </a:xfrm>
      </p:grpSpPr>
      <p:pic>
        <p:nvPicPr>
          <p:cNvPr id="109" name="Shape 109"/>
          <p:cNvPicPr preferRelativeResize="0"/>
          <p:nvPr/>
        </p:nvPicPr>
        <p:blipFill>
          <a:blip r:embed="rId3">
            <a:alphaModFix/>
          </a:blip>
          <a:stretch>
            <a:fillRect/>
          </a:stretch>
        </p:blipFill>
        <p:spPr>
          <a:xfrm>
            <a:off x="0" y="0"/>
            <a:ext cx="9144000" cy="5635225"/>
          </a:xfrm>
          <a:prstGeom prst="rect">
            <a:avLst/>
          </a:prstGeom>
          <a:noFill/>
          <a:ln>
            <a:noFill/>
          </a:ln>
        </p:spPr>
      </p:pic>
      <p:sp>
        <p:nvSpPr>
          <p:cNvPr id="110" name="Shape 110"/>
          <p:cNvSpPr txBox="1">
            <a:spLocks noGrp="1"/>
          </p:cNvSpPr>
          <p:nvPr>
            <p:ph type="title"/>
          </p:nvPr>
        </p:nvSpPr>
        <p:spPr>
          <a:xfrm rot="1396">
            <a:off x="876174" y="205350"/>
            <a:ext cx="8124900" cy="654899"/>
          </a:xfrm>
          <a:prstGeom prst="rect">
            <a:avLst/>
          </a:prstGeom>
        </p:spPr>
        <p:txBody>
          <a:bodyPr lIns="91425" tIns="91425" rIns="91425" bIns="91425" anchor="t" anchorCtr="0">
            <a:noAutofit/>
          </a:bodyPr>
          <a:lstStyle/>
          <a:p>
            <a:pPr lvl="0" algn="ctr">
              <a:spcBef>
                <a:spcPts val="0"/>
              </a:spcBef>
              <a:buNone/>
            </a:pPr>
            <a:r>
              <a:rPr lang="en" b="1">
                <a:solidFill>
                  <a:srgbClr val="FF0000"/>
                </a:solidFill>
              </a:rPr>
              <a:t>7. Liberty Bell</a:t>
            </a:r>
          </a:p>
          <a:p>
            <a:pPr lvl="0" algn="ctr">
              <a:spcBef>
                <a:spcPts val="0"/>
              </a:spcBef>
              <a:buNone/>
            </a:pPr>
            <a:endParaRPr b="1">
              <a:solidFill>
                <a:srgbClr val="FF0000"/>
              </a:solidFill>
            </a:endParaRPr>
          </a:p>
          <a:p>
            <a:pPr lvl="0" algn="ctr">
              <a:spcBef>
                <a:spcPts val="0"/>
              </a:spcBef>
              <a:buNone/>
            </a:pPr>
            <a:endParaRPr b="1">
              <a:solidFill>
                <a:srgbClr val="FF0000"/>
              </a:solidFill>
            </a:endParaRPr>
          </a:p>
        </p:txBody>
      </p:sp>
      <p:sp>
        <p:nvSpPr>
          <p:cNvPr id="111" name="Shape 111"/>
          <p:cNvSpPr txBox="1">
            <a:spLocks noGrp="1"/>
          </p:cNvSpPr>
          <p:nvPr>
            <p:ph type="body" idx="1"/>
          </p:nvPr>
        </p:nvSpPr>
        <p:spPr>
          <a:xfrm>
            <a:off x="756475" y="4094100"/>
            <a:ext cx="8124900" cy="1386000"/>
          </a:xfrm>
          <a:prstGeom prst="rect">
            <a:avLst/>
          </a:prstGeom>
        </p:spPr>
        <p:txBody>
          <a:bodyPr lIns="91425" tIns="91425" rIns="91425" bIns="91425" anchor="t" anchorCtr="0">
            <a:noAutofit/>
          </a:bodyPr>
          <a:lstStyle/>
          <a:p>
            <a:pPr lvl="0">
              <a:spcBef>
                <a:spcPts val="0"/>
              </a:spcBef>
              <a:buNone/>
            </a:pPr>
            <a:r>
              <a:rPr lang="en">
                <a:solidFill>
                  <a:srgbClr val="FFFFFF"/>
                </a:solidFill>
              </a:rPr>
              <a:t>The Liberty Bell is an American symbol of freedom.  It is located in Philadelphia, Pennsylvania.  The bell first cracked when rung after its arrival in Philadelphia, and was twice recast by local workmen John Pass and John Stow, whose last names appear on the bell.</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2616</Words>
  <Application>Microsoft Macintosh PowerPoint</Application>
  <PresentationFormat>On-screen Show (16:9)</PresentationFormat>
  <Paragraphs>141</Paragraphs>
  <Slides>45</Slides>
  <Notes>12</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simple-light-2</vt:lpstr>
      <vt:lpstr>National Symbols</vt:lpstr>
      <vt:lpstr>Slide 2</vt:lpstr>
      <vt:lpstr>Slide 3</vt:lpstr>
      <vt:lpstr>2.  Uncle Sam</vt:lpstr>
      <vt:lpstr>Slide 5</vt:lpstr>
      <vt:lpstr>Dwight D Eisenhower was probably the most famous American general in World War II. He became the 34th president of the United States of America. </vt:lpstr>
      <vt:lpstr>5.  Bald Eagle</vt:lpstr>
      <vt:lpstr>6.  Super Bowl</vt:lpstr>
      <vt:lpstr>7. Liberty Bell  </vt:lpstr>
      <vt:lpstr>8.  The World Series of Baseball</vt:lpstr>
      <vt:lpstr>9.  National Food</vt:lpstr>
      <vt:lpstr>10.  Declaration of Independence</vt:lpstr>
      <vt:lpstr>Creators</vt:lpstr>
      <vt:lpstr>                      Washington State Symbols</vt:lpstr>
      <vt:lpstr>Washington State Seal</vt:lpstr>
      <vt:lpstr>Washington State Flag</vt:lpstr>
      <vt:lpstr>State Bird: Yellow Goldfinch</vt:lpstr>
      <vt:lpstr>State Flower:Coast Rhododendron</vt:lpstr>
      <vt:lpstr>State Tree:Western Hemlock</vt:lpstr>
      <vt:lpstr>State Song: “Washington, my home”</vt:lpstr>
      <vt:lpstr>“Washington,My Home” Written by Helen Davis, arranged by Stuart Churchill </vt:lpstr>
      <vt:lpstr>State Fruit: Apple</vt:lpstr>
      <vt:lpstr>Slide 23</vt:lpstr>
      <vt:lpstr>State Marine Mammal: Orca</vt:lpstr>
      <vt:lpstr>“The Evergreen State”</vt:lpstr>
      <vt:lpstr>Slide 26</vt:lpstr>
      <vt:lpstr>Slide 27</vt:lpstr>
      <vt:lpstr>Slide 28</vt:lpstr>
      <vt:lpstr>Slide 29</vt:lpstr>
      <vt:lpstr>Slide 30</vt:lpstr>
      <vt:lpstr>Slide 31</vt:lpstr>
      <vt:lpstr>National symbols of Nepal </vt:lpstr>
      <vt:lpstr>Slide 33</vt:lpstr>
      <vt:lpstr>rhododendron</vt:lpstr>
      <vt:lpstr>Danphe </vt:lpstr>
      <vt:lpstr>National Anthem</vt:lpstr>
      <vt:lpstr>Coat-of-Arms</vt:lpstr>
      <vt:lpstr>NATIONAL DISH </vt:lpstr>
      <vt:lpstr>Slide 39</vt:lpstr>
      <vt:lpstr>Ukrainian flag </vt:lpstr>
      <vt:lpstr>Slide 41</vt:lpstr>
      <vt:lpstr>The National Anthem</vt:lpstr>
      <vt:lpstr>Kalyna is a national plant</vt:lpstr>
      <vt:lpstr>National Bird</vt:lpstr>
      <vt:lpstr>National Dishes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Barry Kramer</cp:lastModifiedBy>
  <cp:revision>17</cp:revision>
  <dcterms:created xsi:type="dcterms:W3CDTF">2017-05-22T02:05:51Z</dcterms:created>
  <dcterms:modified xsi:type="dcterms:W3CDTF">2017-05-22T02:06:21Z</dcterms:modified>
</cp:coreProperties>
</file>