
<file path=[Content_Types].xml><?xml version="1.0" encoding="utf-8"?>
<Types xmlns="http://schemas.openxmlformats.org/package/2006/content-types">
  <Override PartName="/ppt/notesSlides/notesSlide5.xml" ContentType="application/vnd.openxmlformats-officedocument.presentationml.notesSlide+xml"/>
  <Override PartName="/ppt/slideLayouts/slideLayout1.xml" ContentType="application/vnd.openxmlformats-officedocument.presentationml.slideLayout+xml"/>
  <Default Extension="png" ContentType="image/png"/>
  <Default Extension="rels" ContentType="application/vnd.openxmlformats-package.relationships+xml"/>
  <Override PartName="/ppt/slides/slide11.xml" ContentType="application/vnd.openxmlformats-officedocument.presentationml.slide+xml"/>
  <Default Extension="xml" ContentType="application/xml"/>
  <Override PartName="/ppt/slides/slide9.xml" ContentType="application/vnd.openxmlformats-officedocument.presentationml.slide+xml"/>
  <Default Extension="jpeg" ContentType="image/jpeg"/>
  <Override PartName="/ppt/notesSlides/notesSlide3.xml" ContentType="application/vnd.openxmlformats-officedocument.presentationml.notesSlide+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notesSlides/notesSlide1.xml" ContentType="application/vnd.openxmlformats-officedocument.presentationml.notesSlide+xml"/>
  <Override PartName="/ppt/slides/slide18.xml" ContentType="application/vnd.openxmlformats-officedocument.presentationml.slide+xml"/>
  <Override PartName="/ppt/slideLayouts/slideLayout6.xml" ContentType="application/vnd.openxmlformats-officedocument.presentationml.slideLayout+xml"/>
  <Override PartName="/ppt/slides/slide5.xml" ContentType="application/vnd.openxmlformats-officedocument.presentationml.slide+xml"/>
  <Override PartName="/ppt/slideLayouts/slideLayout12.xml" ContentType="application/vnd.openxmlformats-officedocument.presentationml.slideLayout+xml"/>
  <Override PartName="/ppt/slides/slide16.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ppt/slides/slide14.xml" ContentType="application/vnd.openxmlformats-officedocument.presentationml.slide+xml"/>
  <Override PartName="/docProps/core.xml" ContentType="application/vnd.openxmlformats-package.core-properties+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Override PartName="/ppt/notesSlides/notesSlide4.xml" ContentType="application/vnd.openxmlformats-officedocument.presentationml.notesSlide+xml"/>
  <Override PartName="/ppt/slides/slide10.xml" ContentType="application/vnd.openxmlformats-officedocument.presentationml.slide+xml"/>
  <Override PartName="/ppt/viewProps.xml" ContentType="application/vnd.openxmlformats-officedocument.presentationml.viewProps+xml"/>
  <Override PartName="/ppt/slides/slide8.xml" ContentType="application/vnd.openxmlformats-officedocument.presentationml.slide+xml"/>
  <Override PartName="/ppt/presentation.xml" ContentType="application/vnd.openxmlformats-officedocument.presentationml.presentation.main+xml"/>
  <Override PartName="/ppt/slides/slide19.xml" ContentType="application/vnd.openxmlformats-officedocument.presentationml.slide+xml"/>
  <Override PartName="/ppt/slideLayouts/slideLayout9.xml" ContentType="application/vnd.openxmlformats-officedocument.presentationml.slideLayout+xml"/>
  <Override PartName="/ppt/notesSlides/notesSlide2.xml" ContentType="application/vnd.openxmlformats-officedocument.presentationml.notesSlide+xml"/>
  <Override PartName="/ppt/slideLayouts/slideLayout7.xml" ContentType="application/vnd.openxmlformats-officedocument.presentationml.slideLayout+xml"/>
  <Override PartName="/ppt/slides/slide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slides/slide15.xml" ContentType="application/vnd.openxmlformats-officedocument.presentationml.slide+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Override PartName="/ppt/slides/slide13.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48" r:id="rId1"/>
  </p:sldMasterIdLst>
  <p:notesMasterIdLst>
    <p:notesMasterId r:id="rId21"/>
  </p:notesMasterIdLst>
  <p:sldIdLst>
    <p:sldId id="256" r:id="rId2"/>
    <p:sldId id="257" r:id="rId3"/>
    <p:sldId id="258" r:id="rId4"/>
    <p:sldId id="259" r:id="rId5"/>
    <p:sldId id="260" r:id="rId6"/>
    <p:sldId id="261" r:id="rId7"/>
    <p:sldId id="262" r:id="rId8"/>
    <p:sldId id="264" r:id="rId9"/>
    <p:sldId id="265" r:id="rId10"/>
    <p:sldId id="270" r:id="rId11"/>
    <p:sldId id="271" r:id="rId12"/>
    <p:sldId id="272" r:id="rId13"/>
    <p:sldId id="268" r:id="rId14"/>
    <p:sldId id="285" r:id="rId15"/>
    <p:sldId id="286" r:id="rId16"/>
    <p:sldId id="320" r:id="rId17"/>
    <p:sldId id="321" r:id="rId18"/>
    <p:sldId id="322" r:id="rId19"/>
    <p:sldId id="269" r:id="rId20"/>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p="http://schemas.openxmlformats.org/presentationml/2006/main" xmlns:r="http://schemas.openxmlformats.org/officeDocument/2006/relationships" xmlns:a="http://schemas.openxmlformats.org/drawingml/2006/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125C0C"/>
  </p:clrMru>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 uri="{FD5EFAAD-0ECE-453E-9831-46B23BE46B34}">
      <p15:chartTrackingRefBased xmlns:p15="http://schemas.microsoft.com/office/powerpoint/2012/main" xmlns:p="http://schemas.openxmlformats.org/presentationml/2006/main" xmlns:r="http://schemas.openxmlformats.org/officeDocument/2006/relationships" xmlns:a="http://schemas.openxmlformats.org/drawingml/2006/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9513" autoAdjust="0"/>
    <p:restoredTop sz="94660"/>
  </p:normalViewPr>
  <p:slideViewPr>
    <p:cSldViewPr>
      <p:cViewPr varScale="1">
        <p:scale>
          <a:sx n="87" d="100"/>
          <a:sy n="87" d="100"/>
        </p:scale>
        <p:origin x="-960" y="-11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FC4A4D-FA7C-4BED-81A8-C2C6A8901AE2}" type="datetimeFigureOut">
              <a:rPr lang="fr-FR" smtClean="0"/>
              <a:pPr/>
              <a:t>1/14/19</a:t>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9D5FBF-C17B-4D4B-8713-4720BB8D43E7}" type="slidenum">
              <a:rPr lang="fr-FR" smtClean="0"/>
              <a:pPr/>
              <a:t>‹#›</a:t>
            </a:fld>
            <a:endParaRPr lang="fr-F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165220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74"/>
        <p:cNvGrpSpPr/>
        <p:nvPr/>
      </p:nvGrpSpPr>
      <p:grpSpPr>
        <a:xfrm>
          <a:off x="0" y="0"/>
          <a:ext cx="0" cy="0"/>
          <a:chOff x="0" y="0"/>
          <a:chExt cx="0" cy="0"/>
        </a:xfrm>
      </p:grpSpPr>
      <p:sp>
        <p:nvSpPr>
          <p:cNvPr id="75" name="Google Shape;75;g49e0cb23cf_0_5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49e0cb23cf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74637310"/>
      </p:ext>
    </p:extLst>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88"/>
        <p:cNvGrpSpPr/>
        <p:nvPr/>
      </p:nvGrpSpPr>
      <p:grpSpPr>
        <a:xfrm>
          <a:off x="0" y="0"/>
          <a:ext cx="0" cy="0"/>
          <a:chOff x="0" y="0"/>
          <a:chExt cx="0" cy="0"/>
        </a:xfrm>
      </p:grpSpPr>
      <p:sp>
        <p:nvSpPr>
          <p:cNvPr id="89" name="Google Shape;89;g49e0cb23cf_0_7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49e0cb23cf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61550452"/>
      </p:ext>
    </p:extLst>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88"/>
        <p:cNvGrpSpPr/>
        <p:nvPr/>
      </p:nvGrpSpPr>
      <p:grpSpPr>
        <a:xfrm>
          <a:off x="0" y="0"/>
          <a:ext cx="0" cy="0"/>
          <a:chOff x="0" y="0"/>
          <a:chExt cx="0" cy="0"/>
        </a:xfrm>
      </p:grpSpPr>
      <p:sp>
        <p:nvSpPr>
          <p:cNvPr id="89" name="Google Shape;89;g49e18af3df_0_5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49e18af3df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32701972"/>
      </p:ext>
    </p:extLst>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97"/>
        <p:cNvGrpSpPr/>
        <p:nvPr/>
      </p:nvGrpSpPr>
      <p:grpSpPr>
        <a:xfrm>
          <a:off x="0" y="0"/>
          <a:ext cx="0" cy="0"/>
          <a:chOff x="0" y="0"/>
          <a:chExt cx="0" cy="0"/>
        </a:xfrm>
      </p:grpSpPr>
      <p:sp>
        <p:nvSpPr>
          <p:cNvPr id="98" name="Google Shape;98;g49e18af3df_0_5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49e18af3df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14778412"/>
      </p:ext>
    </p:extLst>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05"/>
        <p:cNvGrpSpPr/>
        <p:nvPr/>
      </p:nvGrpSpPr>
      <p:grpSpPr>
        <a:xfrm>
          <a:off x="0" y="0"/>
          <a:ext cx="0" cy="0"/>
          <a:chOff x="0" y="0"/>
          <a:chExt cx="0" cy="0"/>
        </a:xfrm>
      </p:grpSpPr>
      <p:sp>
        <p:nvSpPr>
          <p:cNvPr id="106" name="Google Shape;106;g49e18af3df_0_6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49e18af3df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718949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E9F5C41D-040A-4986-B030-3E1211635251}" type="datetimeFigureOut">
              <a:rPr lang="fr-FR" smtClean="0"/>
              <a:pPr/>
              <a:t>1/14/19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6EF27B2-1EAD-4A91-BD38-711394247419}" type="slidenum">
              <a:rPr lang="fr-FR" smtClean="0"/>
              <a:pPr/>
              <a:t>‹#›</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E9F5C41D-040A-4986-B030-3E1211635251}" type="datetimeFigureOut">
              <a:rPr lang="fr-FR" smtClean="0"/>
              <a:pPr/>
              <a:t>1/14/19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6EF27B2-1EAD-4A91-BD38-711394247419}" type="slidenum">
              <a:rPr lang="fr-FR" smtClean="0"/>
              <a:pPr/>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E9F5C41D-040A-4986-B030-3E1211635251}" type="datetimeFigureOut">
              <a:rPr lang="fr-FR" smtClean="0"/>
              <a:pPr/>
              <a:t>1/14/19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6EF27B2-1EAD-4A91-BD38-711394247419}" type="slidenum">
              <a:rPr lang="fr-FR" smtClean="0"/>
              <a:pPr/>
              <a:t>‹#›</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Title and body" type="tx">
  <p:cSld name="Title and 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11700" y="390467"/>
            <a:ext cx="8520600" cy="1068000"/>
          </a:xfrm>
          <a:prstGeom prst="rect">
            <a:avLst/>
          </a:prstGeom>
        </p:spPr>
        <p:txBody>
          <a:bodyPr spcFirstLastPara="1" wrap="square" lIns="91425" tIns="91425" rIns="91425" bIns="91425" anchor="t" anchorCtr="0"/>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19" name="Google Shape;19;p4"/>
          <p:cNvSpPr txBox="1">
            <a:spLocks noGrp="1"/>
          </p:cNvSpPr>
          <p:nvPr>
            <p:ph type="body" idx="1"/>
          </p:nvPr>
        </p:nvSpPr>
        <p:spPr>
          <a:xfrm>
            <a:off x="311700" y="1638233"/>
            <a:ext cx="8520600" cy="44536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0" name="Google Shape;20;p4"/>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fr-FR" smtClean="0"/>
              <a:pPr/>
              <a:t>‹#›</a:t>
            </a:fld>
            <a:endParaRPr lang="fr-F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30214525"/>
      </p:ext>
    </p:extLst>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E9F5C41D-040A-4986-B030-3E1211635251}" type="datetimeFigureOut">
              <a:rPr lang="fr-FR" smtClean="0"/>
              <a:pPr/>
              <a:t>1/14/19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6EF27B2-1EAD-4A91-BD38-711394247419}" type="slidenum">
              <a:rPr lang="fr-FR" smtClean="0"/>
              <a:pPr/>
              <a:t>‹#›</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E9F5C41D-040A-4986-B030-3E1211635251}" type="datetimeFigureOut">
              <a:rPr lang="fr-FR" smtClean="0"/>
              <a:pPr/>
              <a:t>1/14/19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6EF27B2-1EAD-4A91-BD38-711394247419}" type="slidenum">
              <a:rPr lang="fr-FR" smtClean="0"/>
              <a:pPr/>
              <a:t>‹#›</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E9F5C41D-040A-4986-B030-3E1211635251}" type="datetimeFigureOut">
              <a:rPr lang="fr-FR" smtClean="0"/>
              <a:pPr/>
              <a:t>1/14/19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6EF27B2-1EAD-4A91-BD38-711394247419}" type="slidenum">
              <a:rPr lang="fr-FR" smtClean="0"/>
              <a:pPr/>
              <a:t>‹#›</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E9F5C41D-040A-4986-B030-3E1211635251}" type="datetimeFigureOut">
              <a:rPr lang="fr-FR" smtClean="0"/>
              <a:pPr/>
              <a:t>1/14/19</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16EF27B2-1EAD-4A91-BD38-711394247419}" type="slidenum">
              <a:rPr lang="fr-FR" smtClean="0"/>
              <a:pPr/>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E9F5C41D-040A-4986-B030-3E1211635251}" type="datetimeFigureOut">
              <a:rPr lang="fr-FR" smtClean="0"/>
              <a:pPr/>
              <a:t>1/14/19</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16EF27B2-1EAD-4A91-BD38-711394247419}" type="slidenum">
              <a:rPr lang="fr-FR" smtClean="0"/>
              <a:pPr/>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E9F5C41D-040A-4986-B030-3E1211635251}" type="datetimeFigureOut">
              <a:rPr lang="fr-FR" smtClean="0"/>
              <a:pPr/>
              <a:t>1/14/19</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16EF27B2-1EAD-4A91-BD38-711394247419}" type="slidenum">
              <a:rPr lang="fr-FR" smtClean="0"/>
              <a:pPr/>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E9F5C41D-040A-4986-B030-3E1211635251}" type="datetimeFigureOut">
              <a:rPr lang="fr-FR" smtClean="0"/>
              <a:pPr/>
              <a:t>1/14/19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6EF27B2-1EAD-4A91-BD38-711394247419}" type="slidenum">
              <a:rPr lang="fr-FR" smtClean="0"/>
              <a:pPr/>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E9F5C41D-040A-4986-B030-3E1211635251}" type="datetimeFigureOut">
              <a:rPr lang="fr-FR" smtClean="0"/>
              <a:pPr/>
              <a:t>1/14/19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6EF27B2-1EAD-4A91-BD38-711394247419}" type="slidenum">
              <a:rPr lang="fr-FR" smtClean="0"/>
              <a:pPr/>
              <a:t>‹#›</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F5C41D-040A-4986-B030-3E1211635251}" type="datetimeFigureOut">
              <a:rPr lang="fr-FR" smtClean="0"/>
              <a:pPr/>
              <a:t>1/14/19</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EF27B2-1EAD-4A91-BD38-711394247419}" type="slidenum">
              <a:rPr lang="fr-FR" smtClean="0"/>
              <a:pPr/>
              <a:t>‹#›</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8.jpeg"/><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 Id="rId3" Type="http://schemas.openxmlformats.org/officeDocument/2006/relationships/image" Target="../media/image20.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22.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23.jpeg"/></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4" Type="http://schemas.openxmlformats.org/officeDocument/2006/relationships/image" Target="../media/image25.jpeg"/><Relationship Id="rId5" Type="http://schemas.openxmlformats.org/officeDocument/2006/relationships/image" Target="../media/image26.jpeg"/><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image" Target="../media/image31.png"/><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2.jpeg"/><Relationship Id="rId5" Type="http://schemas.openxmlformats.org/officeDocument/2006/relationships/image" Target="../media/image6.jpeg"/><Relationship Id="rId6"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png"/><Relationship Id="rId5" Type="http://schemas.openxmlformats.org/officeDocument/2006/relationships/image" Target="../media/image12.jpeg"/><Relationship Id="rId6" Type="http://schemas.openxmlformats.org/officeDocument/2006/relationships/image" Target="../media/image13.jpeg"/><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endParaRPr lang="fr-FR"/>
          </a:p>
        </p:txBody>
      </p:sp>
      <p:sp>
        <p:nvSpPr>
          <p:cNvPr id="3" name="Sous-titre 2"/>
          <p:cNvSpPr>
            <a:spLocks noGrp="1"/>
          </p:cNvSpPr>
          <p:nvPr>
            <p:ph type="subTitle" idx="1"/>
          </p:nvPr>
        </p:nvSpPr>
        <p:spPr/>
        <p:txBody>
          <a:bodyPr/>
          <a:lstStyle/>
          <a:p>
            <a:endParaRPr lang="fr-FR"/>
          </a:p>
        </p:txBody>
      </p:sp>
      <p:pic>
        <p:nvPicPr>
          <p:cNvPr id="4" name="Image 3" descr="images.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142852"/>
            <a:ext cx="8229600" cy="1143000"/>
          </a:xfrm>
        </p:spPr>
        <p:txBody>
          <a:bodyPr>
            <a:normAutofit fontScale="90000"/>
          </a:bodyPr>
          <a:lstStyle/>
          <a:p>
            <a:r>
              <a:rPr lang="en"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What are the main causes and effects of violence ?</a:t>
            </a:r>
            <a:endParaRPr lang="fr-FR"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Espace réservé du contenu 2"/>
          <p:cNvSpPr>
            <a:spLocks noGrp="1"/>
          </p:cNvSpPr>
          <p:nvPr>
            <p:ph idx="1"/>
          </p:nvPr>
        </p:nvSpPr>
        <p:spPr>
          <a:xfrm>
            <a:off x="285720" y="928670"/>
            <a:ext cx="8229600" cy="4525963"/>
          </a:xfrm>
        </p:spPr>
        <p:txBody>
          <a:bodyPr/>
          <a:lstStyle/>
          <a:p>
            <a:pPr marL="0" lvl="0" indent="0">
              <a:spcBef>
                <a:spcPts val="0"/>
              </a:spcBef>
              <a:buNone/>
            </a:pPr>
            <a:r>
              <a:rPr lang="en-US" u="sng" dirty="0" smtClean="0">
                <a:solidFill>
                  <a:srgbClr val="0070C0"/>
                </a:solidFill>
                <a:effectLst>
                  <a:outerShdw blurRad="38100" dist="38100" dir="2700000" algn="tl">
                    <a:srgbClr val="000000">
                      <a:alpha val="43137"/>
                    </a:srgbClr>
                  </a:outerShdw>
                </a:effectLst>
              </a:rPr>
              <a:t>Causes:</a:t>
            </a:r>
          </a:p>
          <a:p>
            <a:pPr marL="0" lvl="0" indent="0">
              <a:spcBef>
                <a:spcPts val="1600"/>
              </a:spcBef>
              <a:buNone/>
            </a:pPr>
            <a:r>
              <a:rPr lang="en-US" dirty="0" smtClean="0"/>
              <a:t>Not being educated about different kinds of people, people having easy access to guns and other weapons when they are not mentally well.</a:t>
            </a:r>
          </a:p>
          <a:p>
            <a:pPr marL="0" lvl="0" indent="0">
              <a:spcBef>
                <a:spcPts val="1600"/>
              </a:spcBef>
              <a:buNone/>
            </a:pPr>
            <a:endParaRPr lang="en-US" dirty="0" smtClean="0"/>
          </a:p>
          <a:p>
            <a:pPr marL="0" lvl="0" indent="0">
              <a:spcBef>
                <a:spcPts val="1600"/>
              </a:spcBef>
              <a:buNone/>
            </a:pPr>
            <a:r>
              <a:rPr lang="en-US" u="sng" dirty="0" smtClean="0">
                <a:solidFill>
                  <a:srgbClr val="0070C0"/>
                </a:solidFill>
                <a:effectLst>
                  <a:outerShdw blurRad="38100" dist="38100" dir="2700000" algn="tl">
                    <a:srgbClr val="000000">
                      <a:alpha val="43137"/>
                    </a:srgbClr>
                  </a:outerShdw>
                </a:effectLst>
              </a:rPr>
              <a:t>Effects:</a:t>
            </a:r>
          </a:p>
          <a:p>
            <a:pPr marL="0" lvl="0" indent="0">
              <a:spcBef>
                <a:spcPts val="1600"/>
              </a:spcBef>
              <a:spcAft>
                <a:spcPts val="1600"/>
              </a:spcAft>
              <a:buNone/>
            </a:pPr>
            <a:r>
              <a:rPr lang="en-US" dirty="0" smtClean="0"/>
              <a:t>Bullying, suicides, and sometimes murder</a:t>
            </a:r>
          </a:p>
          <a:p>
            <a:pPr>
              <a:buNone/>
            </a:pPr>
            <a:endParaRPr lang="fr-FR" dirty="0"/>
          </a:p>
        </p:txBody>
      </p:sp>
      <p:pic>
        <p:nvPicPr>
          <p:cNvPr id="8" name="Image 7" descr="téléchargement (7).png"/>
          <p:cNvPicPr>
            <a:picLocks noChangeAspect="1"/>
          </p:cNvPicPr>
          <p:nvPr/>
        </p:nvPicPr>
        <p:blipFill>
          <a:blip r:embed="rId2"/>
          <a:stretch>
            <a:fillRect/>
          </a:stretch>
        </p:blipFill>
        <p:spPr>
          <a:xfrm>
            <a:off x="7215206" y="5143520"/>
            <a:ext cx="1714480" cy="1714480"/>
          </a:xfrm>
          <a:prstGeom prst="rect">
            <a:avLst/>
          </a:prstGeom>
        </p:spPr>
      </p:pic>
      <p:pic>
        <p:nvPicPr>
          <p:cNvPr id="9" name="Image 8" descr="téléchargement (12).jpg"/>
          <p:cNvPicPr>
            <a:picLocks noChangeAspect="1"/>
          </p:cNvPicPr>
          <p:nvPr/>
        </p:nvPicPr>
        <p:blipFill>
          <a:blip r:embed="rId3"/>
          <a:stretch>
            <a:fillRect/>
          </a:stretch>
        </p:blipFill>
        <p:spPr>
          <a:xfrm>
            <a:off x="2428860" y="3143248"/>
            <a:ext cx="3028950" cy="1514475"/>
          </a:xfrm>
          <a:prstGeom prst="rect">
            <a:avLst/>
          </a:prstGeom>
        </p:spPr>
      </p:pic>
      <p:pic>
        <p:nvPicPr>
          <p:cNvPr id="10" name="Image 9" descr="téléchargement (11).jpg"/>
          <p:cNvPicPr>
            <a:picLocks noChangeAspect="1"/>
          </p:cNvPicPr>
          <p:nvPr/>
        </p:nvPicPr>
        <p:blipFill>
          <a:blip r:embed="rId4"/>
          <a:stretch>
            <a:fillRect/>
          </a:stretch>
        </p:blipFill>
        <p:spPr>
          <a:xfrm>
            <a:off x="1714480" y="5257800"/>
            <a:ext cx="2857500" cy="160020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How </a:t>
            </a:r>
            <a:r>
              <a:rPr lang="fr-FR"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can</a:t>
            </a:r>
            <a:r>
              <a:rPr lang="fr-F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fr-FR"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we</a:t>
            </a:r>
            <a:r>
              <a:rPr lang="fr-F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stop violence in </a:t>
            </a:r>
            <a:r>
              <a:rPr lang="fr-FR"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schools</a:t>
            </a:r>
            <a:r>
              <a:rPr lang="fr-F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endParaRPr lang="fr-FR"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Espace réservé du contenu 2"/>
          <p:cNvSpPr>
            <a:spLocks noGrp="1"/>
          </p:cNvSpPr>
          <p:nvPr>
            <p:ph idx="1"/>
          </p:nvPr>
        </p:nvSpPr>
        <p:spPr>
          <a:xfrm>
            <a:off x="357158" y="1428736"/>
            <a:ext cx="8229600" cy="4525963"/>
          </a:xfrm>
        </p:spPr>
        <p:txBody>
          <a:bodyPr/>
          <a:lstStyle/>
          <a:p>
            <a:pPr marL="457200" lvl="0">
              <a:spcBef>
                <a:spcPts val="0"/>
              </a:spcBef>
              <a:buSzPts val="1800"/>
              <a:buChar char="●"/>
            </a:pPr>
            <a:r>
              <a:rPr lang="en-US" dirty="0" smtClean="0"/>
              <a:t>With protests and </a:t>
            </a:r>
            <a:r>
              <a:rPr lang="en-US" dirty="0" err="1" smtClean="0"/>
              <a:t>awarenesses</a:t>
            </a:r>
            <a:r>
              <a:rPr lang="en-US" dirty="0" smtClean="0"/>
              <a:t>, defend students not guns.</a:t>
            </a:r>
          </a:p>
          <a:p>
            <a:pPr marL="457200" lvl="0">
              <a:spcBef>
                <a:spcPts val="0"/>
              </a:spcBef>
              <a:buSzPts val="1800"/>
              <a:buChar char="●"/>
            </a:pPr>
            <a:r>
              <a:rPr lang="en-US" dirty="0" smtClean="0"/>
              <a:t>Security.</a:t>
            </a:r>
          </a:p>
          <a:p>
            <a:pPr marL="457200" lvl="0">
              <a:spcBef>
                <a:spcPts val="0"/>
              </a:spcBef>
              <a:buSzPts val="1800"/>
              <a:buChar char="●"/>
            </a:pPr>
            <a:r>
              <a:rPr lang="en-US" dirty="0" smtClean="0"/>
              <a:t>Keep guns and weapons away from classrooms, do not arm teachers.</a:t>
            </a:r>
          </a:p>
          <a:p>
            <a:pPr>
              <a:buNone/>
            </a:pPr>
            <a:endParaRPr lang="fr-FR" dirty="0"/>
          </a:p>
        </p:txBody>
      </p:sp>
      <p:pic>
        <p:nvPicPr>
          <p:cNvPr id="4" name="Image 3" descr="images (5).jpg"/>
          <p:cNvPicPr>
            <a:picLocks noChangeAspect="1"/>
          </p:cNvPicPr>
          <p:nvPr/>
        </p:nvPicPr>
        <p:blipFill>
          <a:blip r:embed="rId2"/>
          <a:stretch>
            <a:fillRect/>
          </a:stretch>
        </p:blipFill>
        <p:spPr>
          <a:xfrm>
            <a:off x="500034" y="4143380"/>
            <a:ext cx="4260746" cy="2386018"/>
          </a:xfrm>
          <a:prstGeom prst="rect">
            <a:avLst/>
          </a:prstGeom>
        </p:spPr>
      </p:pic>
      <p:pic>
        <p:nvPicPr>
          <p:cNvPr id="5" name="Image 4" descr="téléchargement (13).jpg"/>
          <p:cNvPicPr>
            <a:picLocks noChangeAspect="1"/>
          </p:cNvPicPr>
          <p:nvPr/>
        </p:nvPicPr>
        <p:blipFill>
          <a:blip r:embed="rId3"/>
          <a:stretch>
            <a:fillRect/>
          </a:stretch>
        </p:blipFill>
        <p:spPr>
          <a:xfrm>
            <a:off x="5715008" y="3929066"/>
            <a:ext cx="2731842" cy="2695579"/>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28596" y="0"/>
            <a:ext cx="8229600" cy="1143000"/>
          </a:xfrm>
        </p:spPr>
        <p:txBody>
          <a:bodyPr/>
          <a:lstStyle/>
          <a:p>
            <a:r>
              <a:rPr lang="fr-FR" b="1" spc="100" dirty="0" smtClean="0">
                <a:ln w="18000">
                  <a:solidFill>
                    <a:schemeClr val="accent1"/>
                  </a:solidFill>
                  <a:prstDash val="solid"/>
                </a:ln>
                <a:solidFill>
                  <a:schemeClr val="tx1">
                    <a:lumMod val="75000"/>
                    <a:lumOff val="25000"/>
                  </a:schemeClr>
                </a:solidFill>
                <a:effectLst>
                  <a:outerShdw blurRad="25000" dist="20000" dir="16020000" algn="tl">
                    <a:schemeClr val="accent1">
                      <a:satMod val="200000"/>
                      <a:shade val="1000"/>
                      <a:alpha val="60000"/>
                    </a:schemeClr>
                  </a:outerShdw>
                </a:effectLst>
              </a:rPr>
              <a:t>How </a:t>
            </a:r>
            <a:r>
              <a:rPr lang="fr-FR" b="1" spc="100" dirty="0" err="1" smtClean="0">
                <a:ln w="18000">
                  <a:solidFill>
                    <a:schemeClr val="accent1"/>
                  </a:solidFill>
                  <a:prstDash val="solid"/>
                </a:ln>
                <a:solidFill>
                  <a:schemeClr val="tx1">
                    <a:lumMod val="75000"/>
                    <a:lumOff val="25000"/>
                  </a:schemeClr>
                </a:solidFill>
                <a:effectLst>
                  <a:outerShdw blurRad="25000" dist="20000" dir="16020000" algn="tl">
                    <a:schemeClr val="accent1">
                      <a:satMod val="200000"/>
                      <a:shade val="1000"/>
                      <a:alpha val="60000"/>
                    </a:schemeClr>
                  </a:outerShdw>
                </a:effectLst>
              </a:rPr>
              <a:t>could</a:t>
            </a:r>
            <a:r>
              <a:rPr lang="fr-FR" b="1" spc="100" dirty="0" smtClean="0">
                <a:ln w="18000">
                  <a:solidFill>
                    <a:schemeClr val="accent1"/>
                  </a:solidFill>
                  <a:prstDash val="solid"/>
                </a:ln>
                <a:solidFill>
                  <a:schemeClr val="tx1">
                    <a:lumMod val="75000"/>
                    <a:lumOff val="25000"/>
                  </a:schemeClr>
                </a:solidFill>
                <a:effectLst>
                  <a:outerShdw blurRad="25000" dist="20000" dir="16020000" algn="tl">
                    <a:schemeClr val="accent1">
                      <a:satMod val="200000"/>
                      <a:shade val="1000"/>
                      <a:alpha val="60000"/>
                    </a:schemeClr>
                  </a:outerShdw>
                </a:effectLst>
              </a:rPr>
              <a:t> </a:t>
            </a:r>
            <a:r>
              <a:rPr lang="fr-FR" b="1" spc="100" dirty="0" err="1" smtClean="0">
                <a:ln w="18000">
                  <a:solidFill>
                    <a:schemeClr val="accent1"/>
                  </a:solidFill>
                  <a:prstDash val="solid"/>
                </a:ln>
                <a:solidFill>
                  <a:schemeClr val="tx1">
                    <a:lumMod val="75000"/>
                    <a:lumOff val="25000"/>
                  </a:schemeClr>
                </a:solidFill>
                <a:effectLst>
                  <a:outerShdw blurRad="25000" dist="20000" dir="16020000" algn="tl">
                    <a:schemeClr val="accent1">
                      <a:satMod val="200000"/>
                      <a:shade val="1000"/>
                      <a:alpha val="60000"/>
                    </a:schemeClr>
                  </a:outerShdw>
                </a:effectLst>
              </a:rPr>
              <a:t>you</a:t>
            </a:r>
            <a:r>
              <a:rPr lang="fr-FR" b="1" spc="100" dirty="0" smtClean="0">
                <a:ln w="18000">
                  <a:solidFill>
                    <a:schemeClr val="accent1"/>
                  </a:solidFill>
                  <a:prstDash val="solid"/>
                </a:ln>
                <a:solidFill>
                  <a:schemeClr val="tx1">
                    <a:lumMod val="75000"/>
                    <a:lumOff val="25000"/>
                  </a:schemeClr>
                </a:solidFill>
                <a:effectLst>
                  <a:outerShdw blurRad="25000" dist="20000" dir="16020000" algn="tl">
                    <a:schemeClr val="accent1">
                      <a:satMod val="200000"/>
                      <a:shade val="1000"/>
                      <a:alpha val="60000"/>
                    </a:schemeClr>
                  </a:outerShdw>
                </a:effectLst>
              </a:rPr>
              <a:t> live in peace ?</a:t>
            </a:r>
            <a:endParaRPr lang="fr-FR" b="1" spc="100" dirty="0">
              <a:ln w="18000">
                <a:solidFill>
                  <a:schemeClr val="accent1"/>
                </a:solidFill>
                <a:prstDash val="solid"/>
              </a:ln>
              <a:solidFill>
                <a:schemeClr val="tx1">
                  <a:lumMod val="75000"/>
                  <a:lumOff val="25000"/>
                </a:schemeClr>
              </a:solidFill>
              <a:effectLst>
                <a:outerShdw blurRad="25000" dist="20000" dir="16020000" algn="tl">
                  <a:schemeClr val="accent1">
                    <a:satMod val="200000"/>
                    <a:shade val="1000"/>
                    <a:alpha val="60000"/>
                  </a:schemeClr>
                </a:outerShdw>
              </a:effectLst>
            </a:endParaRPr>
          </a:p>
        </p:txBody>
      </p:sp>
      <p:sp>
        <p:nvSpPr>
          <p:cNvPr id="3" name="Espace réservé du contenu 2"/>
          <p:cNvSpPr>
            <a:spLocks noGrp="1"/>
          </p:cNvSpPr>
          <p:nvPr>
            <p:ph idx="1"/>
          </p:nvPr>
        </p:nvSpPr>
        <p:spPr>
          <a:xfrm>
            <a:off x="0" y="1071546"/>
            <a:ext cx="8229600" cy="4525963"/>
          </a:xfrm>
        </p:spPr>
        <p:txBody>
          <a:bodyPr>
            <a:normAutofit/>
          </a:bodyPr>
          <a:lstStyle/>
          <a:p>
            <a:pPr>
              <a:buNone/>
            </a:pPr>
            <a:r>
              <a:rPr lang="en-US" sz="2800" dirty="0" smtClean="0">
                <a:effectLst>
                  <a:outerShdw blurRad="38100" dist="38100" dir="2700000" algn="tl">
                    <a:srgbClr val="000000">
                      <a:alpha val="43137"/>
                    </a:srgbClr>
                  </a:outerShdw>
                </a:effectLst>
                <a:latin typeface="Baskerville Old Face" pitchFamily="18" charset="0"/>
              </a:rPr>
              <a:t>    1) List  down all of the bad and good</a:t>
            </a:r>
            <a:r>
              <a:rPr lang="ru-RU" sz="2800" dirty="0" smtClean="0">
                <a:effectLst>
                  <a:outerShdw blurRad="38100" dist="38100" dir="2700000" algn="tl">
                    <a:srgbClr val="000000">
                      <a:alpha val="43137"/>
                    </a:srgbClr>
                  </a:outerShdw>
                </a:effectLst>
              </a:rPr>
              <a:t> </a:t>
            </a:r>
            <a:r>
              <a:rPr lang="en-US" sz="2800" dirty="0" smtClean="0">
                <a:effectLst>
                  <a:outerShdw blurRad="38100" dist="38100" dir="2700000" algn="tl">
                    <a:srgbClr val="000000">
                      <a:alpha val="43137"/>
                    </a:srgbClr>
                  </a:outerShdw>
                </a:effectLst>
                <a:latin typeface="Baskerville Old Face" pitchFamily="18" charset="0"/>
              </a:rPr>
              <a:t>impressions.</a:t>
            </a:r>
            <a:br>
              <a:rPr lang="en-US" sz="2800" dirty="0" smtClean="0">
                <a:effectLst>
                  <a:outerShdw blurRad="38100" dist="38100" dir="2700000" algn="tl">
                    <a:srgbClr val="000000">
                      <a:alpha val="43137"/>
                    </a:srgbClr>
                  </a:outerShdw>
                </a:effectLst>
                <a:latin typeface="Baskerville Old Face" pitchFamily="18" charset="0"/>
              </a:rPr>
            </a:br>
            <a:r>
              <a:rPr lang="en-US" sz="2800" dirty="0" smtClean="0">
                <a:effectLst>
                  <a:outerShdw blurRad="38100" dist="38100" dir="2700000" algn="tl">
                    <a:srgbClr val="000000">
                      <a:alpha val="43137"/>
                    </a:srgbClr>
                  </a:outerShdw>
                </a:effectLst>
                <a:latin typeface="Baskerville Old Face" pitchFamily="18" charset="0"/>
              </a:rPr>
              <a:t>2)Remember</a:t>
            </a:r>
            <a:r>
              <a:rPr lang="ru-RU" sz="2800" dirty="0" smtClean="0">
                <a:effectLst>
                  <a:outerShdw blurRad="38100" dist="38100" dir="2700000" algn="tl">
                    <a:srgbClr val="000000">
                      <a:alpha val="43137"/>
                    </a:srgbClr>
                  </a:outerShdw>
                </a:effectLst>
              </a:rPr>
              <a:t>:</a:t>
            </a:r>
            <a:r>
              <a:rPr lang="en-US" sz="2800" dirty="0" smtClean="0">
                <a:effectLst>
                  <a:outerShdw blurRad="38100" dist="38100" dir="2700000" algn="tl">
                    <a:srgbClr val="000000">
                      <a:alpha val="43137"/>
                    </a:srgbClr>
                  </a:outerShdw>
                </a:effectLst>
                <a:latin typeface="Baskerville Old Face" pitchFamily="18" charset="0"/>
              </a:rPr>
              <a:t> the present is called present, as it is a gift indeed.</a:t>
            </a:r>
            <a:br>
              <a:rPr lang="en-US" sz="2800" dirty="0" smtClean="0">
                <a:effectLst>
                  <a:outerShdw blurRad="38100" dist="38100" dir="2700000" algn="tl">
                    <a:srgbClr val="000000">
                      <a:alpha val="43137"/>
                    </a:srgbClr>
                  </a:outerShdw>
                </a:effectLst>
                <a:latin typeface="Baskerville Old Face" pitchFamily="18" charset="0"/>
              </a:rPr>
            </a:br>
            <a:r>
              <a:rPr lang="en-US" sz="2800" dirty="0" smtClean="0">
                <a:effectLst>
                  <a:outerShdw blurRad="38100" dist="38100" dir="2700000" algn="tl">
                    <a:srgbClr val="000000">
                      <a:alpha val="43137"/>
                    </a:srgbClr>
                  </a:outerShdw>
                </a:effectLst>
                <a:latin typeface="Baskerville Old Face" pitchFamily="18" charset="0"/>
              </a:rPr>
              <a:t>3)Be thankful for everything you have</a:t>
            </a:r>
            <a:br>
              <a:rPr lang="en-US" sz="2800" dirty="0" smtClean="0">
                <a:effectLst>
                  <a:outerShdw blurRad="38100" dist="38100" dir="2700000" algn="tl">
                    <a:srgbClr val="000000">
                      <a:alpha val="43137"/>
                    </a:srgbClr>
                  </a:outerShdw>
                </a:effectLst>
                <a:latin typeface="Baskerville Old Face" pitchFamily="18" charset="0"/>
              </a:rPr>
            </a:br>
            <a:r>
              <a:rPr lang="en-US" sz="2800" dirty="0" smtClean="0">
                <a:effectLst>
                  <a:outerShdw blurRad="38100" dist="38100" dir="2700000" algn="tl">
                    <a:srgbClr val="000000">
                      <a:alpha val="43137"/>
                    </a:srgbClr>
                  </a:outerShdw>
                </a:effectLst>
                <a:latin typeface="Baskerville Old Face" pitchFamily="18" charset="0"/>
              </a:rPr>
              <a:t>4)Help others who needs</a:t>
            </a:r>
            <a:br>
              <a:rPr lang="en-US" sz="2800" dirty="0" smtClean="0">
                <a:effectLst>
                  <a:outerShdw blurRad="38100" dist="38100" dir="2700000" algn="tl">
                    <a:srgbClr val="000000">
                      <a:alpha val="43137"/>
                    </a:srgbClr>
                  </a:outerShdw>
                </a:effectLst>
                <a:latin typeface="Baskerville Old Face" pitchFamily="18" charset="0"/>
              </a:rPr>
            </a:br>
            <a:r>
              <a:rPr lang="en-US" sz="2800" dirty="0" smtClean="0">
                <a:effectLst>
                  <a:outerShdw blurRad="38100" dist="38100" dir="2700000" algn="tl">
                    <a:srgbClr val="000000">
                      <a:alpha val="43137"/>
                    </a:srgbClr>
                  </a:outerShdw>
                </a:effectLst>
                <a:latin typeface="Baskerville Old Face" pitchFamily="18" charset="0"/>
              </a:rPr>
              <a:t>5)Offer a helping hand to your friends</a:t>
            </a:r>
            <a:br>
              <a:rPr lang="en-US" sz="2800" dirty="0" smtClean="0">
                <a:effectLst>
                  <a:outerShdw blurRad="38100" dist="38100" dir="2700000" algn="tl">
                    <a:srgbClr val="000000">
                      <a:alpha val="43137"/>
                    </a:srgbClr>
                  </a:outerShdw>
                </a:effectLst>
                <a:latin typeface="Baskerville Old Face" pitchFamily="18" charset="0"/>
              </a:rPr>
            </a:br>
            <a:r>
              <a:rPr lang="en-US" sz="2800" dirty="0" smtClean="0">
                <a:effectLst>
                  <a:outerShdw blurRad="38100" dist="38100" dir="2700000" algn="tl">
                    <a:srgbClr val="000000">
                      <a:alpha val="43137"/>
                    </a:srgbClr>
                  </a:outerShdw>
                </a:effectLst>
                <a:latin typeface="Baskerville Old Face" pitchFamily="18" charset="0"/>
              </a:rPr>
              <a:t>6)Practice the joy of sharing with  others</a:t>
            </a:r>
            <a:br>
              <a:rPr lang="en-US" sz="2800" dirty="0" smtClean="0">
                <a:effectLst>
                  <a:outerShdw blurRad="38100" dist="38100" dir="2700000" algn="tl">
                    <a:srgbClr val="000000">
                      <a:alpha val="43137"/>
                    </a:srgbClr>
                  </a:outerShdw>
                </a:effectLst>
                <a:latin typeface="Baskerville Old Face" pitchFamily="18" charset="0"/>
              </a:rPr>
            </a:br>
            <a:r>
              <a:rPr lang="en-US" sz="2800" dirty="0" smtClean="0">
                <a:effectLst>
                  <a:outerShdw blurRad="38100" dist="38100" dir="2700000" algn="tl">
                    <a:srgbClr val="000000">
                      <a:alpha val="43137"/>
                    </a:srgbClr>
                  </a:outerShdw>
                </a:effectLst>
                <a:latin typeface="Baskerville Old Face" pitchFamily="18" charset="0"/>
              </a:rPr>
              <a:t>7)</a:t>
            </a:r>
            <a:r>
              <a:rPr lang="en-US" sz="2800" dirty="0" err="1" smtClean="0">
                <a:effectLst>
                  <a:outerShdw blurRad="38100" dist="38100" dir="2700000" algn="tl">
                    <a:srgbClr val="000000">
                      <a:alpha val="43137"/>
                    </a:srgbClr>
                  </a:outerShdw>
                </a:effectLst>
                <a:latin typeface="Baskerville Old Face" pitchFamily="18" charset="0"/>
              </a:rPr>
              <a:t>Realise</a:t>
            </a:r>
            <a:r>
              <a:rPr lang="en-US" sz="2800" dirty="0" smtClean="0">
                <a:effectLst>
                  <a:outerShdw blurRad="38100" dist="38100" dir="2700000" algn="tl">
                    <a:srgbClr val="000000">
                      <a:alpha val="43137"/>
                    </a:srgbClr>
                  </a:outerShdw>
                </a:effectLst>
                <a:latin typeface="Baskerville Old Face" pitchFamily="18" charset="0"/>
              </a:rPr>
              <a:t> that when you are happy and peaceful , you make others be peaceful as well</a:t>
            </a:r>
            <a:endParaRPr lang="fr-FR" sz="2800" dirty="0">
              <a:effectLst>
                <a:outerShdw blurRad="38100" dist="38100" dir="2700000" algn="tl">
                  <a:srgbClr val="000000">
                    <a:alpha val="43137"/>
                  </a:srgbClr>
                </a:outerShdw>
              </a:effectLst>
              <a:latin typeface="Baskerville Old Face" pitchFamily="18" charset="0"/>
            </a:endParaRPr>
          </a:p>
        </p:txBody>
      </p:sp>
      <p:pic>
        <p:nvPicPr>
          <p:cNvPr id="4" name="Image 3" descr="images (7).jpg"/>
          <p:cNvPicPr>
            <a:picLocks noChangeAspect="1"/>
          </p:cNvPicPr>
          <p:nvPr/>
        </p:nvPicPr>
        <p:blipFill>
          <a:blip r:embed="rId2"/>
          <a:stretch>
            <a:fillRect/>
          </a:stretch>
        </p:blipFill>
        <p:spPr>
          <a:xfrm>
            <a:off x="5545350" y="4643446"/>
            <a:ext cx="3598650" cy="2214554"/>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a:gsLst>
            <a:gs pos="0">
              <a:srgbClr val="FFFFFF"/>
            </a:gs>
            <a:gs pos="7001">
              <a:srgbClr val="E6E6E6"/>
            </a:gs>
            <a:gs pos="32001">
              <a:srgbClr val="7D8496"/>
            </a:gs>
            <a:gs pos="47000">
              <a:srgbClr val="E6E6E6"/>
            </a:gs>
            <a:gs pos="85001">
              <a:srgbClr val="7D8496"/>
            </a:gs>
            <a:gs pos="100000">
              <a:srgbClr val="E6E6E6"/>
            </a:gs>
          </a:gsLst>
          <a:lin ang="5400000" scaled="0"/>
        </a:gra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28596" y="0"/>
            <a:ext cx="8229600" cy="1143000"/>
          </a:xfrm>
        </p:spPr>
        <p:txBody>
          <a:bodyPr/>
          <a:lstStyle/>
          <a:p>
            <a:r>
              <a:rPr lang="fr-FR" b="1"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My </a:t>
            </a:r>
            <a:r>
              <a:rPr lang="fr-FR"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future plan for peace</a:t>
            </a:r>
            <a:endParaRPr lang="fr-FR"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ndParaRPr>
          </a:p>
        </p:txBody>
      </p:sp>
      <p:sp>
        <p:nvSpPr>
          <p:cNvPr id="3" name="Espace réservé du contenu 2"/>
          <p:cNvSpPr>
            <a:spLocks noGrp="1"/>
          </p:cNvSpPr>
          <p:nvPr>
            <p:ph idx="1"/>
          </p:nvPr>
        </p:nvSpPr>
        <p:spPr>
          <a:xfrm>
            <a:off x="428596" y="1428736"/>
            <a:ext cx="8229600" cy="4525963"/>
          </a:xfrm>
        </p:spPr>
        <p:txBody>
          <a:bodyPr>
            <a:normAutofit fontScale="92500" lnSpcReduction="20000"/>
          </a:bodyPr>
          <a:lstStyle/>
          <a:p>
            <a:pPr>
              <a:lnSpc>
                <a:spcPct val="150000"/>
              </a:lnSpc>
              <a:buNone/>
            </a:pPr>
            <a:r>
              <a:rPr lang="fr-FR" sz="2800" dirty="0" smtClean="0">
                <a:latin typeface="Cambria Math" pitchFamily="18" charset="0"/>
                <a:ea typeface="Cambria Math" pitchFamily="18" charset="0"/>
              </a:rPr>
              <a:t>To </a:t>
            </a:r>
            <a:r>
              <a:rPr lang="fr-FR" sz="2800" dirty="0" err="1" smtClean="0">
                <a:latin typeface="Cambria Math" pitchFamily="18" charset="0"/>
                <a:ea typeface="Cambria Math" pitchFamily="18" charset="0"/>
              </a:rPr>
              <a:t>achieve</a:t>
            </a:r>
            <a:r>
              <a:rPr lang="fr-FR" sz="2800" dirty="0" smtClean="0">
                <a:latin typeface="Cambria Math" pitchFamily="18" charset="0"/>
                <a:ea typeface="Cambria Math" pitchFamily="18" charset="0"/>
              </a:rPr>
              <a:t> peace I </a:t>
            </a:r>
            <a:r>
              <a:rPr lang="fr-FR" sz="2800" dirty="0" err="1" smtClean="0">
                <a:latin typeface="Cambria Math" pitchFamily="18" charset="0"/>
                <a:ea typeface="Cambria Math" pitchFamily="18" charset="0"/>
              </a:rPr>
              <a:t>see</a:t>
            </a:r>
            <a:r>
              <a:rPr lang="fr-FR" sz="2800" dirty="0" smtClean="0">
                <a:latin typeface="Cambria Math" pitchFamily="18" charset="0"/>
                <a:ea typeface="Cambria Math" pitchFamily="18" charset="0"/>
              </a:rPr>
              <a:t> </a:t>
            </a:r>
            <a:r>
              <a:rPr lang="fr-FR" sz="2800" dirty="0" err="1" smtClean="0">
                <a:latin typeface="Cambria Math" pitchFamily="18" charset="0"/>
                <a:ea typeface="Cambria Math" pitchFamily="18" charset="0"/>
              </a:rPr>
              <a:t>that</a:t>
            </a:r>
            <a:r>
              <a:rPr lang="fr-FR" sz="2800" dirty="0" smtClean="0">
                <a:latin typeface="Cambria Math" pitchFamily="18" charset="0"/>
                <a:ea typeface="Cambria Math" pitchFamily="18" charset="0"/>
              </a:rPr>
              <a:t> </a:t>
            </a:r>
            <a:r>
              <a:rPr lang="fr-FR" sz="2800" dirty="0" err="1" smtClean="0">
                <a:latin typeface="Cambria Math" pitchFamily="18" charset="0"/>
                <a:ea typeface="Cambria Math" pitchFamily="18" charset="0"/>
              </a:rPr>
              <a:t>everyone</a:t>
            </a:r>
            <a:r>
              <a:rPr lang="fr-FR" sz="2800" dirty="0" smtClean="0">
                <a:latin typeface="Cambria Math" pitchFamily="18" charset="0"/>
                <a:ea typeface="Cambria Math" pitchFamily="18" charset="0"/>
              </a:rPr>
              <a:t> </a:t>
            </a:r>
            <a:r>
              <a:rPr lang="fr-FR" sz="2800" dirty="0" err="1" smtClean="0">
                <a:latin typeface="Cambria Math" pitchFamily="18" charset="0"/>
                <a:ea typeface="Cambria Math" pitchFamily="18" charset="0"/>
              </a:rPr>
              <a:t>should</a:t>
            </a:r>
            <a:r>
              <a:rPr lang="fr-FR" sz="2800" dirty="0" smtClean="0">
                <a:latin typeface="Cambria Math" pitchFamily="18" charset="0"/>
                <a:ea typeface="Cambria Math" pitchFamily="18" charset="0"/>
              </a:rPr>
              <a:t> </a:t>
            </a:r>
            <a:r>
              <a:rPr lang="ar-DZ" sz="2800" dirty="0">
                <a:latin typeface="Cambria Math" pitchFamily="18" charset="0"/>
                <a:ea typeface="Cambria Math" pitchFamily="18" charset="0"/>
              </a:rPr>
              <a:t> </a:t>
            </a:r>
            <a:r>
              <a:rPr lang="fr-FR" sz="2800" dirty="0" err="1" smtClean="0">
                <a:latin typeface="Cambria Math" pitchFamily="18" charset="0"/>
                <a:ea typeface="Cambria Math" pitchFamily="18" charset="0"/>
              </a:rPr>
              <a:t>play</a:t>
            </a:r>
            <a:r>
              <a:rPr lang="fr-FR" sz="2800" dirty="0" smtClean="0">
                <a:latin typeface="Cambria Math" pitchFamily="18" charset="0"/>
                <a:ea typeface="Cambria Math" pitchFamily="18" charset="0"/>
              </a:rPr>
              <a:t> a </a:t>
            </a:r>
            <a:r>
              <a:rPr lang="fr-FR" sz="2800" dirty="0" err="1" smtClean="0">
                <a:latin typeface="Cambria Math" pitchFamily="18" charset="0"/>
                <a:ea typeface="Cambria Math" pitchFamily="18" charset="0"/>
              </a:rPr>
              <a:t>role</a:t>
            </a:r>
            <a:r>
              <a:rPr lang="fr-FR" sz="2800" dirty="0" smtClean="0">
                <a:latin typeface="Cambria Math" pitchFamily="18" charset="0"/>
                <a:ea typeface="Cambria Math" pitchFamily="18" charset="0"/>
              </a:rPr>
              <a:t> </a:t>
            </a:r>
            <a:r>
              <a:rPr lang="fr-FR" sz="2800" dirty="0" err="1" smtClean="0">
                <a:latin typeface="Cambria Math" pitchFamily="18" charset="0"/>
                <a:ea typeface="Cambria Math" pitchFamily="18" charset="0"/>
              </a:rPr>
              <a:t>step</a:t>
            </a:r>
            <a:r>
              <a:rPr lang="fr-FR" sz="2800" dirty="0" smtClean="0">
                <a:latin typeface="Cambria Math" pitchFamily="18" charset="0"/>
                <a:ea typeface="Cambria Math" pitchFamily="18" charset="0"/>
              </a:rPr>
              <a:t> by </a:t>
            </a:r>
            <a:r>
              <a:rPr lang="fr-FR" sz="2800" dirty="0" err="1" smtClean="0">
                <a:latin typeface="Cambria Math" pitchFamily="18" charset="0"/>
                <a:ea typeface="Cambria Math" pitchFamily="18" charset="0"/>
              </a:rPr>
              <a:t>step</a:t>
            </a:r>
            <a:r>
              <a:rPr lang="fr-FR" sz="2800" dirty="0" smtClean="0">
                <a:latin typeface="Cambria Math" pitchFamily="18" charset="0"/>
                <a:ea typeface="Cambria Math" pitchFamily="18" charset="0"/>
              </a:rPr>
              <a:t>, </a:t>
            </a:r>
            <a:r>
              <a:rPr lang="fr-FR" sz="2800" dirty="0" err="1" smtClean="0">
                <a:latin typeface="Cambria Math" pitchFamily="18" charset="0"/>
                <a:ea typeface="Cambria Math" pitchFamily="18" charset="0"/>
              </a:rPr>
              <a:t>from</a:t>
            </a:r>
            <a:r>
              <a:rPr lang="fr-FR" sz="2800" dirty="0">
                <a:latin typeface="Cambria Math" pitchFamily="18" charset="0"/>
                <a:ea typeface="Cambria Math" pitchFamily="18" charset="0"/>
              </a:rPr>
              <a:t> </a:t>
            </a:r>
            <a:r>
              <a:rPr lang="fr-FR" sz="2800" dirty="0" smtClean="0">
                <a:latin typeface="Cambria Math" pitchFamily="18" charset="0"/>
                <a:ea typeface="Cambria Math" pitchFamily="18" charset="0"/>
              </a:rPr>
              <a:t>the </a:t>
            </a:r>
            <a:r>
              <a:rPr lang="fr-FR" sz="2800" dirty="0" err="1" smtClean="0">
                <a:latin typeface="Cambria Math" pitchFamily="18" charset="0"/>
                <a:ea typeface="Cambria Math" pitchFamily="18" charset="0"/>
              </a:rPr>
              <a:t>smallest</a:t>
            </a:r>
            <a:r>
              <a:rPr lang="fr-FR" sz="2800" dirty="0" smtClean="0">
                <a:latin typeface="Cambria Math" pitchFamily="18" charset="0"/>
                <a:ea typeface="Cambria Math" pitchFamily="18" charset="0"/>
              </a:rPr>
              <a:t> action to the </a:t>
            </a:r>
            <a:r>
              <a:rPr lang="fr-FR" sz="2800" dirty="0" err="1" smtClean="0">
                <a:latin typeface="Cambria Math" pitchFamily="18" charset="0"/>
                <a:ea typeface="Cambria Math" pitchFamily="18" charset="0"/>
              </a:rPr>
              <a:t>biggest</a:t>
            </a:r>
            <a:r>
              <a:rPr lang="fr-FR" sz="2800" dirty="0" smtClean="0">
                <a:latin typeface="Cambria Math" pitchFamily="18" charset="0"/>
                <a:ea typeface="Cambria Math" pitchFamily="18" charset="0"/>
              </a:rPr>
              <a:t> </a:t>
            </a:r>
            <a:r>
              <a:rPr lang="fr-FR" sz="2800" dirty="0" err="1" smtClean="0">
                <a:latin typeface="Cambria Math" pitchFamily="18" charset="0"/>
                <a:ea typeface="Cambria Math" pitchFamily="18" charset="0"/>
              </a:rPr>
              <a:t>organization</a:t>
            </a:r>
            <a:r>
              <a:rPr lang="fr-FR" sz="2800" dirty="0" smtClean="0">
                <a:latin typeface="Cambria Math" pitchFamily="18" charset="0"/>
                <a:ea typeface="Cambria Math" pitchFamily="18" charset="0"/>
              </a:rPr>
              <a:t>.</a:t>
            </a:r>
          </a:p>
          <a:p>
            <a:pPr>
              <a:lnSpc>
                <a:spcPct val="150000"/>
              </a:lnSpc>
              <a:buNone/>
            </a:pPr>
            <a:r>
              <a:rPr lang="fr-FR" sz="2800" dirty="0" err="1" smtClean="0">
                <a:latin typeface="Cambria Math" pitchFamily="18" charset="0"/>
                <a:ea typeface="Cambria Math" pitchFamily="18" charset="0"/>
              </a:rPr>
              <a:t>That’s</a:t>
            </a:r>
            <a:r>
              <a:rPr lang="fr-FR" sz="2800" dirty="0" smtClean="0">
                <a:latin typeface="Cambria Math" pitchFamily="18" charset="0"/>
                <a:ea typeface="Cambria Math" pitchFamily="18" charset="0"/>
              </a:rPr>
              <a:t> </a:t>
            </a:r>
            <a:r>
              <a:rPr lang="fr-FR" sz="2800" dirty="0" err="1" smtClean="0">
                <a:latin typeface="Cambria Math" pitchFamily="18" charset="0"/>
                <a:ea typeface="Cambria Math" pitchFamily="18" charset="0"/>
              </a:rPr>
              <a:t>why</a:t>
            </a:r>
            <a:r>
              <a:rPr lang="fr-FR" sz="2800" dirty="0" smtClean="0">
                <a:latin typeface="Cambria Math" pitchFamily="18" charset="0"/>
                <a:ea typeface="Cambria Math" pitchFamily="18" charset="0"/>
              </a:rPr>
              <a:t> </a:t>
            </a:r>
            <a:r>
              <a:rPr lang="fr-FR" sz="2800" dirty="0" err="1" smtClean="0">
                <a:latin typeface="Cambria Math" pitchFamily="18" charset="0"/>
                <a:ea typeface="Cambria Math" pitchFamily="18" charset="0"/>
              </a:rPr>
              <a:t>my</a:t>
            </a:r>
            <a:r>
              <a:rPr lang="fr-FR" sz="2800" dirty="0" smtClean="0">
                <a:latin typeface="Cambria Math" pitchFamily="18" charset="0"/>
                <a:ea typeface="Cambria Math" pitchFamily="18" charset="0"/>
              </a:rPr>
              <a:t> plan </a:t>
            </a:r>
            <a:r>
              <a:rPr lang="fr-FR" sz="2800" dirty="0" err="1" smtClean="0">
                <a:latin typeface="Cambria Math" pitchFamily="18" charset="0"/>
                <a:ea typeface="Cambria Math" pitchFamily="18" charset="0"/>
              </a:rPr>
              <a:t>is</a:t>
            </a:r>
            <a:r>
              <a:rPr lang="fr-FR" sz="2800" dirty="0" smtClean="0">
                <a:latin typeface="Cambria Math" pitchFamily="18" charset="0"/>
                <a:ea typeface="Cambria Math" pitchFamily="18" charset="0"/>
              </a:rPr>
              <a:t> </a:t>
            </a:r>
            <a:r>
              <a:rPr lang="fr-FR" sz="2800" dirty="0" err="1" smtClean="0">
                <a:latin typeface="Cambria Math" pitchFamily="18" charset="0"/>
                <a:ea typeface="Cambria Math" pitchFamily="18" charset="0"/>
              </a:rPr>
              <a:t>based</a:t>
            </a:r>
            <a:r>
              <a:rPr lang="fr-FR" sz="2800" dirty="0" smtClean="0">
                <a:latin typeface="Cambria Math" pitchFamily="18" charset="0"/>
                <a:ea typeface="Cambria Math" pitchFamily="18" charset="0"/>
              </a:rPr>
              <a:t> on building people </a:t>
            </a:r>
            <a:r>
              <a:rPr lang="fr-FR" sz="2800" dirty="0" err="1" smtClean="0">
                <a:latin typeface="Cambria Math" pitchFamily="18" charset="0"/>
                <a:ea typeface="Cambria Math" pitchFamily="18" charset="0"/>
              </a:rPr>
              <a:t>personality</a:t>
            </a:r>
            <a:r>
              <a:rPr lang="fr-FR" sz="2800" dirty="0" smtClean="0">
                <a:latin typeface="Cambria Math" pitchFamily="18" charset="0"/>
                <a:ea typeface="Cambria Math" pitchFamily="18" charset="0"/>
              </a:rPr>
              <a:t> </a:t>
            </a:r>
            <a:r>
              <a:rPr lang="fr-FR" sz="2800" dirty="0" err="1" smtClean="0">
                <a:latin typeface="Cambria Math" pitchFamily="18" charset="0"/>
                <a:ea typeface="Cambria Math" pitchFamily="18" charset="0"/>
              </a:rPr>
              <a:t>since</a:t>
            </a:r>
            <a:r>
              <a:rPr lang="fr-FR" sz="2800" dirty="0" smtClean="0">
                <a:latin typeface="Cambria Math" pitchFamily="18" charset="0"/>
                <a:ea typeface="Cambria Math" pitchFamily="18" charset="0"/>
              </a:rPr>
              <a:t> </a:t>
            </a:r>
            <a:r>
              <a:rPr lang="fr-FR" sz="2800" dirty="0" err="1" smtClean="0">
                <a:latin typeface="Cambria Math" pitchFamily="18" charset="0"/>
                <a:ea typeface="Cambria Math" pitchFamily="18" charset="0"/>
              </a:rPr>
              <a:t>they</a:t>
            </a:r>
            <a:r>
              <a:rPr lang="fr-FR" sz="2800" dirty="0" smtClean="0">
                <a:latin typeface="Cambria Math" pitchFamily="18" charset="0"/>
                <a:ea typeface="Cambria Math" pitchFamily="18" charset="0"/>
              </a:rPr>
              <a:t> go to </a:t>
            </a:r>
            <a:r>
              <a:rPr lang="fr-FR" sz="2800" dirty="0" err="1" smtClean="0">
                <a:latin typeface="Cambria Math" pitchFamily="18" charset="0"/>
                <a:ea typeface="Cambria Math" pitchFamily="18" charset="0"/>
              </a:rPr>
              <a:t>school</a:t>
            </a:r>
            <a:r>
              <a:rPr lang="fr-FR" sz="2800" dirty="0" smtClean="0">
                <a:latin typeface="Cambria Math" pitchFamily="18" charset="0"/>
                <a:ea typeface="Cambria Math" pitchFamily="18" charset="0"/>
              </a:rPr>
              <a:t> . I </a:t>
            </a:r>
            <a:r>
              <a:rPr lang="fr-FR" sz="2800" dirty="0" err="1" smtClean="0">
                <a:latin typeface="Cambria Math" pitchFamily="18" charset="0"/>
                <a:ea typeface="Cambria Math" pitchFamily="18" charset="0"/>
              </a:rPr>
              <a:t>will</a:t>
            </a:r>
            <a:r>
              <a:rPr lang="fr-FR" sz="2800" dirty="0" smtClean="0">
                <a:latin typeface="Cambria Math" pitchFamily="18" charset="0"/>
                <a:ea typeface="Cambria Math" pitchFamily="18" charset="0"/>
              </a:rPr>
              <a:t> </a:t>
            </a:r>
            <a:r>
              <a:rPr lang="fr-FR" sz="2800" dirty="0" err="1" smtClean="0">
                <a:latin typeface="Cambria Math" pitchFamily="18" charset="0"/>
                <a:ea typeface="Cambria Math" pitchFamily="18" charset="0"/>
              </a:rPr>
              <a:t>give</a:t>
            </a:r>
            <a:r>
              <a:rPr lang="fr-FR" sz="2800" dirty="0" smtClean="0">
                <a:latin typeface="Cambria Math" pitchFamily="18" charset="0"/>
                <a:ea typeface="Cambria Math" pitchFamily="18" charset="0"/>
              </a:rPr>
              <a:t> </a:t>
            </a:r>
            <a:r>
              <a:rPr lang="fr-FR" sz="2800" dirty="0" err="1" smtClean="0">
                <a:latin typeface="Cambria Math" pitchFamily="18" charset="0"/>
                <a:ea typeface="Cambria Math" pitchFamily="18" charset="0"/>
              </a:rPr>
              <a:t>my</a:t>
            </a:r>
            <a:r>
              <a:rPr lang="fr-FR" sz="2800" dirty="0" smtClean="0">
                <a:latin typeface="Cambria Math" pitchFamily="18" charset="0"/>
                <a:ea typeface="Cambria Math" pitchFamily="18" charset="0"/>
              </a:rPr>
              <a:t> </a:t>
            </a:r>
            <a:r>
              <a:rPr lang="fr-FR" sz="2800" dirty="0" err="1" smtClean="0">
                <a:latin typeface="Cambria Math" pitchFamily="18" charset="0"/>
                <a:ea typeface="Cambria Math" pitchFamily="18" charset="0"/>
              </a:rPr>
              <a:t>project</a:t>
            </a:r>
            <a:r>
              <a:rPr lang="fr-FR" sz="2800" dirty="0" smtClean="0">
                <a:latin typeface="Cambria Math" pitchFamily="18" charset="0"/>
                <a:ea typeface="Cambria Math" pitchFamily="18" charset="0"/>
              </a:rPr>
              <a:t> to the </a:t>
            </a:r>
            <a:r>
              <a:rPr lang="fr-FR" sz="2800" dirty="0" err="1" smtClean="0">
                <a:latin typeface="Cambria Math" pitchFamily="18" charset="0"/>
                <a:ea typeface="Cambria Math" pitchFamily="18" charset="0"/>
              </a:rPr>
              <a:t>ministry</a:t>
            </a:r>
            <a:r>
              <a:rPr lang="fr-FR" sz="2800" dirty="0" smtClean="0">
                <a:latin typeface="Cambria Math" pitchFamily="18" charset="0"/>
                <a:ea typeface="Cambria Math" pitchFamily="18" charset="0"/>
              </a:rPr>
              <a:t> , </a:t>
            </a:r>
            <a:r>
              <a:rPr lang="fr-FR" sz="2800" dirty="0" err="1" smtClean="0">
                <a:latin typeface="Cambria Math" pitchFamily="18" charset="0"/>
                <a:ea typeface="Cambria Math" pitchFamily="18" charset="0"/>
              </a:rPr>
              <a:t>so</a:t>
            </a:r>
            <a:r>
              <a:rPr lang="fr-FR" sz="2800" dirty="0" smtClean="0">
                <a:latin typeface="Cambria Math" pitchFamily="18" charset="0"/>
                <a:ea typeface="Cambria Math" pitchFamily="18" charset="0"/>
              </a:rPr>
              <a:t> </a:t>
            </a:r>
            <a:r>
              <a:rPr lang="fr-FR" sz="2800" dirty="0" err="1" smtClean="0">
                <a:latin typeface="Cambria Math" pitchFamily="18" charset="0"/>
                <a:ea typeface="Cambria Math" pitchFamily="18" charset="0"/>
              </a:rPr>
              <a:t>like</a:t>
            </a:r>
            <a:r>
              <a:rPr lang="fr-FR" sz="2800" dirty="0" smtClean="0">
                <a:latin typeface="Cambria Math" pitchFamily="18" charset="0"/>
                <a:ea typeface="Cambria Math" pitchFamily="18" charset="0"/>
              </a:rPr>
              <a:t> </a:t>
            </a:r>
            <a:r>
              <a:rPr lang="fr-FR" sz="2800" dirty="0" err="1" smtClean="0">
                <a:latin typeface="Cambria Math" pitchFamily="18" charset="0"/>
                <a:ea typeface="Cambria Math" pitchFamily="18" charset="0"/>
              </a:rPr>
              <a:t>that</a:t>
            </a:r>
            <a:r>
              <a:rPr lang="fr-FR" sz="2800" dirty="0" smtClean="0">
                <a:latin typeface="Cambria Math" pitchFamily="18" charset="0"/>
                <a:ea typeface="Cambria Math" pitchFamily="18" charset="0"/>
              </a:rPr>
              <a:t> </a:t>
            </a:r>
            <a:r>
              <a:rPr lang="fr-FR" sz="2800" dirty="0" err="1" smtClean="0">
                <a:latin typeface="Cambria Math" pitchFamily="18" charset="0"/>
                <a:ea typeface="Cambria Math" pitchFamily="18" charset="0"/>
              </a:rPr>
              <a:t>pupils</a:t>
            </a:r>
            <a:r>
              <a:rPr lang="fr-FR" sz="2800" dirty="0" smtClean="0">
                <a:latin typeface="Cambria Math" pitchFamily="18" charset="0"/>
                <a:ea typeface="Cambria Math" pitchFamily="18" charset="0"/>
              </a:rPr>
              <a:t> </a:t>
            </a:r>
            <a:r>
              <a:rPr lang="fr-FR" sz="2800" dirty="0" err="1" smtClean="0">
                <a:latin typeface="Cambria Math" pitchFamily="18" charset="0"/>
                <a:ea typeface="Cambria Math" pitchFamily="18" charset="0"/>
              </a:rPr>
              <a:t>will</a:t>
            </a:r>
            <a:r>
              <a:rPr lang="fr-FR" sz="2800" dirty="0" smtClean="0">
                <a:latin typeface="Cambria Math" pitchFamily="18" charset="0"/>
                <a:ea typeface="Cambria Math" pitchFamily="18" charset="0"/>
              </a:rPr>
              <a:t> know the </a:t>
            </a:r>
            <a:r>
              <a:rPr lang="fr-FR" sz="2800" dirty="0" err="1" smtClean="0">
                <a:latin typeface="Cambria Math" pitchFamily="18" charset="0"/>
                <a:ea typeface="Cambria Math" pitchFamily="18" charset="0"/>
              </a:rPr>
              <a:t>imoprtance</a:t>
            </a:r>
            <a:r>
              <a:rPr lang="fr-FR" sz="2800" dirty="0" smtClean="0">
                <a:latin typeface="Cambria Math" pitchFamily="18" charset="0"/>
                <a:ea typeface="Cambria Math" pitchFamily="18" charset="0"/>
              </a:rPr>
              <a:t> of peace</a:t>
            </a:r>
            <a:r>
              <a:rPr lang="ar-DZ" sz="2800" dirty="0" smtClean="0">
                <a:latin typeface="Cambria Math" pitchFamily="18" charset="0"/>
                <a:ea typeface="Cambria Math" pitchFamily="18" charset="0"/>
              </a:rPr>
              <a:t> </a:t>
            </a:r>
            <a:r>
              <a:rPr lang="fr-FR" sz="2800" dirty="0" err="1" smtClean="0">
                <a:latin typeface="Cambria Math" pitchFamily="18" charset="0"/>
                <a:ea typeface="Cambria Math" pitchFamily="18" charset="0"/>
              </a:rPr>
              <a:t>early</a:t>
            </a:r>
            <a:r>
              <a:rPr lang="fr-FR" sz="2800" dirty="0" smtClean="0">
                <a:latin typeface="Cambria Math" pitchFamily="18" charset="0"/>
                <a:ea typeface="Cambria Math" pitchFamily="18" charset="0"/>
              </a:rPr>
              <a:t> and </a:t>
            </a:r>
            <a:r>
              <a:rPr lang="fr-FR" sz="2800" dirty="0" err="1" smtClean="0">
                <a:latin typeface="Cambria Math" pitchFamily="18" charset="0"/>
                <a:ea typeface="Cambria Math" pitchFamily="18" charset="0"/>
              </a:rPr>
              <a:t>they</a:t>
            </a:r>
            <a:r>
              <a:rPr lang="fr-FR" sz="2800" dirty="0" smtClean="0">
                <a:latin typeface="Cambria Math" pitchFamily="18" charset="0"/>
                <a:ea typeface="Cambria Math" pitchFamily="18" charset="0"/>
              </a:rPr>
              <a:t> </a:t>
            </a:r>
            <a:r>
              <a:rPr lang="fr-FR" sz="2800" dirty="0" err="1" smtClean="0">
                <a:latin typeface="Cambria Math" pitchFamily="18" charset="0"/>
                <a:ea typeface="Cambria Math" pitchFamily="18" charset="0"/>
              </a:rPr>
              <a:t>will</a:t>
            </a:r>
            <a:r>
              <a:rPr lang="fr-FR" sz="2800" dirty="0" smtClean="0">
                <a:latin typeface="Cambria Math" pitchFamily="18" charset="0"/>
                <a:ea typeface="Cambria Math" pitchFamily="18" charset="0"/>
              </a:rPr>
              <a:t> use </a:t>
            </a:r>
            <a:r>
              <a:rPr lang="fr-FR" sz="2800" dirty="0" err="1" smtClean="0">
                <a:latin typeface="Cambria Math" pitchFamily="18" charset="0"/>
                <a:ea typeface="Cambria Math" pitchFamily="18" charset="0"/>
              </a:rPr>
              <a:t>their</a:t>
            </a:r>
            <a:r>
              <a:rPr lang="fr-FR" sz="2800" dirty="0" smtClean="0">
                <a:latin typeface="Cambria Math" pitchFamily="18" charset="0"/>
                <a:ea typeface="Cambria Math" pitchFamily="18" charset="0"/>
              </a:rPr>
              <a:t> </a:t>
            </a:r>
            <a:r>
              <a:rPr lang="fr-FR" sz="2800" dirty="0" err="1" smtClean="0">
                <a:latin typeface="Cambria Math" pitchFamily="18" charset="0"/>
                <a:ea typeface="Cambria Math" pitchFamily="18" charset="0"/>
              </a:rPr>
              <a:t>knowldege</a:t>
            </a:r>
            <a:r>
              <a:rPr lang="fr-FR" sz="2800" dirty="0" smtClean="0">
                <a:latin typeface="Cambria Math" pitchFamily="18" charset="0"/>
                <a:ea typeface="Cambria Math" pitchFamily="18" charset="0"/>
              </a:rPr>
              <a:t> to </a:t>
            </a:r>
            <a:r>
              <a:rPr lang="fr-FR" sz="2800" dirty="0" err="1" smtClean="0">
                <a:latin typeface="Cambria Math" pitchFamily="18" charset="0"/>
                <a:ea typeface="Cambria Math" pitchFamily="18" charset="0"/>
              </a:rPr>
              <a:t>achieve</a:t>
            </a:r>
            <a:r>
              <a:rPr lang="fr-FR" sz="2800" dirty="0" smtClean="0">
                <a:latin typeface="Cambria Math" pitchFamily="18" charset="0"/>
                <a:ea typeface="Cambria Math" pitchFamily="18" charset="0"/>
              </a:rPr>
              <a:t> </a:t>
            </a:r>
            <a:r>
              <a:rPr lang="fr-FR" sz="2800" dirty="0" err="1" smtClean="0">
                <a:latin typeface="Cambria Math" pitchFamily="18" charset="0"/>
                <a:ea typeface="Cambria Math" pitchFamily="18" charset="0"/>
              </a:rPr>
              <a:t>it</a:t>
            </a:r>
            <a:r>
              <a:rPr lang="fr-FR" sz="2800" dirty="0">
                <a:latin typeface="Cambria Math" pitchFamily="18" charset="0"/>
                <a:ea typeface="Cambria Math" pitchFamily="18" charset="0"/>
              </a:rPr>
              <a:t>.</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77"/>
        <p:cNvGrpSpPr/>
        <p:nvPr/>
      </p:nvGrpSpPr>
      <p:grpSpPr>
        <a:xfrm>
          <a:off x="0" y="0"/>
          <a:ext cx="0" cy="0"/>
          <a:chOff x="0" y="0"/>
          <a:chExt cx="0" cy="0"/>
        </a:xfrm>
      </p:grpSpPr>
      <p:sp>
        <p:nvSpPr>
          <p:cNvPr id="78" name="Google Shape;78;p16"/>
          <p:cNvSpPr txBox="1">
            <a:spLocks noGrp="1"/>
          </p:cNvSpPr>
          <p:nvPr>
            <p:ph type="title"/>
          </p:nvPr>
        </p:nvSpPr>
        <p:spPr>
          <a:xfrm>
            <a:off x="311700" y="1150100"/>
            <a:ext cx="8520600" cy="801000"/>
          </a:xfrm>
          <a:prstGeom prst="rect">
            <a:avLst/>
          </a:prstGeom>
        </p:spPr>
        <p:txBody>
          <a:bodyPr spcFirstLastPara="1" vert="horz" wrap="square" lIns="91425" tIns="91425" rIns="91425" bIns="91425" rtlCol="0" anchor="t" anchorCtr="0">
            <a:noAutofit/>
          </a:bodyPr>
          <a:lstStyle/>
          <a:p>
            <a:pPr algn="l"/>
            <a:r>
              <a:rPr lang="en"/>
              <a:t>What are the main causes and effects of violence among youth?</a:t>
            </a:r>
            <a:endParaRPr/>
          </a:p>
        </p:txBody>
      </p:sp>
      <p:sp>
        <p:nvSpPr>
          <p:cNvPr id="79" name="Google Shape;79;p16"/>
          <p:cNvSpPr txBox="1">
            <a:spLocks noGrp="1"/>
          </p:cNvSpPr>
          <p:nvPr>
            <p:ph type="body" idx="1"/>
          </p:nvPr>
        </p:nvSpPr>
        <p:spPr>
          <a:xfrm>
            <a:off x="311700" y="2473775"/>
            <a:ext cx="8520600" cy="2952300"/>
          </a:xfrm>
          <a:prstGeom prst="rect">
            <a:avLst/>
          </a:prstGeom>
        </p:spPr>
        <p:txBody>
          <a:bodyPr spcFirstLastPara="1" vert="horz" wrap="square" lIns="91425" tIns="91425" rIns="91425" bIns="91425" rtlCol="0" anchor="t" anchorCtr="0">
            <a:noAutofit/>
          </a:bodyPr>
          <a:lstStyle/>
          <a:p>
            <a:pPr marL="0" indent="0">
              <a:buNone/>
            </a:pPr>
            <a:r>
              <a:rPr lang="en"/>
              <a:t>Causes:</a:t>
            </a:r>
            <a:endParaRPr/>
          </a:p>
          <a:p>
            <a:pPr marL="0" indent="0">
              <a:spcBef>
                <a:spcPts val="1600"/>
              </a:spcBef>
              <a:buNone/>
            </a:pPr>
            <a:r>
              <a:rPr lang="en"/>
              <a:t>Not being educated about different kinds of people, people having easy access to guns and other weapons when they are not mentally well</a:t>
            </a:r>
            <a:endParaRPr/>
          </a:p>
          <a:p>
            <a:pPr marL="0" indent="0">
              <a:spcBef>
                <a:spcPts val="1600"/>
              </a:spcBef>
              <a:buNone/>
            </a:pPr>
            <a:r>
              <a:rPr lang="en"/>
              <a:t>Effects:</a:t>
            </a:r>
            <a:endParaRPr/>
          </a:p>
          <a:p>
            <a:pPr marL="0" indent="0">
              <a:spcBef>
                <a:spcPts val="1600"/>
              </a:spcBef>
              <a:spcAft>
                <a:spcPts val="1600"/>
              </a:spcAft>
              <a:buNone/>
            </a:pPr>
            <a:r>
              <a:rPr lang="en"/>
              <a:t>Bullying, suicides, and sometimes murder</a:t>
            </a:r>
            <a:endParaRPr/>
          </a:p>
        </p:txBody>
      </p:sp>
      <p:pic>
        <p:nvPicPr>
          <p:cNvPr id="80" name="Google Shape;80;p16"/>
          <p:cNvPicPr preferRelativeResize="0"/>
          <p:nvPr/>
        </p:nvPicPr>
        <p:blipFill>
          <a:blip r:embed="rId3">
            <a:alphaModFix/>
          </a:blip>
          <a:stretch>
            <a:fillRect/>
          </a:stretch>
        </p:blipFill>
        <p:spPr>
          <a:xfrm>
            <a:off x="7380312" y="4797152"/>
            <a:ext cx="1451988" cy="1872208"/>
          </a:xfrm>
          <a:prstGeom prst="rect">
            <a:avLst/>
          </a:prstGeom>
          <a:noFill/>
          <a:ln>
            <a:noFill/>
          </a:ln>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08361284"/>
      </p:ext>
    </p:extLst>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91"/>
        <p:cNvGrpSpPr/>
        <p:nvPr/>
      </p:nvGrpSpPr>
      <p:grpSpPr>
        <a:xfrm>
          <a:off x="0" y="0"/>
          <a:ext cx="0" cy="0"/>
          <a:chOff x="0" y="0"/>
          <a:chExt cx="0" cy="0"/>
        </a:xfrm>
      </p:grpSpPr>
      <p:sp>
        <p:nvSpPr>
          <p:cNvPr id="92" name="Google Shape;92;p18"/>
          <p:cNvSpPr txBox="1">
            <a:spLocks noGrp="1"/>
          </p:cNvSpPr>
          <p:nvPr>
            <p:ph type="title"/>
          </p:nvPr>
        </p:nvSpPr>
        <p:spPr>
          <a:xfrm>
            <a:off x="311700" y="1150100"/>
            <a:ext cx="8520600" cy="801000"/>
          </a:xfrm>
          <a:prstGeom prst="rect">
            <a:avLst/>
          </a:prstGeom>
        </p:spPr>
        <p:txBody>
          <a:bodyPr spcFirstLastPara="1" vert="horz" wrap="square" lIns="91425" tIns="91425" rIns="91425" bIns="91425" rtlCol="0" anchor="t" anchorCtr="0">
            <a:noAutofit/>
          </a:bodyPr>
          <a:lstStyle/>
          <a:p>
            <a:pPr algn="l"/>
            <a:r>
              <a:rPr lang="en"/>
              <a:t>6 Actions to stop violence in schools</a:t>
            </a:r>
            <a:endParaRPr/>
          </a:p>
        </p:txBody>
      </p:sp>
      <p:sp>
        <p:nvSpPr>
          <p:cNvPr id="93" name="Google Shape;93;p18"/>
          <p:cNvSpPr txBox="1">
            <a:spLocks noGrp="1"/>
          </p:cNvSpPr>
          <p:nvPr>
            <p:ph type="body" idx="1"/>
          </p:nvPr>
        </p:nvSpPr>
        <p:spPr>
          <a:xfrm>
            <a:off x="311700" y="2314000"/>
            <a:ext cx="8520600" cy="3340200"/>
          </a:xfrm>
          <a:prstGeom prst="rect">
            <a:avLst/>
          </a:prstGeom>
        </p:spPr>
        <p:txBody>
          <a:bodyPr spcFirstLastPara="1" vert="horz" wrap="square" lIns="91425" tIns="91425" rIns="91425" bIns="91425" rtlCol="0" anchor="t" anchorCtr="0">
            <a:noAutofit/>
          </a:bodyPr>
          <a:lstStyle/>
          <a:p>
            <a:pPr>
              <a:buAutoNum type="arabicPeriod"/>
            </a:pPr>
            <a:r>
              <a:rPr lang="en"/>
              <a:t>Educate children early about acceptance</a:t>
            </a:r>
            <a:endParaRPr/>
          </a:p>
          <a:p>
            <a:pPr>
              <a:buAutoNum type="arabicPeriod"/>
            </a:pPr>
            <a:r>
              <a:rPr lang="en"/>
              <a:t>Do not allow bullying</a:t>
            </a:r>
            <a:endParaRPr/>
          </a:p>
          <a:p>
            <a:pPr>
              <a:buAutoNum type="arabicPeriod"/>
            </a:pPr>
            <a:r>
              <a:rPr lang="en"/>
              <a:t>Don’t be a bystander</a:t>
            </a:r>
            <a:endParaRPr/>
          </a:p>
          <a:p>
            <a:pPr>
              <a:buAutoNum type="arabicPeriod"/>
            </a:pPr>
            <a:r>
              <a:rPr lang="en"/>
              <a:t>Be open to others / don’t become </a:t>
            </a:r>
            <a:r>
              <a:rPr lang="en" smtClean="0"/>
              <a:t>                         a </a:t>
            </a:r>
            <a:r>
              <a:rPr lang="en"/>
              <a:t>bully yourself</a:t>
            </a:r>
            <a:endParaRPr/>
          </a:p>
          <a:p>
            <a:pPr>
              <a:buAutoNum type="arabicPeriod"/>
            </a:pPr>
            <a:r>
              <a:rPr lang="en"/>
              <a:t>Make anti-bullying decorations</a:t>
            </a:r>
            <a:endParaRPr/>
          </a:p>
          <a:p>
            <a:pPr>
              <a:buAutoNum type="arabicPeriod"/>
            </a:pPr>
            <a:r>
              <a:rPr lang="en"/>
              <a:t>Understand that we are all different, and we must accept each other to have peace</a:t>
            </a:r>
            <a:endParaRPr/>
          </a:p>
        </p:txBody>
      </p:sp>
      <p:pic>
        <p:nvPicPr>
          <p:cNvPr id="94" name="Google Shape;94;p18"/>
          <p:cNvPicPr preferRelativeResize="0"/>
          <p:nvPr/>
        </p:nvPicPr>
        <p:blipFill>
          <a:blip r:embed="rId3">
            <a:alphaModFix/>
          </a:blip>
          <a:stretch>
            <a:fillRect/>
          </a:stretch>
        </p:blipFill>
        <p:spPr>
          <a:xfrm>
            <a:off x="6588224" y="3096678"/>
            <a:ext cx="2051722" cy="1774844"/>
          </a:xfrm>
          <a:prstGeom prst="rect">
            <a:avLst/>
          </a:prstGeom>
          <a:noFill/>
          <a:ln>
            <a:noFill/>
          </a:ln>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80238281"/>
      </p:ext>
    </p:extLst>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91"/>
        <p:cNvGrpSpPr/>
        <p:nvPr/>
      </p:nvGrpSpPr>
      <p:grpSpPr>
        <a:xfrm>
          <a:off x="0" y="0"/>
          <a:ext cx="0" cy="0"/>
          <a:chOff x="0" y="0"/>
          <a:chExt cx="0" cy="0"/>
        </a:xfrm>
      </p:grpSpPr>
      <p:sp>
        <p:nvSpPr>
          <p:cNvPr id="92" name="Google Shape;92;p17"/>
          <p:cNvSpPr txBox="1">
            <a:spLocks noGrp="1"/>
          </p:cNvSpPr>
          <p:nvPr>
            <p:ph type="title"/>
          </p:nvPr>
        </p:nvSpPr>
        <p:spPr>
          <a:xfrm>
            <a:off x="311700" y="1094700"/>
            <a:ext cx="8520600" cy="780000"/>
          </a:xfrm>
          <a:prstGeom prst="rect">
            <a:avLst/>
          </a:prstGeom>
        </p:spPr>
        <p:txBody>
          <a:bodyPr spcFirstLastPara="1" vert="horz" wrap="square" lIns="91425" tIns="91425" rIns="91425" bIns="91425" rtlCol="0" anchor="t" anchorCtr="0">
            <a:noAutofit/>
          </a:bodyPr>
          <a:lstStyle/>
          <a:p>
            <a:pPr marL="457200">
              <a:lnSpc>
                <a:spcPct val="115000"/>
              </a:lnSpc>
              <a:spcBef>
                <a:spcPts val="1000"/>
              </a:spcBef>
            </a:pPr>
            <a:r>
              <a:rPr lang="en" sz="3000">
                <a:solidFill>
                  <a:srgbClr val="000000"/>
                </a:solidFill>
                <a:latin typeface="Comfortaa"/>
                <a:ea typeface="Comfortaa"/>
                <a:cs typeface="Comfortaa"/>
                <a:sym typeface="Comfortaa"/>
              </a:rPr>
              <a:t>What are the main forms of violence? </a:t>
            </a:r>
            <a:endParaRPr sz="3000">
              <a:solidFill>
                <a:srgbClr val="000000"/>
              </a:solidFill>
              <a:latin typeface="Comfortaa"/>
              <a:ea typeface="Comfortaa"/>
              <a:cs typeface="Comfortaa"/>
              <a:sym typeface="Comfortaa"/>
            </a:endParaRPr>
          </a:p>
          <a:p>
            <a:pPr algn="l"/>
            <a:endParaRPr/>
          </a:p>
        </p:txBody>
      </p:sp>
      <p:sp>
        <p:nvSpPr>
          <p:cNvPr id="93" name="Google Shape;93;p17"/>
          <p:cNvSpPr txBox="1">
            <a:spLocks noGrp="1"/>
          </p:cNvSpPr>
          <p:nvPr>
            <p:ph type="body" idx="1"/>
          </p:nvPr>
        </p:nvSpPr>
        <p:spPr>
          <a:xfrm>
            <a:off x="311700" y="2009725"/>
            <a:ext cx="8520600" cy="3416400"/>
          </a:xfrm>
          <a:prstGeom prst="rect">
            <a:avLst/>
          </a:prstGeom>
        </p:spPr>
        <p:txBody>
          <a:bodyPr spcFirstLastPara="1" vert="horz" wrap="square" lIns="91425" tIns="91425" rIns="91425" bIns="91425" rtlCol="0" anchor="t" anchorCtr="0">
            <a:noAutofit/>
          </a:bodyPr>
          <a:lstStyle/>
          <a:p>
            <a:r>
              <a:rPr lang="en"/>
              <a:t>Emotional abuse</a:t>
            </a:r>
            <a:endParaRPr/>
          </a:p>
          <a:p>
            <a:pPr lvl="1">
              <a:spcBef>
                <a:spcPts val="0"/>
              </a:spcBef>
            </a:pPr>
            <a:r>
              <a:rPr lang="en"/>
              <a:t>No parental presence </a:t>
            </a:r>
            <a:endParaRPr/>
          </a:p>
          <a:p>
            <a:r>
              <a:rPr lang="en"/>
              <a:t>Physical abuse</a:t>
            </a:r>
            <a:endParaRPr/>
          </a:p>
          <a:p>
            <a:pPr lvl="1">
              <a:spcBef>
                <a:spcPts val="0"/>
              </a:spcBef>
            </a:pPr>
            <a:r>
              <a:rPr lang="en"/>
              <a:t>Domestic abuse </a:t>
            </a:r>
            <a:endParaRPr/>
          </a:p>
          <a:p>
            <a:r>
              <a:rPr lang="en"/>
              <a:t>Verbal abuse</a:t>
            </a:r>
            <a:endParaRPr/>
          </a:p>
          <a:p>
            <a:r>
              <a:rPr lang="en"/>
              <a:t>Sexual abuse</a:t>
            </a:r>
            <a:endParaRPr/>
          </a:p>
          <a:p>
            <a:pPr lvl="1">
              <a:spcBef>
                <a:spcPts val="0"/>
              </a:spcBef>
            </a:pPr>
            <a:r>
              <a:rPr lang="en"/>
              <a:t>Date rape</a:t>
            </a:r>
            <a:endParaRPr/>
          </a:p>
          <a:p>
            <a:pPr lvl="1">
              <a:spcBef>
                <a:spcPts val="0"/>
              </a:spcBef>
            </a:pPr>
            <a:r>
              <a:rPr lang="en"/>
              <a:t>Lack of consent</a:t>
            </a:r>
            <a:endParaRPr/>
          </a:p>
          <a:p>
            <a:r>
              <a:rPr lang="en"/>
              <a:t>Drug abuse</a:t>
            </a:r>
            <a:endParaRPr/>
          </a:p>
        </p:txBody>
      </p:sp>
      <p:pic>
        <p:nvPicPr>
          <p:cNvPr id="94" name="Google Shape;94;p17"/>
          <p:cNvPicPr preferRelativeResize="0"/>
          <p:nvPr/>
        </p:nvPicPr>
        <p:blipFill>
          <a:blip r:embed="rId3">
            <a:alphaModFix/>
          </a:blip>
          <a:stretch>
            <a:fillRect/>
          </a:stretch>
        </p:blipFill>
        <p:spPr>
          <a:xfrm>
            <a:off x="6045214" y="5102397"/>
            <a:ext cx="2380523" cy="1614950"/>
          </a:xfrm>
          <a:prstGeom prst="rect">
            <a:avLst/>
          </a:prstGeom>
          <a:noFill/>
          <a:ln>
            <a:noFill/>
          </a:ln>
        </p:spPr>
      </p:pic>
      <p:pic>
        <p:nvPicPr>
          <p:cNvPr id="95" name="Google Shape;95;p17"/>
          <p:cNvPicPr preferRelativeResize="0"/>
          <p:nvPr/>
        </p:nvPicPr>
        <p:blipFill>
          <a:blip r:embed="rId4">
            <a:alphaModFix/>
          </a:blip>
          <a:stretch>
            <a:fillRect/>
          </a:stretch>
        </p:blipFill>
        <p:spPr>
          <a:xfrm>
            <a:off x="6709543" y="2339258"/>
            <a:ext cx="1847850" cy="2466975"/>
          </a:xfrm>
          <a:prstGeom prst="rect">
            <a:avLst/>
          </a:prstGeom>
          <a:noFill/>
          <a:ln>
            <a:noFill/>
          </a:ln>
        </p:spPr>
      </p:pic>
      <p:pic>
        <p:nvPicPr>
          <p:cNvPr id="96" name="Google Shape;96;p17"/>
          <p:cNvPicPr preferRelativeResize="0"/>
          <p:nvPr/>
        </p:nvPicPr>
        <p:blipFill>
          <a:blip r:embed="rId5">
            <a:alphaModFix/>
          </a:blip>
          <a:stretch>
            <a:fillRect/>
          </a:stretch>
        </p:blipFill>
        <p:spPr>
          <a:xfrm>
            <a:off x="3902089" y="3643314"/>
            <a:ext cx="2143125" cy="2143125"/>
          </a:xfrm>
          <a:prstGeom prst="rect">
            <a:avLst/>
          </a:prstGeom>
          <a:noFill/>
          <a:ln>
            <a:noFill/>
          </a:ln>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06531374"/>
      </p:ext>
    </p:extLst>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00"/>
        <p:cNvGrpSpPr/>
        <p:nvPr/>
      </p:nvGrpSpPr>
      <p:grpSpPr>
        <a:xfrm>
          <a:off x="0" y="0"/>
          <a:ext cx="0" cy="0"/>
          <a:chOff x="0" y="0"/>
          <a:chExt cx="0" cy="0"/>
        </a:xfrm>
      </p:grpSpPr>
      <p:sp>
        <p:nvSpPr>
          <p:cNvPr id="101" name="Google Shape;101;p18"/>
          <p:cNvSpPr txBox="1">
            <a:spLocks noGrp="1"/>
          </p:cNvSpPr>
          <p:nvPr>
            <p:ph type="title"/>
          </p:nvPr>
        </p:nvSpPr>
        <p:spPr>
          <a:xfrm>
            <a:off x="311700" y="857250"/>
            <a:ext cx="8520600" cy="852600"/>
          </a:xfrm>
          <a:prstGeom prst="rect">
            <a:avLst/>
          </a:prstGeom>
        </p:spPr>
        <p:txBody>
          <a:bodyPr spcFirstLastPara="1" vert="horz" wrap="square" lIns="91425" tIns="91425" rIns="91425" bIns="91425" rtlCol="0" anchor="t" anchorCtr="0">
            <a:noAutofit/>
          </a:bodyPr>
          <a:lstStyle/>
          <a:p>
            <a:pPr marL="457200">
              <a:lnSpc>
                <a:spcPct val="115000"/>
              </a:lnSpc>
              <a:spcBef>
                <a:spcPts val="1000"/>
              </a:spcBef>
            </a:pPr>
            <a:r>
              <a:rPr lang="en" sz="3000">
                <a:solidFill>
                  <a:srgbClr val="000000"/>
                </a:solidFill>
                <a:latin typeface="Comfortaa"/>
                <a:ea typeface="Comfortaa"/>
                <a:cs typeface="Comfortaa"/>
                <a:sym typeface="Comfortaa"/>
              </a:rPr>
              <a:t>How can we keep ourselves safe? </a:t>
            </a:r>
            <a:endParaRPr sz="3000">
              <a:solidFill>
                <a:srgbClr val="000000"/>
              </a:solidFill>
              <a:latin typeface="Comfortaa"/>
              <a:ea typeface="Comfortaa"/>
              <a:cs typeface="Comfortaa"/>
              <a:sym typeface="Comfortaa"/>
            </a:endParaRPr>
          </a:p>
          <a:p>
            <a:pPr algn="l"/>
            <a:endParaRPr/>
          </a:p>
        </p:txBody>
      </p:sp>
      <p:sp>
        <p:nvSpPr>
          <p:cNvPr id="102" name="Google Shape;102;p18"/>
          <p:cNvSpPr txBox="1">
            <a:spLocks noGrp="1"/>
          </p:cNvSpPr>
          <p:nvPr>
            <p:ph type="body" idx="1"/>
          </p:nvPr>
        </p:nvSpPr>
        <p:spPr>
          <a:xfrm>
            <a:off x="457250" y="1709850"/>
            <a:ext cx="8520600" cy="4226400"/>
          </a:xfrm>
          <a:prstGeom prst="rect">
            <a:avLst/>
          </a:prstGeom>
        </p:spPr>
        <p:txBody>
          <a:bodyPr spcFirstLastPara="1" vert="horz" wrap="square" lIns="91425" tIns="91425" rIns="91425" bIns="91425" rtlCol="0" anchor="t" anchorCtr="0">
            <a:noAutofit/>
          </a:bodyPr>
          <a:lstStyle/>
          <a:p>
            <a:pPr marL="114300" indent="0">
              <a:buNone/>
            </a:pPr>
            <a:r>
              <a:rPr lang="en" smtClean="0"/>
              <a:t>-Awareness</a:t>
            </a:r>
            <a:endParaRPr/>
          </a:p>
          <a:p>
            <a:pPr indent="0">
              <a:spcBef>
                <a:spcPts val="1600"/>
              </a:spcBef>
              <a:buNone/>
            </a:pPr>
            <a:r>
              <a:rPr lang="en"/>
              <a:t>Watching out for one another</a:t>
            </a:r>
            <a:endParaRPr/>
          </a:p>
          <a:p>
            <a:pPr marL="114300" indent="0">
              <a:spcBef>
                <a:spcPts val="1600"/>
              </a:spcBef>
              <a:buNone/>
            </a:pPr>
            <a:r>
              <a:rPr lang="en"/>
              <a:t>-</a:t>
            </a:r>
            <a:r>
              <a:rPr lang="en" smtClean="0"/>
              <a:t>Technology</a:t>
            </a:r>
            <a:endParaRPr/>
          </a:p>
          <a:p>
            <a:pPr indent="0">
              <a:spcBef>
                <a:spcPts val="1600"/>
              </a:spcBef>
              <a:buNone/>
            </a:pPr>
            <a:r>
              <a:rPr lang="en"/>
              <a:t>Using it to talk and close the gaps in our community</a:t>
            </a:r>
            <a:endParaRPr/>
          </a:p>
          <a:p>
            <a:pPr marL="114300" indent="0">
              <a:spcBef>
                <a:spcPts val="1600"/>
              </a:spcBef>
              <a:buNone/>
            </a:pPr>
            <a:r>
              <a:rPr lang="en"/>
              <a:t>-</a:t>
            </a:r>
            <a:r>
              <a:rPr lang="en" smtClean="0"/>
              <a:t>Protest</a:t>
            </a:r>
            <a:endParaRPr lang="en"/>
          </a:p>
          <a:p>
            <a:pPr marL="114300" indent="0">
              <a:spcBef>
                <a:spcPts val="1600"/>
              </a:spcBef>
              <a:buNone/>
            </a:pPr>
            <a:r>
              <a:rPr lang="en" smtClean="0"/>
              <a:t>-Promote </a:t>
            </a:r>
            <a:r>
              <a:rPr lang="en"/>
              <a:t>peace in Community events</a:t>
            </a:r>
            <a:endParaRPr/>
          </a:p>
          <a:p>
            <a:pPr indent="0">
              <a:spcBef>
                <a:spcPts val="1600"/>
              </a:spcBef>
              <a:spcAft>
                <a:spcPts val="1600"/>
              </a:spcAft>
              <a:buNone/>
            </a:pPr>
            <a:endParaRPr/>
          </a:p>
        </p:txBody>
      </p:sp>
      <p:pic>
        <p:nvPicPr>
          <p:cNvPr id="103" name="Google Shape;103;p18"/>
          <p:cNvPicPr preferRelativeResize="0"/>
          <p:nvPr/>
        </p:nvPicPr>
        <p:blipFill>
          <a:blip r:embed="rId3">
            <a:alphaModFix/>
          </a:blip>
          <a:stretch>
            <a:fillRect/>
          </a:stretch>
        </p:blipFill>
        <p:spPr>
          <a:xfrm rot="441415">
            <a:off x="6019084" y="1802302"/>
            <a:ext cx="2665560" cy="1947093"/>
          </a:xfrm>
          <a:prstGeom prst="rect">
            <a:avLst/>
          </a:prstGeom>
          <a:noFill/>
          <a:ln>
            <a:noFill/>
          </a:ln>
        </p:spPr>
      </p:pic>
      <p:pic>
        <p:nvPicPr>
          <p:cNvPr id="104" name="Google Shape;104;p18"/>
          <p:cNvPicPr preferRelativeResize="0"/>
          <p:nvPr/>
        </p:nvPicPr>
        <p:blipFill>
          <a:blip r:embed="rId4">
            <a:alphaModFix/>
          </a:blip>
          <a:stretch>
            <a:fillRect/>
          </a:stretch>
        </p:blipFill>
        <p:spPr>
          <a:xfrm>
            <a:off x="3419872" y="4694446"/>
            <a:ext cx="4608512" cy="894793"/>
          </a:xfrm>
          <a:prstGeom prst="rect">
            <a:avLst/>
          </a:prstGeom>
          <a:noFill/>
          <a:ln>
            <a:noFill/>
          </a:ln>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71404433"/>
      </p:ext>
    </p:extLst>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08"/>
        <p:cNvGrpSpPr/>
        <p:nvPr/>
      </p:nvGrpSpPr>
      <p:grpSpPr>
        <a:xfrm>
          <a:off x="0" y="0"/>
          <a:ext cx="0" cy="0"/>
          <a:chOff x="0" y="0"/>
          <a:chExt cx="0" cy="0"/>
        </a:xfrm>
      </p:grpSpPr>
      <p:sp>
        <p:nvSpPr>
          <p:cNvPr id="109" name="Google Shape;109;p19"/>
          <p:cNvSpPr txBox="1">
            <a:spLocks noGrp="1"/>
          </p:cNvSpPr>
          <p:nvPr>
            <p:ph type="title"/>
          </p:nvPr>
        </p:nvSpPr>
        <p:spPr>
          <a:xfrm>
            <a:off x="311700" y="389249"/>
            <a:ext cx="8520600" cy="816300"/>
          </a:xfrm>
          <a:prstGeom prst="rect">
            <a:avLst/>
          </a:prstGeom>
        </p:spPr>
        <p:txBody>
          <a:bodyPr spcFirstLastPara="1" vert="horz" wrap="square" lIns="91425" tIns="91425" rIns="91425" bIns="91425" rtlCol="0" anchor="t" anchorCtr="0">
            <a:noAutofit/>
          </a:bodyPr>
          <a:lstStyle/>
          <a:p>
            <a:pPr indent="457200">
              <a:lnSpc>
                <a:spcPct val="115000"/>
              </a:lnSpc>
              <a:spcBef>
                <a:spcPts val="1000"/>
              </a:spcBef>
            </a:pPr>
            <a:r>
              <a:rPr lang="en" sz="3000">
                <a:solidFill>
                  <a:srgbClr val="000000"/>
                </a:solidFill>
                <a:latin typeface="Comfortaa"/>
                <a:ea typeface="Comfortaa"/>
                <a:cs typeface="Comfortaa"/>
                <a:sym typeface="Comfortaa"/>
              </a:rPr>
              <a:t>How can we stop violence in school?</a:t>
            </a:r>
            <a:endParaRPr sz="3000">
              <a:solidFill>
                <a:srgbClr val="000000"/>
              </a:solidFill>
              <a:latin typeface="Comfortaa"/>
              <a:ea typeface="Comfortaa"/>
              <a:cs typeface="Comfortaa"/>
              <a:sym typeface="Comfortaa"/>
            </a:endParaRPr>
          </a:p>
          <a:p>
            <a:pPr algn="l"/>
            <a:endParaRPr>
              <a:latin typeface="Comfortaa"/>
              <a:ea typeface="Comfortaa"/>
              <a:cs typeface="Comfortaa"/>
              <a:sym typeface="Comfortaa"/>
            </a:endParaRPr>
          </a:p>
        </p:txBody>
      </p:sp>
      <p:sp>
        <p:nvSpPr>
          <p:cNvPr id="110" name="Google Shape;110;p19"/>
          <p:cNvSpPr txBox="1">
            <a:spLocks noGrp="1"/>
          </p:cNvSpPr>
          <p:nvPr>
            <p:ph type="body" idx="1"/>
          </p:nvPr>
        </p:nvSpPr>
        <p:spPr>
          <a:xfrm>
            <a:off x="311700" y="1322110"/>
            <a:ext cx="8520600" cy="3416400"/>
          </a:xfrm>
          <a:prstGeom prst="rect">
            <a:avLst/>
          </a:prstGeom>
        </p:spPr>
        <p:txBody>
          <a:bodyPr spcFirstLastPara="1" vert="horz" wrap="square" lIns="91425" tIns="91425" rIns="91425" bIns="91425" rtlCol="0" anchor="t" anchorCtr="0">
            <a:noAutofit/>
          </a:bodyPr>
          <a:lstStyle/>
          <a:p>
            <a:r>
              <a:rPr lang="en"/>
              <a:t>Protest and awareness, defend students not guns.</a:t>
            </a:r>
            <a:endParaRPr/>
          </a:p>
          <a:p>
            <a:r>
              <a:rPr lang="en"/>
              <a:t>Security</a:t>
            </a:r>
            <a:endParaRPr/>
          </a:p>
          <a:p>
            <a:r>
              <a:rPr lang="en"/>
              <a:t>Keep guns away from classrooms, do not arm teachers</a:t>
            </a:r>
            <a:endParaRPr/>
          </a:p>
        </p:txBody>
      </p:sp>
      <p:pic>
        <p:nvPicPr>
          <p:cNvPr id="111" name="Google Shape;111;p19"/>
          <p:cNvPicPr preferRelativeResize="0"/>
          <p:nvPr/>
        </p:nvPicPr>
        <p:blipFill>
          <a:blip r:embed="rId3">
            <a:alphaModFix/>
          </a:blip>
          <a:stretch>
            <a:fillRect/>
          </a:stretch>
        </p:blipFill>
        <p:spPr>
          <a:xfrm rot="1565816">
            <a:off x="6663735" y="4409901"/>
            <a:ext cx="2032448" cy="2032448"/>
          </a:xfrm>
          <a:prstGeom prst="rect">
            <a:avLst/>
          </a:prstGeom>
          <a:noFill/>
          <a:ln>
            <a:noFill/>
          </a:ln>
        </p:spPr>
      </p:pic>
      <p:pic>
        <p:nvPicPr>
          <p:cNvPr id="112" name="Google Shape;112;p19"/>
          <p:cNvPicPr preferRelativeResize="0"/>
          <p:nvPr/>
        </p:nvPicPr>
        <p:blipFill>
          <a:blip r:embed="rId4">
            <a:alphaModFix/>
          </a:blip>
          <a:stretch>
            <a:fillRect/>
          </a:stretch>
        </p:blipFill>
        <p:spPr>
          <a:xfrm>
            <a:off x="539552" y="4725818"/>
            <a:ext cx="2606098" cy="1739424"/>
          </a:xfrm>
          <a:prstGeom prst="rect">
            <a:avLst/>
          </a:prstGeom>
          <a:noFill/>
          <a:ln>
            <a:noFill/>
          </a:ln>
        </p:spPr>
      </p:pic>
      <p:pic>
        <p:nvPicPr>
          <p:cNvPr id="113" name="Google Shape;113;p19"/>
          <p:cNvPicPr preferRelativeResize="0"/>
          <p:nvPr/>
        </p:nvPicPr>
        <p:blipFill>
          <a:blip r:embed="rId5">
            <a:alphaModFix/>
          </a:blip>
          <a:stretch>
            <a:fillRect/>
          </a:stretch>
        </p:blipFill>
        <p:spPr>
          <a:xfrm>
            <a:off x="3395945" y="3889719"/>
            <a:ext cx="2719300" cy="1930704"/>
          </a:xfrm>
          <a:prstGeom prst="rect">
            <a:avLst/>
          </a:prstGeom>
          <a:noFill/>
          <a:ln>
            <a:noFill/>
          </a:ln>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6171230"/>
      </p:ext>
    </p:extLst>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a:gsLst>
            <a:gs pos="0">
              <a:srgbClr val="000000"/>
            </a:gs>
            <a:gs pos="39999">
              <a:srgbClr val="0A128C"/>
            </a:gs>
            <a:gs pos="70000">
              <a:srgbClr val="181CC7"/>
            </a:gs>
            <a:gs pos="88000">
              <a:srgbClr val="7005D4"/>
            </a:gs>
            <a:gs pos="100000">
              <a:srgbClr val="8C3D91"/>
            </a:gs>
          </a:gsLst>
          <a:lin ang="5400000" scaled="0"/>
        </a:gradFill>
        <a:effectLst/>
      </p:bgPr>
    </p:bg>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143108" y="0"/>
            <a:ext cx="5000660" cy="928670"/>
          </a:xfrm>
        </p:spPr>
        <p:txBody>
          <a:bodyPr>
            <a:normAutofit/>
          </a:bodyPr>
          <a:lstStyle/>
          <a:p>
            <a:pPr algn="ctr">
              <a:buNone/>
            </a:pPr>
            <a:r>
              <a:rPr lang="fr-FR" sz="4800" b="1" dirty="0" err="1" smtClean="0">
                <a:solidFill>
                  <a:schemeClr val="bg1"/>
                </a:solidFill>
                <a:latin typeface="Blackadder ITC" pitchFamily="82" charset="0"/>
              </a:rPr>
              <a:t>Thank</a:t>
            </a:r>
            <a:r>
              <a:rPr lang="fr-FR" sz="4800" b="1" dirty="0" smtClean="0">
                <a:solidFill>
                  <a:schemeClr val="bg1"/>
                </a:solidFill>
                <a:latin typeface="Blackadder ITC" pitchFamily="82" charset="0"/>
              </a:rPr>
              <a:t> </a:t>
            </a:r>
            <a:r>
              <a:rPr lang="fr-FR" sz="4800" b="1" dirty="0" err="1" smtClean="0">
                <a:solidFill>
                  <a:schemeClr val="bg1"/>
                </a:solidFill>
                <a:latin typeface="Blackadder ITC" pitchFamily="82" charset="0"/>
              </a:rPr>
              <a:t>you</a:t>
            </a:r>
            <a:r>
              <a:rPr lang="fr-FR" sz="4800" b="1" dirty="0" smtClean="0">
                <a:solidFill>
                  <a:schemeClr val="bg1"/>
                </a:solidFill>
                <a:latin typeface="Blackadder ITC" pitchFamily="82" charset="0"/>
              </a:rPr>
              <a:t> </a:t>
            </a:r>
            <a:endParaRPr lang="fr-FR" sz="4800" b="1" dirty="0">
              <a:solidFill>
                <a:schemeClr val="bg1"/>
              </a:solidFill>
              <a:latin typeface="Blackadder ITC" pitchFamily="82" charset="0"/>
            </a:endParaRPr>
          </a:p>
        </p:txBody>
      </p:sp>
      <p:pic>
        <p:nvPicPr>
          <p:cNvPr id="4" name="Image 3" descr="images (15).jpg"/>
          <p:cNvPicPr>
            <a:picLocks noChangeAspect="1"/>
          </p:cNvPicPr>
          <p:nvPr/>
        </p:nvPicPr>
        <p:blipFill>
          <a:blip r:embed="rId2"/>
          <a:stretch>
            <a:fillRect/>
          </a:stretch>
        </p:blipFill>
        <p:spPr>
          <a:xfrm>
            <a:off x="1500166" y="857232"/>
            <a:ext cx="6072230" cy="4000528"/>
          </a:xfrm>
          <a:prstGeom prst="rect">
            <a:avLst/>
          </a:prstGeom>
        </p:spPr>
      </p:pic>
      <p:sp>
        <p:nvSpPr>
          <p:cNvPr id="5" name="ZoneTexte 4"/>
          <p:cNvSpPr txBox="1"/>
          <p:nvPr/>
        </p:nvSpPr>
        <p:spPr>
          <a:xfrm>
            <a:off x="2714580" y="5715016"/>
            <a:ext cx="6429420" cy="584775"/>
          </a:xfrm>
          <a:prstGeom prst="rect">
            <a:avLst/>
          </a:prstGeom>
          <a:noFill/>
        </p:spPr>
        <p:txBody>
          <a:bodyPr wrap="square" rtlCol="0">
            <a:spAutoFit/>
          </a:bodyPr>
          <a:lstStyle/>
          <a:p>
            <a:r>
              <a:rPr lang="fr-FR" sz="3200" b="1" dirty="0" smtClean="0">
                <a:latin typeface="Blackadder ITC" pitchFamily="82" charset="0"/>
                <a:ea typeface="Cambria Math" pitchFamily="18" charset="0"/>
              </a:rPr>
              <a:t>Mohamed </a:t>
            </a:r>
            <a:r>
              <a:rPr lang="fr-FR" sz="3200" b="1" dirty="0" err="1" smtClean="0">
                <a:latin typeface="Blackadder ITC" pitchFamily="82" charset="0"/>
                <a:ea typeface="Cambria Math" pitchFamily="18" charset="0"/>
              </a:rPr>
              <a:t>Seddik</a:t>
            </a:r>
            <a:r>
              <a:rPr lang="fr-FR" sz="3200" b="1" dirty="0" smtClean="0">
                <a:latin typeface="Blackadder ITC" pitchFamily="82" charset="0"/>
                <a:ea typeface="Cambria Math" pitchFamily="18" charset="0"/>
              </a:rPr>
              <a:t> ben </a:t>
            </a:r>
            <a:r>
              <a:rPr lang="fr-FR" sz="3200" b="1" dirty="0" err="1" smtClean="0">
                <a:latin typeface="Blackadder ITC" pitchFamily="82" charset="0"/>
                <a:ea typeface="Cambria Math" pitchFamily="18" charset="0"/>
              </a:rPr>
              <a:t>yahia</a:t>
            </a:r>
            <a:r>
              <a:rPr lang="fr-FR" sz="3200" b="1" dirty="0" smtClean="0">
                <a:latin typeface="Blackadder ITC" pitchFamily="82" charset="0"/>
                <a:ea typeface="Cambria Math" pitchFamily="18" charset="0"/>
              </a:rPr>
              <a:t> </a:t>
            </a:r>
            <a:r>
              <a:rPr lang="fr-FR" sz="3200" b="1" dirty="0" err="1" smtClean="0">
                <a:latin typeface="Blackadder ITC" pitchFamily="82" charset="0"/>
                <a:ea typeface="Cambria Math" pitchFamily="18" charset="0"/>
              </a:rPr>
              <a:t>students</a:t>
            </a:r>
            <a:r>
              <a:rPr lang="fr-FR" sz="3200" b="1" smtClean="0">
                <a:latin typeface="Blackadder ITC" pitchFamily="82" charset="0"/>
                <a:ea typeface="Cambria Math" pitchFamily="18" charset="0"/>
              </a:rPr>
              <a:t> </a:t>
            </a:r>
            <a:endParaRPr lang="fr-FR" sz="3200" b="1" dirty="0">
              <a:latin typeface="Blackadder ITC" pitchFamily="82" charset="0"/>
              <a:ea typeface="Cambria Math"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Image 3" descr="images (9).jpg"/>
          <p:cNvPicPr>
            <a:picLocks noChangeAspect="1"/>
          </p:cNvPicPr>
          <p:nvPr/>
        </p:nvPicPr>
        <p:blipFill>
          <a:blip r:embed="rId2"/>
          <a:stretch>
            <a:fillRect/>
          </a:stretch>
        </p:blipFill>
        <p:spPr>
          <a:xfrm>
            <a:off x="0" y="0"/>
            <a:ext cx="9144000" cy="6858000"/>
          </a:xfrm>
          <a:prstGeom prst="rect">
            <a:avLst/>
          </a:prstGeom>
        </p:spPr>
      </p:pic>
      <p:sp>
        <p:nvSpPr>
          <p:cNvPr id="2" name="Titre 1"/>
          <p:cNvSpPr>
            <a:spLocks noGrp="1"/>
          </p:cNvSpPr>
          <p:nvPr>
            <p:ph type="title"/>
          </p:nvPr>
        </p:nvSpPr>
        <p:spPr/>
        <p:txBody>
          <a:bodyPr>
            <a:normAutofit/>
          </a:bodyPr>
          <a:lstStyle/>
          <a:p>
            <a:r>
              <a:rPr lang="fr-FR" sz="6600" b="1" dirty="0" err="1"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What</a:t>
            </a:r>
            <a:r>
              <a:rPr lang="fr-FR" sz="66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 </a:t>
            </a:r>
            <a:r>
              <a:rPr lang="fr-FR" sz="6600" b="1" dirty="0" err="1"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is</a:t>
            </a:r>
            <a:r>
              <a:rPr lang="fr-FR" sz="66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 peace ?</a:t>
            </a:r>
            <a:endParaRPr lang="fr-FR" sz="66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3" name="Espace réservé du contenu 2"/>
          <p:cNvSpPr>
            <a:spLocks noGrp="1"/>
          </p:cNvSpPr>
          <p:nvPr>
            <p:ph idx="1"/>
          </p:nvPr>
        </p:nvSpPr>
        <p:spPr>
          <a:xfrm>
            <a:off x="357158" y="1071546"/>
            <a:ext cx="8229600" cy="4525963"/>
          </a:xfrm>
        </p:spPr>
        <p:txBody>
          <a:bodyPr>
            <a:noAutofit/>
          </a:bodyPr>
          <a:lstStyle/>
          <a:p>
            <a:pPr>
              <a:buNone/>
            </a:pPr>
            <a:r>
              <a:rPr lang="en-US" sz="3600" b="1" dirty="0" smtClean="0">
                <a:latin typeface="Cambria Math" pitchFamily="18" charset="0"/>
                <a:ea typeface="Cambria Math" pitchFamily="18" charset="0"/>
              </a:rPr>
              <a:t/>
            </a:r>
            <a:br>
              <a:rPr lang="en-US" sz="3600" b="1" dirty="0" smtClean="0">
                <a:latin typeface="Cambria Math" pitchFamily="18" charset="0"/>
                <a:ea typeface="Cambria Math" pitchFamily="18" charset="0"/>
              </a:rPr>
            </a:br>
            <a:r>
              <a:rPr lang="en-US" sz="3600" b="1" dirty="0" smtClean="0">
                <a:latin typeface="Cambria Math" pitchFamily="18" charset="0"/>
                <a:ea typeface="Cambria Math" pitchFamily="18" charset="0"/>
              </a:rPr>
              <a:t>Peace is the harmony between different social groups characterized by non-violence or conflict between behaviors, and they are free from fear of violence. The prevailing concept is the absence of enmity and reprisals. Peace also suggests sincere attempts at reconciliation among nations.</a:t>
            </a:r>
            <a:endParaRPr lang="fr-FR" sz="3600" b="1" dirty="0">
              <a:latin typeface="Cambria Math" pitchFamily="18" charset="0"/>
              <a:ea typeface="Cambria Math"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Image 3" descr="images.jpg"/>
          <p:cNvPicPr>
            <a:picLocks noChangeAspect="1"/>
          </p:cNvPicPr>
          <p:nvPr/>
        </p:nvPicPr>
        <p:blipFill>
          <a:blip r:embed="rId2"/>
          <a:stretch>
            <a:fillRect/>
          </a:stretch>
        </p:blipFill>
        <p:spPr>
          <a:xfrm>
            <a:off x="571472" y="1500174"/>
            <a:ext cx="7929618" cy="5039106"/>
          </a:xfrm>
          <a:prstGeom prst="rect">
            <a:avLst/>
          </a:prstGeom>
        </p:spPr>
      </p:pic>
      <p:sp>
        <p:nvSpPr>
          <p:cNvPr id="2" name="Titre 1"/>
          <p:cNvSpPr>
            <a:spLocks noGrp="1"/>
          </p:cNvSpPr>
          <p:nvPr>
            <p:ph type="title"/>
          </p:nvPr>
        </p:nvSpPr>
        <p:spPr>
          <a:xfrm>
            <a:off x="500034" y="0"/>
            <a:ext cx="8229600" cy="1143000"/>
          </a:xfrm>
        </p:spPr>
        <p:txBody>
          <a:bodyPr>
            <a:normAutofit fontScale="90000"/>
          </a:bodyPr>
          <a:lstStyle/>
          <a:p>
            <a:r>
              <a:rPr lang="ar-DZ"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 </a:t>
            </a:r>
            <a:r>
              <a:rPr lang="fr-FR" b="1" dirty="0" err="1"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Why</a:t>
            </a:r>
            <a:r>
              <a:rPr lang="fr-FR"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 </a:t>
            </a:r>
            <a:r>
              <a:rPr lang="fr-FR" b="1" dirty="0" err="1"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we</a:t>
            </a:r>
            <a:r>
              <a:rPr lang="fr-FR"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 are </a:t>
            </a:r>
            <a:r>
              <a:rPr lang="fr-FR" b="1" dirty="0" err="1"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suffring</a:t>
            </a:r>
            <a:r>
              <a:rPr lang="fr-FR"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 </a:t>
            </a:r>
            <a:r>
              <a:rPr lang="fr-FR" b="1" dirty="0" err="1"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from</a:t>
            </a:r>
            <a:r>
              <a:rPr lang="fr-FR"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 absence of peace ? </a:t>
            </a:r>
            <a:endParaRPr lang="fr-FR"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ndParaRPr>
          </a:p>
        </p:txBody>
      </p:sp>
      <p:sp>
        <p:nvSpPr>
          <p:cNvPr id="3" name="Espace réservé du contenu 2"/>
          <p:cNvSpPr>
            <a:spLocks noGrp="1"/>
          </p:cNvSpPr>
          <p:nvPr>
            <p:ph idx="1"/>
          </p:nvPr>
        </p:nvSpPr>
        <p:spPr>
          <a:xfrm>
            <a:off x="357158" y="1428736"/>
            <a:ext cx="8229600" cy="4614882"/>
          </a:xfrm>
        </p:spPr>
        <p:txBody>
          <a:bodyPr>
            <a:normAutofit fontScale="77500" lnSpcReduction="20000"/>
          </a:bodyPr>
          <a:lstStyle/>
          <a:p>
            <a:pPr>
              <a:buFont typeface="Wingdings" pitchFamily="2" charset="2"/>
              <a:buChar char="Ø"/>
            </a:pPr>
            <a:r>
              <a:rPr lang="en-US" b="1" dirty="0">
                <a:latin typeface="Cambria Math" pitchFamily="18" charset="0"/>
                <a:ea typeface="Cambria Math" pitchFamily="18" charset="0"/>
              </a:rPr>
              <a:t>At least 108 million people were killed in wars in the twentieth century. </a:t>
            </a:r>
          </a:p>
          <a:p>
            <a:pPr>
              <a:buFont typeface="Wingdings" pitchFamily="2" charset="2"/>
              <a:buChar char="Ø"/>
            </a:pPr>
            <a:r>
              <a:rPr lang="en-US" b="1" dirty="0">
                <a:latin typeface="Cambria Math" pitchFamily="18" charset="0"/>
                <a:ea typeface="Cambria Math" pitchFamily="18" charset="0"/>
              </a:rPr>
              <a:t>Anytime we see anyone as “the enemy,” we prevent peace. Anytime we let robotic thinking rule our brain, we prevent peace.</a:t>
            </a:r>
          </a:p>
          <a:p>
            <a:pPr>
              <a:buFont typeface="Wingdings" pitchFamily="2" charset="2"/>
              <a:buChar char="Ø"/>
            </a:pPr>
            <a:r>
              <a:rPr lang="en-US" b="1" dirty="0">
                <a:latin typeface="Cambria Math" pitchFamily="18" charset="0"/>
                <a:ea typeface="Cambria Math" pitchFamily="18" charset="0"/>
              </a:rPr>
              <a:t>Whenever we allow ourselves to think ethnocentrically and don’t challenge our and their thinking, we prevent peace.</a:t>
            </a:r>
          </a:p>
          <a:p>
            <a:pPr>
              <a:buFont typeface="Wingdings" pitchFamily="2" charset="2"/>
              <a:buChar char="Ø"/>
            </a:pPr>
            <a:r>
              <a:rPr lang="en-US" b="1" dirty="0">
                <a:latin typeface="Cambria Math" pitchFamily="18" charset="0"/>
                <a:ea typeface="Cambria Math" pitchFamily="18" charset="0"/>
              </a:rPr>
              <a:t>Traditional ways of bringing about peace only create more conflict. We need to change our thinking, and therefore how we act</a:t>
            </a:r>
            <a:r>
              <a:rPr lang="en-US" b="1" dirty="0" smtClean="0">
                <a:latin typeface="Cambria Math" pitchFamily="18" charset="0"/>
                <a:ea typeface="Cambria Math" pitchFamily="18" charset="0"/>
              </a:rPr>
              <a:t>.</a:t>
            </a:r>
          </a:p>
          <a:p>
            <a:pPr>
              <a:buFont typeface="Wingdings" pitchFamily="2" charset="2"/>
              <a:buChar char="Ø"/>
            </a:pPr>
            <a:r>
              <a:rPr lang="en-US" b="1" dirty="0" smtClean="0">
                <a:latin typeface="Cambria Math" pitchFamily="18" charset="0"/>
                <a:ea typeface="Cambria Math" pitchFamily="18" charset="0"/>
              </a:rPr>
              <a:t>World wars are also reasons which obstructed peace </a:t>
            </a:r>
            <a:r>
              <a:rPr lang="en-US" b="1" dirty="0" err="1" smtClean="0">
                <a:latin typeface="Cambria Math" pitchFamily="18" charset="0"/>
                <a:ea typeface="Cambria Math" pitchFamily="18" charset="0"/>
              </a:rPr>
              <a:t>achivement</a:t>
            </a:r>
            <a:r>
              <a:rPr lang="en-US" b="1" dirty="0" smtClean="0">
                <a:latin typeface="Cambria Math" pitchFamily="18" charset="0"/>
                <a:ea typeface="Cambria Math" pitchFamily="18" charset="0"/>
              </a:rPr>
              <a:t>.</a:t>
            </a:r>
            <a:endParaRPr lang="en-US" b="1" dirty="0">
              <a:latin typeface="Cambria Math" pitchFamily="18" charset="0"/>
              <a:ea typeface="Cambria Math" pitchFamily="18" charset="0"/>
            </a:endParaRPr>
          </a:p>
          <a:p>
            <a:pPr>
              <a:buNone/>
            </a:pPr>
            <a:endParaRPr lang="fr-F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a:xfrm>
            <a:off x="357158" y="-142900"/>
            <a:ext cx="8229600" cy="1143000"/>
          </a:xfrm>
        </p:spPr>
        <p:txBody>
          <a:bodyPr/>
          <a:lstStyle/>
          <a:p>
            <a:r>
              <a:rPr lang="fr-FR"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How to </a:t>
            </a:r>
            <a:r>
              <a:rPr lang="fr-FR" b="1" dirty="0" err="1"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achieve</a:t>
            </a:r>
            <a:r>
              <a:rPr lang="fr-FR"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 peace ?</a:t>
            </a:r>
            <a:endParaRPr lang="fr-FR"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ndParaRPr>
          </a:p>
        </p:txBody>
      </p:sp>
      <p:sp>
        <p:nvSpPr>
          <p:cNvPr id="15" name="ZoneTexte 14"/>
          <p:cNvSpPr txBox="1"/>
          <p:nvPr/>
        </p:nvSpPr>
        <p:spPr>
          <a:xfrm>
            <a:off x="0" y="785794"/>
            <a:ext cx="6643734" cy="4893647"/>
          </a:xfrm>
          <a:prstGeom prst="rect">
            <a:avLst/>
          </a:prstGeom>
          <a:noFill/>
        </p:spPr>
        <p:txBody>
          <a:bodyPr wrap="square" rtlCol="0">
            <a:spAutoFit/>
          </a:bodyPr>
          <a:lstStyle/>
          <a:p>
            <a:pPr>
              <a:buClr>
                <a:srgbClr val="0070C0"/>
              </a:buClr>
              <a:buFont typeface="Wingdings" pitchFamily="2" charset="2"/>
              <a:buChar char="Ø"/>
            </a:pPr>
            <a:r>
              <a:rPr lang="en-US" sz="2400" dirty="0" smtClean="0">
                <a:effectLst>
                  <a:outerShdw blurRad="38100" dist="38100" dir="2700000" algn="tl">
                    <a:srgbClr val="000000">
                      <a:alpha val="43137"/>
                    </a:srgbClr>
                  </a:outerShdw>
                </a:effectLst>
                <a:latin typeface="Baskerville Old Face" pitchFamily="18" charset="0"/>
              </a:rPr>
              <a:t>I believe that in order to achieve peace in the world it is necessary that people live in good conditions, happily, that they do not need anything. It is also desirable to avoid the most important causes of wars: delusions of grandeur, greed among the rulers.</a:t>
            </a:r>
          </a:p>
          <a:p>
            <a:pPr>
              <a:buClr>
                <a:srgbClr val="0070C0"/>
              </a:buClr>
              <a:buFont typeface="Wingdings" pitchFamily="2" charset="2"/>
              <a:buChar char="Ø"/>
            </a:pPr>
            <a:r>
              <a:rPr lang="en-US" sz="2400" dirty="0" smtClean="0">
                <a:effectLst>
                  <a:outerShdw blurRad="38100" dist="38100" dir="2700000" algn="tl">
                    <a:srgbClr val="000000">
                      <a:alpha val="43137"/>
                    </a:srgbClr>
                  </a:outerShdw>
                </a:effectLst>
                <a:latin typeface="Baskerville Old Face" pitchFamily="18" charset="0"/>
              </a:rPr>
              <a:t>We could also achieve it by saying no to bullying and standing with one another to reach our goals.</a:t>
            </a:r>
          </a:p>
          <a:p>
            <a:pPr lvl="0">
              <a:buClr>
                <a:srgbClr val="0070C0"/>
              </a:buClr>
              <a:buFont typeface="Wingdings" pitchFamily="2" charset="2"/>
              <a:buChar char="Ø"/>
            </a:pPr>
            <a:r>
              <a:rPr lang="en-US" sz="2400" dirty="0" smtClean="0">
                <a:effectLst>
                  <a:outerShdw blurRad="38100" dist="38100" dir="2700000" algn="tl">
                    <a:srgbClr val="000000">
                      <a:alpha val="43137"/>
                    </a:srgbClr>
                  </a:outerShdw>
                </a:effectLst>
                <a:latin typeface="Baskerville Old Face" pitchFamily="18" charset="0"/>
              </a:rPr>
              <a:t>We must fight hate, teach tolerance, and seek justice.</a:t>
            </a:r>
          </a:p>
          <a:p>
            <a:pPr lvl="0">
              <a:buClr>
                <a:srgbClr val="0070C0"/>
              </a:buClr>
              <a:buFont typeface="Wingdings" pitchFamily="2" charset="2"/>
              <a:buChar char="Ø"/>
            </a:pPr>
            <a:r>
              <a:rPr lang="en-US" sz="2400" dirty="0" smtClean="0">
                <a:effectLst>
                  <a:outerShdw blurRad="38100" dist="38100" dir="2700000" algn="tl">
                    <a:srgbClr val="000000">
                      <a:alpha val="43137"/>
                    </a:srgbClr>
                  </a:outerShdw>
                </a:effectLst>
                <a:latin typeface="Baskerville Old Face" pitchFamily="18" charset="0"/>
              </a:rPr>
              <a:t>We should </a:t>
            </a:r>
            <a:r>
              <a:rPr lang="en-US" sz="2400" dirty="0" err="1" smtClean="0">
                <a:effectLst>
                  <a:outerShdw blurRad="38100" dist="38100" dir="2700000" algn="tl">
                    <a:srgbClr val="000000">
                      <a:alpha val="43137"/>
                    </a:srgbClr>
                  </a:outerShdw>
                </a:effectLst>
                <a:latin typeface="Baskerville Old Face" pitchFamily="18" charset="0"/>
              </a:rPr>
              <a:t>eduate</a:t>
            </a:r>
            <a:r>
              <a:rPr lang="en-US" sz="2400" dirty="0" smtClean="0">
                <a:effectLst>
                  <a:outerShdw blurRad="38100" dist="38100" dir="2700000" algn="tl">
                    <a:srgbClr val="000000">
                      <a:alpha val="43137"/>
                    </a:srgbClr>
                  </a:outerShdw>
                </a:effectLst>
                <a:latin typeface="Baskerville Old Face" pitchFamily="18" charset="0"/>
              </a:rPr>
              <a:t> people and help the poor.</a:t>
            </a:r>
          </a:p>
          <a:p>
            <a:endParaRPr lang="en-US" dirty="0" smtClean="0"/>
          </a:p>
          <a:p>
            <a:endParaRPr lang="ru-RU" dirty="0" smtClean="0"/>
          </a:p>
          <a:p>
            <a:pPr lvl="0"/>
            <a:endParaRPr lang="en-US" dirty="0" smtClean="0"/>
          </a:p>
          <a:p>
            <a:endParaRPr lang="fr-FR" dirty="0"/>
          </a:p>
        </p:txBody>
      </p:sp>
      <p:pic>
        <p:nvPicPr>
          <p:cNvPr id="16" name="Image 15" descr="conflict.jpg"/>
          <p:cNvPicPr>
            <a:picLocks noChangeAspect="1"/>
          </p:cNvPicPr>
          <p:nvPr/>
        </p:nvPicPr>
        <p:blipFill>
          <a:blip r:embed="rId2"/>
          <a:stretch>
            <a:fillRect/>
          </a:stretch>
        </p:blipFill>
        <p:spPr>
          <a:xfrm>
            <a:off x="6296025" y="5257800"/>
            <a:ext cx="2847975" cy="1600200"/>
          </a:xfrm>
          <a:prstGeom prst="rect">
            <a:avLst/>
          </a:prstGeom>
        </p:spPr>
      </p:pic>
      <p:pic>
        <p:nvPicPr>
          <p:cNvPr id="17" name="Image 16" descr="images (3).jpg"/>
          <p:cNvPicPr>
            <a:picLocks noChangeAspect="1"/>
          </p:cNvPicPr>
          <p:nvPr/>
        </p:nvPicPr>
        <p:blipFill>
          <a:blip r:embed="rId3"/>
          <a:stretch>
            <a:fillRect/>
          </a:stretch>
        </p:blipFill>
        <p:spPr>
          <a:xfrm>
            <a:off x="3428992" y="4714884"/>
            <a:ext cx="2609850" cy="1752600"/>
          </a:xfrm>
          <a:prstGeom prst="rect">
            <a:avLst/>
          </a:prstGeom>
        </p:spPr>
      </p:pic>
      <p:pic>
        <p:nvPicPr>
          <p:cNvPr id="21" name="Image 20" descr="images (9).jpg"/>
          <p:cNvPicPr>
            <a:picLocks noChangeAspect="1"/>
          </p:cNvPicPr>
          <p:nvPr/>
        </p:nvPicPr>
        <p:blipFill>
          <a:blip r:embed="rId4"/>
          <a:stretch>
            <a:fillRect/>
          </a:stretch>
        </p:blipFill>
        <p:spPr>
          <a:xfrm>
            <a:off x="6572264" y="1285860"/>
            <a:ext cx="2390775" cy="1914525"/>
          </a:xfrm>
          <a:prstGeom prst="rect">
            <a:avLst/>
          </a:prstGeom>
        </p:spPr>
      </p:pic>
      <p:pic>
        <p:nvPicPr>
          <p:cNvPr id="22" name="Image 21" descr="téléchargement (23).jpg"/>
          <p:cNvPicPr>
            <a:picLocks noChangeAspect="1"/>
          </p:cNvPicPr>
          <p:nvPr/>
        </p:nvPicPr>
        <p:blipFill>
          <a:blip r:embed="rId5"/>
          <a:stretch>
            <a:fillRect/>
          </a:stretch>
        </p:blipFill>
        <p:spPr>
          <a:xfrm>
            <a:off x="214282" y="4857760"/>
            <a:ext cx="2790825" cy="1638300"/>
          </a:xfrm>
          <a:prstGeom prst="rect">
            <a:avLst/>
          </a:prstGeom>
        </p:spPr>
      </p:pic>
      <p:pic>
        <p:nvPicPr>
          <p:cNvPr id="23" name="Image 22" descr="téléchargement (24).jpg"/>
          <p:cNvPicPr>
            <a:picLocks noChangeAspect="1"/>
          </p:cNvPicPr>
          <p:nvPr/>
        </p:nvPicPr>
        <p:blipFill>
          <a:blip r:embed="rId6"/>
          <a:stretch>
            <a:fillRect/>
          </a:stretch>
        </p:blipFill>
        <p:spPr>
          <a:xfrm>
            <a:off x="6286512" y="3286124"/>
            <a:ext cx="2619375" cy="1743075"/>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0"/>
            <a:ext cx="8229600" cy="1143000"/>
          </a:xfrm>
        </p:spPr>
        <p:txBody>
          <a:bodyPr>
            <a:normAutofit fontScale="90000"/>
          </a:bodyPr>
          <a:lstStyle/>
          <a:p>
            <a:r>
              <a:rPr lang="fr-FR"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One of the </a:t>
            </a:r>
            <a:r>
              <a:rPr lang="fr-FR" b="1" dirty="0" err="1"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famous</a:t>
            </a:r>
            <a:r>
              <a:rPr lang="fr-FR"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 </a:t>
            </a:r>
            <a:r>
              <a:rPr lang="fr-FR" b="1" dirty="0" err="1"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peaceful</a:t>
            </a:r>
            <a:r>
              <a:rPr lang="fr-FR"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 </a:t>
            </a:r>
            <a:r>
              <a:rPr lang="fr-FR" b="1" dirty="0" err="1"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activists</a:t>
            </a:r>
            <a:endParaRPr lang="fr-FR"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ndParaRPr>
          </a:p>
        </p:txBody>
      </p:sp>
      <p:sp>
        <p:nvSpPr>
          <p:cNvPr id="3" name="Espace réservé du contenu 2"/>
          <p:cNvSpPr>
            <a:spLocks noGrp="1"/>
          </p:cNvSpPr>
          <p:nvPr>
            <p:ph idx="1"/>
          </p:nvPr>
        </p:nvSpPr>
        <p:spPr>
          <a:xfrm>
            <a:off x="642910" y="1000108"/>
            <a:ext cx="8229600" cy="900106"/>
          </a:xfrm>
        </p:spPr>
        <p:txBody>
          <a:bodyPr>
            <a:normAutofit fontScale="47500" lnSpcReduction="20000"/>
          </a:bodyPr>
          <a:lstStyle/>
          <a:p>
            <a:pPr algn="ctr">
              <a:buNone/>
            </a:pPr>
            <a:r>
              <a:rPr lang="fr-FR" sz="7600" b="1" dirty="0" smtClean="0"/>
              <a:t>Jane Adams</a:t>
            </a:r>
          </a:p>
          <a:p>
            <a:pPr algn="ctr">
              <a:buNone/>
            </a:pPr>
            <a:r>
              <a:rPr lang="fr-FR" sz="4400" dirty="0" smtClean="0"/>
              <a:t> </a:t>
            </a:r>
            <a:endParaRPr lang="fr-FR" sz="4400" dirty="0"/>
          </a:p>
        </p:txBody>
      </p:sp>
      <p:pic>
        <p:nvPicPr>
          <p:cNvPr id="5" name="Image 4" descr="téléchargement (10).jpg"/>
          <p:cNvPicPr>
            <a:picLocks noChangeAspect="1"/>
          </p:cNvPicPr>
          <p:nvPr/>
        </p:nvPicPr>
        <p:blipFill>
          <a:blip r:embed="rId2"/>
          <a:stretch>
            <a:fillRect/>
          </a:stretch>
        </p:blipFill>
        <p:spPr>
          <a:xfrm>
            <a:off x="3000364" y="1785926"/>
            <a:ext cx="3500462" cy="4324372"/>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a:gsLst>
            <a:gs pos="0">
              <a:srgbClr val="FBEAC7"/>
            </a:gs>
            <a:gs pos="17999">
              <a:srgbClr val="FEE7F2"/>
            </a:gs>
            <a:gs pos="36000">
              <a:srgbClr val="FAC77D"/>
            </a:gs>
            <a:gs pos="61000">
              <a:srgbClr val="FBA97D"/>
            </a:gs>
            <a:gs pos="82001">
              <a:srgbClr val="FBD49C"/>
            </a:gs>
            <a:gs pos="100000">
              <a:srgbClr val="FEE7F2"/>
            </a:gs>
          </a:gsLst>
          <a:lin ang="5400000" scaled="0"/>
        </a:gradFill>
        <a:effectLst/>
      </p:bgPr>
    </p:bg>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00034" y="500042"/>
            <a:ext cx="8229600" cy="5697559"/>
          </a:xfrm>
        </p:spPr>
        <p:txBody>
          <a:bodyPr>
            <a:normAutofit fontScale="70000" lnSpcReduction="20000"/>
          </a:bodyPr>
          <a:lstStyle/>
          <a:p>
            <a:pPr lvl="0">
              <a:buFont typeface="Wingdings" pitchFamily="2" charset="2"/>
              <a:buChar char="ü"/>
            </a:pPr>
            <a:r>
              <a:rPr lang="en" sz="3400" dirty="0" smtClean="0">
                <a:solidFill>
                  <a:srgbClr val="222222"/>
                </a:solidFill>
                <a:effectLst>
                  <a:outerShdw blurRad="38100" dist="38100" dir="2700000" algn="tl">
                    <a:srgbClr val="000000">
                      <a:alpha val="43137"/>
                    </a:srgbClr>
                  </a:outerShdw>
                </a:effectLst>
              </a:rPr>
              <a:t>Jane Addams, known as the "mother" of social work, was a pioneer American settlement activist, social worker, public philosopher, sociologist, public administrator, protestor and author.</a:t>
            </a:r>
            <a:endParaRPr lang="en-US" sz="3400" dirty="0" smtClean="0">
              <a:solidFill>
                <a:srgbClr val="222222"/>
              </a:solidFill>
              <a:effectLst>
                <a:outerShdw blurRad="38100" dist="38100" dir="2700000" algn="tl">
                  <a:srgbClr val="000000">
                    <a:alpha val="43137"/>
                  </a:srgbClr>
                </a:outerShdw>
              </a:effectLst>
            </a:endParaRPr>
          </a:p>
          <a:p>
            <a:pPr lvl="0">
              <a:buFont typeface="Wingdings" pitchFamily="2" charset="2"/>
              <a:buChar char="ü"/>
            </a:pPr>
            <a:r>
              <a:rPr lang="en-US" sz="3400" dirty="0" smtClean="0">
                <a:solidFill>
                  <a:srgbClr val="000000"/>
                </a:solidFill>
                <a:effectLst>
                  <a:outerShdw blurRad="38100" dist="38100" dir="2700000" algn="tl">
                    <a:srgbClr val="000000">
                      <a:alpha val="43137"/>
                    </a:srgbClr>
                  </a:outerShdw>
                </a:effectLst>
              </a:rPr>
              <a:t>She was born </a:t>
            </a:r>
            <a:r>
              <a:rPr lang="en-US" sz="3400" dirty="0" err="1" smtClean="0">
                <a:solidFill>
                  <a:srgbClr val="000000"/>
                </a:solidFill>
                <a:effectLst>
                  <a:outerShdw blurRad="38100" dist="38100" dir="2700000" algn="tl">
                    <a:srgbClr val="000000">
                      <a:alpha val="43137"/>
                    </a:srgbClr>
                  </a:outerShdw>
                </a:effectLst>
              </a:rPr>
              <a:t>Born</a:t>
            </a:r>
            <a:r>
              <a:rPr lang="en-US" sz="3400" dirty="0" smtClean="0">
                <a:solidFill>
                  <a:srgbClr val="000000"/>
                </a:solidFill>
                <a:effectLst>
                  <a:outerShdw blurRad="38100" dist="38100" dir="2700000" algn="tl">
                    <a:srgbClr val="000000">
                      <a:alpha val="43137"/>
                    </a:srgbClr>
                  </a:outerShdw>
                </a:effectLst>
              </a:rPr>
              <a:t> on 6 September 1860, Cedarville, IL, USA</a:t>
            </a:r>
          </a:p>
          <a:p>
            <a:pPr lvl="0">
              <a:buFont typeface="Wingdings" pitchFamily="2" charset="2"/>
              <a:buChar char="ü"/>
            </a:pPr>
            <a:r>
              <a:rPr lang="en-US" sz="3400" dirty="0" smtClean="0">
                <a:solidFill>
                  <a:srgbClr val="000000"/>
                </a:solidFill>
                <a:effectLst>
                  <a:outerShdw blurRad="38100" dist="38100" dir="2700000" algn="tl">
                    <a:srgbClr val="000000">
                      <a:alpha val="43137"/>
                    </a:srgbClr>
                  </a:outerShdw>
                </a:effectLst>
              </a:rPr>
              <a:t>Jane Addams was the second woman to receive the Nobel Peace Prize. She founded the Women's International League for Peace and Freedom in 1919.</a:t>
            </a:r>
          </a:p>
          <a:p>
            <a:pPr lvl="0">
              <a:buFont typeface="Wingdings" pitchFamily="2" charset="2"/>
              <a:buChar char="ü"/>
            </a:pPr>
            <a:r>
              <a:rPr lang="en-US" sz="3400" dirty="0" smtClean="0">
                <a:solidFill>
                  <a:srgbClr val="000000"/>
                </a:solidFill>
                <a:effectLst>
                  <a:outerShdw blurRad="38100" dist="38100" dir="2700000" algn="tl">
                    <a:srgbClr val="000000">
                      <a:alpha val="43137"/>
                    </a:srgbClr>
                  </a:outerShdw>
                </a:effectLst>
              </a:rPr>
              <a:t>she worked to help the poor and to stop the use of children as industrial laborers.</a:t>
            </a:r>
          </a:p>
          <a:p>
            <a:pPr lvl="0">
              <a:buFont typeface="Wingdings" pitchFamily="2" charset="2"/>
              <a:buChar char="ü"/>
            </a:pPr>
            <a:r>
              <a:rPr lang="en-US" sz="3400" dirty="0" smtClean="0">
                <a:solidFill>
                  <a:srgbClr val="000000"/>
                </a:solidFill>
                <a:effectLst>
                  <a:outerShdw blurRad="38100" dist="38100" dir="2700000" algn="tl">
                    <a:srgbClr val="000000">
                      <a:alpha val="43137"/>
                    </a:srgbClr>
                  </a:outerShdw>
                </a:effectLst>
              </a:rPr>
              <a:t> She ran Hull House in Chicago, a center which helped immigrants in particular. </a:t>
            </a:r>
          </a:p>
          <a:p>
            <a:pPr lvl="0">
              <a:buFont typeface="Wingdings" pitchFamily="2" charset="2"/>
              <a:buChar char="ü"/>
            </a:pPr>
            <a:r>
              <a:rPr lang="en-US" sz="3400" dirty="0" smtClean="0">
                <a:solidFill>
                  <a:srgbClr val="000000"/>
                </a:solidFill>
                <a:effectLst>
                  <a:outerShdw blurRad="38100" dist="38100" dir="2700000" algn="tl">
                    <a:srgbClr val="000000">
                      <a:alpha val="43137"/>
                    </a:srgbClr>
                  </a:outerShdw>
                </a:effectLst>
              </a:rPr>
              <a:t>At the end of her life, Jane Addams was honored by the American government for her efforts for peace.</a:t>
            </a:r>
          </a:p>
          <a:p>
            <a:pPr lvl="0">
              <a:buFont typeface="Wingdings" pitchFamily="2" charset="2"/>
              <a:buChar char="ü"/>
            </a:pPr>
            <a:r>
              <a:rPr lang="en-US" sz="3400" dirty="0" smtClean="0">
                <a:effectLst>
                  <a:outerShdw blurRad="38100" dist="38100" dir="2700000" algn="tl">
                    <a:srgbClr val="000000">
                      <a:alpha val="43137"/>
                    </a:srgbClr>
                  </a:outerShdw>
                </a:effectLst>
              </a:rPr>
              <a:t>She died on May 21,1935. Cause of death was Cancer. Place of death was Chicago, Illinois in United States of America.</a:t>
            </a:r>
          </a:p>
          <a:p>
            <a:pPr>
              <a:buFont typeface="Wingdings" pitchFamily="2" charset="2"/>
              <a:buChar char="ü"/>
            </a:pPr>
            <a:endParaRPr lang="fr-FR" dirty="0">
              <a:latin typeface="Cambria Math" pitchFamily="18" charset="0"/>
              <a:ea typeface="Cambria Math"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How do </a:t>
            </a:r>
            <a:r>
              <a:rPr lang="fr-FR" dirty="0" err="1" smtClean="0"/>
              <a:t>we</a:t>
            </a:r>
            <a:r>
              <a:rPr lang="fr-FR" dirty="0" smtClean="0"/>
              <a:t> express peace ?</a:t>
            </a:r>
            <a:endParaRPr lang="fr-FR" dirty="0"/>
          </a:p>
        </p:txBody>
      </p:sp>
      <p:pic>
        <p:nvPicPr>
          <p:cNvPr id="4" name="Espace réservé du contenu 3" descr="smile.jpg"/>
          <p:cNvPicPr>
            <a:picLocks noGrp="1" noChangeAspect="1"/>
          </p:cNvPicPr>
          <p:nvPr>
            <p:ph idx="1"/>
          </p:nvPr>
        </p:nvPicPr>
        <p:blipFill>
          <a:blip r:embed="rId2"/>
          <a:stretch>
            <a:fillRect/>
          </a:stretch>
        </p:blipFill>
        <p:spPr>
          <a:xfrm>
            <a:off x="5786446" y="1500174"/>
            <a:ext cx="3143250" cy="1457325"/>
          </a:xfrm>
        </p:spPr>
      </p:pic>
      <p:pic>
        <p:nvPicPr>
          <p:cNvPr id="5" name="Image 4" descr="téléchargement (5).jpg"/>
          <p:cNvPicPr>
            <a:picLocks noChangeAspect="1"/>
          </p:cNvPicPr>
          <p:nvPr/>
        </p:nvPicPr>
        <p:blipFill>
          <a:blip r:embed="rId3"/>
          <a:stretch>
            <a:fillRect/>
          </a:stretch>
        </p:blipFill>
        <p:spPr>
          <a:xfrm>
            <a:off x="214282" y="4500570"/>
            <a:ext cx="2724150" cy="1676400"/>
          </a:xfrm>
          <a:prstGeom prst="rect">
            <a:avLst/>
          </a:prstGeom>
        </p:spPr>
      </p:pic>
      <p:pic>
        <p:nvPicPr>
          <p:cNvPr id="6" name="Image 5" descr="téléchargement (5).png"/>
          <p:cNvPicPr>
            <a:picLocks noChangeAspect="1"/>
          </p:cNvPicPr>
          <p:nvPr/>
        </p:nvPicPr>
        <p:blipFill>
          <a:blip r:embed="rId4"/>
          <a:stretch>
            <a:fillRect/>
          </a:stretch>
        </p:blipFill>
        <p:spPr>
          <a:xfrm>
            <a:off x="6215074" y="4500570"/>
            <a:ext cx="2390775" cy="1905000"/>
          </a:xfrm>
          <a:prstGeom prst="rect">
            <a:avLst/>
          </a:prstGeom>
        </p:spPr>
      </p:pic>
      <p:pic>
        <p:nvPicPr>
          <p:cNvPr id="7" name="Image 6" descr="téléchargement (6).jpg"/>
          <p:cNvPicPr>
            <a:picLocks noChangeAspect="1"/>
          </p:cNvPicPr>
          <p:nvPr/>
        </p:nvPicPr>
        <p:blipFill>
          <a:blip r:embed="rId5"/>
          <a:stretch>
            <a:fillRect/>
          </a:stretch>
        </p:blipFill>
        <p:spPr>
          <a:xfrm>
            <a:off x="3643306" y="3143248"/>
            <a:ext cx="2505075" cy="1828800"/>
          </a:xfrm>
          <a:prstGeom prst="rect">
            <a:avLst/>
          </a:prstGeom>
        </p:spPr>
      </p:pic>
      <p:pic>
        <p:nvPicPr>
          <p:cNvPr id="8" name="Image 7" descr="téléchargement (8).jpg"/>
          <p:cNvPicPr>
            <a:picLocks noChangeAspect="1"/>
          </p:cNvPicPr>
          <p:nvPr/>
        </p:nvPicPr>
        <p:blipFill>
          <a:blip r:embed="rId6"/>
          <a:stretch>
            <a:fillRect/>
          </a:stretch>
        </p:blipFill>
        <p:spPr>
          <a:xfrm>
            <a:off x="500034" y="1500174"/>
            <a:ext cx="2619375" cy="1743075"/>
          </a:xfrm>
          <a:prstGeom prst="rect">
            <a:avLst/>
          </a:prstGeom>
        </p:spPr>
      </p:pic>
      <p:sp>
        <p:nvSpPr>
          <p:cNvPr id="9" name="ZoneTexte 8"/>
          <p:cNvSpPr txBox="1"/>
          <p:nvPr/>
        </p:nvSpPr>
        <p:spPr>
          <a:xfrm>
            <a:off x="642910" y="3214686"/>
            <a:ext cx="2428892" cy="646331"/>
          </a:xfrm>
          <a:prstGeom prst="rect">
            <a:avLst/>
          </a:prstGeom>
          <a:noFill/>
        </p:spPr>
        <p:txBody>
          <a:bodyPr wrap="square" rtlCol="0">
            <a:spAutoFit/>
          </a:bodyPr>
          <a:lstStyle/>
          <a:p>
            <a:pPr algn="ctr"/>
            <a:r>
              <a:rPr lang="fr-FR" b="1" dirty="0" err="1" smtClean="0"/>
              <a:t>We</a:t>
            </a:r>
            <a:r>
              <a:rPr lang="fr-FR" b="1" dirty="0" smtClean="0"/>
              <a:t> </a:t>
            </a:r>
            <a:r>
              <a:rPr lang="fr-FR" b="1" dirty="0" err="1" smtClean="0"/>
              <a:t>Participate</a:t>
            </a:r>
            <a:r>
              <a:rPr lang="fr-FR" b="1" dirty="0" smtClean="0"/>
              <a:t> in </a:t>
            </a:r>
            <a:r>
              <a:rPr lang="fr-FR" b="1" dirty="0" err="1" smtClean="0"/>
              <a:t>protests</a:t>
            </a:r>
            <a:endParaRPr lang="fr-FR" b="1" dirty="0"/>
          </a:p>
        </p:txBody>
      </p:sp>
      <p:sp>
        <p:nvSpPr>
          <p:cNvPr id="10" name="ZoneTexte 9"/>
          <p:cNvSpPr txBox="1"/>
          <p:nvPr/>
        </p:nvSpPr>
        <p:spPr>
          <a:xfrm>
            <a:off x="6715140" y="3000372"/>
            <a:ext cx="1857388" cy="369332"/>
          </a:xfrm>
          <a:prstGeom prst="rect">
            <a:avLst/>
          </a:prstGeom>
          <a:noFill/>
        </p:spPr>
        <p:txBody>
          <a:bodyPr wrap="square" rtlCol="0">
            <a:spAutoFit/>
          </a:bodyPr>
          <a:lstStyle/>
          <a:p>
            <a:pPr algn="ctr"/>
            <a:r>
              <a:rPr lang="fr-FR" b="1" dirty="0" err="1" smtClean="0"/>
              <a:t>We</a:t>
            </a:r>
            <a:r>
              <a:rPr lang="fr-FR" b="1" dirty="0" smtClean="0"/>
              <a:t> </a:t>
            </a:r>
            <a:r>
              <a:rPr lang="fr-FR" b="1" dirty="0" err="1" smtClean="0"/>
              <a:t>smile</a:t>
            </a:r>
            <a:endParaRPr lang="fr-FR" b="1" dirty="0"/>
          </a:p>
        </p:txBody>
      </p:sp>
      <p:sp>
        <p:nvSpPr>
          <p:cNvPr id="11" name="ZoneTexte 10"/>
          <p:cNvSpPr txBox="1"/>
          <p:nvPr/>
        </p:nvSpPr>
        <p:spPr>
          <a:xfrm>
            <a:off x="6286512" y="6211669"/>
            <a:ext cx="2571768" cy="646331"/>
          </a:xfrm>
          <a:prstGeom prst="rect">
            <a:avLst/>
          </a:prstGeom>
          <a:noFill/>
        </p:spPr>
        <p:txBody>
          <a:bodyPr wrap="square" rtlCol="0">
            <a:spAutoFit/>
          </a:bodyPr>
          <a:lstStyle/>
          <a:p>
            <a:pPr algn="ctr"/>
            <a:r>
              <a:rPr lang="fr-FR" b="1" dirty="0" err="1" smtClean="0"/>
              <a:t>We</a:t>
            </a:r>
            <a:r>
              <a:rPr lang="fr-FR" b="1" dirty="0" smtClean="0"/>
              <a:t> </a:t>
            </a:r>
            <a:r>
              <a:rPr lang="fr-FR" b="1" dirty="0" err="1" smtClean="0"/>
              <a:t>give</a:t>
            </a:r>
            <a:r>
              <a:rPr lang="fr-FR" b="1" dirty="0" smtClean="0"/>
              <a:t> </a:t>
            </a:r>
            <a:r>
              <a:rPr lang="fr-FR" b="1" dirty="0" err="1" smtClean="0"/>
              <a:t>charities</a:t>
            </a:r>
            <a:r>
              <a:rPr lang="fr-FR" b="1" dirty="0" smtClean="0"/>
              <a:t> to the </a:t>
            </a:r>
            <a:r>
              <a:rPr lang="fr-FR" b="1" dirty="0" err="1" smtClean="0"/>
              <a:t>poor</a:t>
            </a:r>
            <a:endParaRPr lang="fr-FR" b="1" dirty="0"/>
          </a:p>
        </p:txBody>
      </p:sp>
      <p:sp>
        <p:nvSpPr>
          <p:cNvPr id="12" name="ZoneTexte 11"/>
          <p:cNvSpPr txBox="1"/>
          <p:nvPr/>
        </p:nvSpPr>
        <p:spPr>
          <a:xfrm>
            <a:off x="714348" y="6211669"/>
            <a:ext cx="1571636" cy="646331"/>
          </a:xfrm>
          <a:prstGeom prst="rect">
            <a:avLst/>
          </a:prstGeom>
          <a:noFill/>
        </p:spPr>
        <p:txBody>
          <a:bodyPr wrap="square" rtlCol="0">
            <a:spAutoFit/>
          </a:bodyPr>
          <a:lstStyle/>
          <a:p>
            <a:pPr algn="ctr"/>
            <a:r>
              <a:rPr lang="fr-FR" b="1" dirty="0" err="1" smtClean="0"/>
              <a:t>We</a:t>
            </a:r>
            <a:r>
              <a:rPr lang="fr-FR" b="1" dirty="0" smtClean="0"/>
              <a:t> help </a:t>
            </a:r>
            <a:r>
              <a:rPr lang="fr-FR" b="1" dirty="0" err="1" smtClean="0"/>
              <a:t>each</a:t>
            </a:r>
            <a:r>
              <a:rPr lang="fr-FR" b="1" dirty="0" smtClean="0"/>
              <a:t> </a:t>
            </a:r>
            <a:r>
              <a:rPr lang="fr-FR" b="1" dirty="0" err="1" smtClean="0"/>
              <a:t>other</a:t>
            </a:r>
            <a:r>
              <a:rPr lang="fr-FR" b="1" dirty="0" smtClean="0"/>
              <a:t> </a:t>
            </a:r>
            <a:endParaRPr lang="fr-FR" b="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Image 3" descr="téléchargement (7).jpg"/>
          <p:cNvPicPr>
            <a:picLocks noChangeAspect="1"/>
          </p:cNvPicPr>
          <p:nvPr/>
        </p:nvPicPr>
        <p:blipFill>
          <a:blip r:embed="rId2"/>
          <a:stretch>
            <a:fillRect/>
          </a:stretch>
        </p:blipFill>
        <p:spPr>
          <a:xfrm>
            <a:off x="0" y="0"/>
            <a:ext cx="9144000" cy="6858000"/>
          </a:xfrm>
          <a:prstGeom prst="rect">
            <a:avLst/>
          </a:prstGeom>
        </p:spPr>
      </p:pic>
      <p:sp>
        <p:nvSpPr>
          <p:cNvPr id="3" name="Espace réservé du contenu 2"/>
          <p:cNvSpPr>
            <a:spLocks noGrp="1"/>
          </p:cNvSpPr>
          <p:nvPr>
            <p:ph idx="1"/>
          </p:nvPr>
        </p:nvSpPr>
        <p:spPr>
          <a:xfrm>
            <a:off x="428596" y="714356"/>
            <a:ext cx="8229600" cy="4525963"/>
          </a:xfrm>
        </p:spPr>
        <p:txBody>
          <a:bodyPr/>
          <a:lstStyle/>
          <a:p>
            <a:pPr>
              <a:buNone/>
            </a:pPr>
            <a:r>
              <a:rPr lang="en-US" dirty="0" smtClean="0">
                <a:latin typeface="Cambria Math" pitchFamily="18" charset="0"/>
                <a:ea typeface="Cambria Math" pitchFamily="18" charset="0"/>
              </a:rPr>
              <a:t/>
            </a:r>
            <a:br>
              <a:rPr lang="en-US" dirty="0" smtClean="0">
                <a:latin typeface="Cambria Math" pitchFamily="18" charset="0"/>
                <a:ea typeface="Cambria Math" pitchFamily="18" charset="0"/>
              </a:rPr>
            </a:br>
            <a:r>
              <a:rPr lang="en-US" dirty="0">
                <a:latin typeface="Cambria Math" pitchFamily="18" charset="0"/>
                <a:ea typeface="Cambria Math" pitchFamily="18" charset="0"/>
              </a:rPr>
              <a:t>Greenpeace is defined as the non-violent, independent and international NGO for environmental protection. Greenpeace is an international organization. Greenpeace is present on all continents and oceans thanks to its 28 national and regional offices and its three boats.</a:t>
            </a:r>
            <a:endParaRPr lang="fr-FR" dirty="0">
              <a:latin typeface="Cambria Math" pitchFamily="18" charset="0"/>
              <a:ea typeface="Cambria Math" pitchFamily="18" charset="0"/>
            </a:endParaRPr>
          </a:p>
        </p:txBody>
      </p:sp>
      <p:sp>
        <p:nvSpPr>
          <p:cNvPr id="5" name="ZoneTexte 4"/>
          <p:cNvSpPr txBox="1"/>
          <p:nvPr/>
        </p:nvSpPr>
        <p:spPr>
          <a:xfrm>
            <a:off x="1785918" y="214290"/>
            <a:ext cx="5572164" cy="707886"/>
          </a:xfrm>
          <a:prstGeom prst="rect">
            <a:avLst/>
          </a:prstGeom>
          <a:noFill/>
        </p:spPr>
        <p:txBody>
          <a:bodyPr wrap="square" rtlCol="0">
            <a:spAutoFit/>
          </a:bodyPr>
          <a:lstStyle/>
          <a:p>
            <a:pPr algn="ctr"/>
            <a:r>
              <a:rPr lang="fr-FR" sz="4000" b="1" dirty="0" err="1" smtClean="0">
                <a:ln w="19050">
                  <a:solidFill>
                    <a:schemeClr val="tx2">
                      <a:tint val="1000"/>
                    </a:schemeClr>
                  </a:solidFill>
                  <a:prstDash val="solid"/>
                </a:ln>
                <a:solidFill>
                  <a:srgbClr val="125C0C"/>
                </a:solidFill>
                <a:effectLst>
                  <a:outerShdw blurRad="50000" dist="50800" dir="7500000" algn="tl">
                    <a:srgbClr val="000000">
                      <a:shade val="5000"/>
                      <a:alpha val="35000"/>
                    </a:srgbClr>
                  </a:outerShdw>
                </a:effectLst>
              </a:rPr>
              <a:t>Organizations</a:t>
            </a:r>
            <a:r>
              <a:rPr lang="fr-FR" sz="4000" b="1" dirty="0" smtClean="0">
                <a:ln w="19050">
                  <a:solidFill>
                    <a:schemeClr val="tx2">
                      <a:tint val="1000"/>
                    </a:schemeClr>
                  </a:solidFill>
                  <a:prstDash val="solid"/>
                </a:ln>
                <a:solidFill>
                  <a:srgbClr val="125C0C"/>
                </a:solidFill>
                <a:effectLst>
                  <a:outerShdw blurRad="50000" dist="50800" dir="7500000" algn="tl">
                    <a:srgbClr val="000000">
                      <a:shade val="5000"/>
                      <a:alpha val="35000"/>
                    </a:srgbClr>
                  </a:outerShdw>
                </a:effectLst>
              </a:rPr>
              <a:t> for peace</a:t>
            </a:r>
            <a:endParaRPr lang="fr-FR" sz="40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214290"/>
            <a:ext cx="8229600" cy="4525963"/>
          </a:xfrm>
        </p:spPr>
        <p:txBody>
          <a:bodyPr>
            <a:normAutofit/>
          </a:bodyPr>
          <a:lstStyle/>
          <a:p>
            <a:pPr>
              <a:buNone/>
            </a:pPr>
            <a:r>
              <a:rPr lang="en-US" sz="2800" dirty="0">
                <a:latin typeface="Cambria Math" pitchFamily="18" charset="0"/>
                <a:ea typeface="Cambria Math" pitchFamily="18" charset="0"/>
              </a:rPr>
              <a:t>Greenpeace is </a:t>
            </a:r>
            <a:r>
              <a:rPr lang="en-US" sz="2800" dirty="0" smtClean="0">
                <a:latin typeface="Cambria Math" pitchFamily="18" charset="0"/>
                <a:ea typeface="Cambria Math" pitchFamily="18" charset="0"/>
              </a:rPr>
              <a:t>uses</a:t>
            </a:r>
            <a:r>
              <a:rPr lang="en-US" sz="2800" dirty="0">
                <a:latin typeface="Cambria Math" pitchFamily="18" charset="0"/>
                <a:ea typeface="Cambria Math" pitchFamily="18" charset="0"/>
              </a:rPr>
              <a:t> </a:t>
            </a:r>
            <a:r>
              <a:rPr lang="en-US" sz="2800" b="1" dirty="0">
                <a:latin typeface="Cambria Math" pitchFamily="18" charset="0"/>
                <a:ea typeface="Cambria Math" pitchFamily="18" charset="0"/>
              </a:rPr>
              <a:t>non</a:t>
            </a:r>
            <a:r>
              <a:rPr lang="en-US" sz="2800" dirty="0">
                <a:latin typeface="Cambria Math" pitchFamily="18" charset="0"/>
                <a:ea typeface="Cambria Math" pitchFamily="18" charset="0"/>
              </a:rPr>
              <a:t>-violent, creative confrontation to expose global environmental problems, and to force the solutions which are essential to a green and peaceful future. </a:t>
            </a:r>
            <a:r>
              <a:rPr lang="en-US" sz="2800" dirty="0" err="1">
                <a:latin typeface="Cambria Math" pitchFamily="18" charset="0"/>
                <a:ea typeface="Cambria Math" pitchFamily="18" charset="0"/>
              </a:rPr>
              <a:t>Greenpeace's</a:t>
            </a:r>
            <a:r>
              <a:rPr lang="en-US" sz="2800" dirty="0">
                <a:latin typeface="Cambria Math" pitchFamily="18" charset="0"/>
                <a:ea typeface="Cambria Math" pitchFamily="18" charset="0"/>
              </a:rPr>
              <a:t> goal is to ensure the ability of the earth to nurture life in all its </a:t>
            </a:r>
            <a:r>
              <a:rPr lang="en-US" sz="2800" dirty="0" smtClean="0">
                <a:latin typeface="Cambria Math" pitchFamily="18" charset="0"/>
                <a:ea typeface="Cambria Math" pitchFamily="18" charset="0"/>
              </a:rPr>
              <a:t>diversity.</a:t>
            </a:r>
            <a:endParaRPr lang="fr-FR" sz="2800" b="1" u="sng" dirty="0">
              <a:latin typeface="Cambria Math" pitchFamily="18" charset="0"/>
              <a:ea typeface="Cambria Math" pitchFamily="18" charset="0"/>
            </a:endParaRPr>
          </a:p>
        </p:txBody>
      </p:sp>
      <p:pic>
        <p:nvPicPr>
          <p:cNvPr id="4" name="Image 3" descr="images (4).jpg"/>
          <p:cNvPicPr>
            <a:picLocks noChangeAspect="1"/>
          </p:cNvPicPr>
          <p:nvPr/>
        </p:nvPicPr>
        <p:blipFill>
          <a:blip r:embed="rId2"/>
          <a:stretch>
            <a:fillRect/>
          </a:stretch>
        </p:blipFill>
        <p:spPr>
          <a:xfrm>
            <a:off x="5286380" y="3071810"/>
            <a:ext cx="3357571" cy="3357571"/>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a="http://schemas.openxmlformats.org/drawingml/2006/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5054</TotalTime>
  <Words>979</Words>
  <Application>Microsoft Macintosh PowerPoint</Application>
  <PresentationFormat>On-screen Show (4:3)</PresentationFormat>
  <Paragraphs>83</Paragraphs>
  <Slides>19</Slides>
  <Notes>5</Notes>
  <HiddenSlides>0</HiddenSlides>
  <MMClips>0</MMClips>
  <ScaleCrop>false</ScaleCrop>
  <HeadingPairs>
    <vt:vector size="4" baseType="variant">
      <vt:variant>
        <vt:lpstr>Design Template</vt:lpstr>
      </vt:variant>
      <vt:variant>
        <vt:i4>1</vt:i4>
      </vt:variant>
      <vt:variant>
        <vt:lpstr>Slide Titles</vt:lpstr>
      </vt:variant>
      <vt:variant>
        <vt:i4>19</vt:i4>
      </vt:variant>
    </vt:vector>
  </HeadingPairs>
  <TitlesOfParts>
    <vt:vector size="20" baseType="lpstr">
      <vt:lpstr>Thème Office</vt:lpstr>
      <vt:lpstr>Slide 1</vt:lpstr>
      <vt:lpstr>What is peace ?</vt:lpstr>
      <vt:lpstr> Why we are suffring from absence of peace ? </vt:lpstr>
      <vt:lpstr>How to achieve peace ?</vt:lpstr>
      <vt:lpstr>One of the famous peaceful activists</vt:lpstr>
      <vt:lpstr>Slide 6</vt:lpstr>
      <vt:lpstr>How do we express peace ?</vt:lpstr>
      <vt:lpstr>Slide 8</vt:lpstr>
      <vt:lpstr>Slide 9</vt:lpstr>
      <vt:lpstr>What are the main causes and effects of violence ?</vt:lpstr>
      <vt:lpstr>How can we stop violence in schools ?</vt:lpstr>
      <vt:lpstr>How could you live in peace ?</vt:lpstr>
      <vt:lpstr>My future plan for peace</vt:lpstr>
      <vt:lpstr>What are the main causes and effects of violence among youth?</vt:lpstr>
      <vt:lpstr>6 Actions to stop violence in schools</vt:lpstr>
      <vt:lpstr>What are the main forms of violence?  </vt:lpstr>
      <vt:lpstr>How can we keep ourselves safe?  </vt:lpstr>
      <vt:lpstr>How can we stop violence in school? </vt:lpstr>
      <vt:lpstr>Slide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Utilisateur Windows</dc:creator>
  <cp:lastModifiedBy>Barry Kramer</cp:lastModifiedBy>
  <cp:revision>39</cp:revision>
  <dcterms:created xsi:type="dcterms:W3CDTF">2019-01-15T02:44:56Z</dcterms:created>
  <dcterms:modified xsi:type="dcterms:W3CDTF">2019-01-15T02:45:23Z</dcterms:modified>
</cp:coreProperties>
</file>