
<file path=[Content_Types].xml><?xml version="1.0" encoding="utf-8"?>
<Types xmlns="http://schemas.openxmlformats.org/package/2006/content-types">
  <Override PartName="/ppt/slides/slide18.xml" ContentType="application/vnd.openxmlformats-officedocument.presentationml.slide+xml"/>
  <Override PartName="/ppt/slides/slide9.xml" ContentType="application/vnd.openxmlformats-officedocument.presentationml.slide+xml"/>
  <Override PartName="/ppt/slides/slide14.xml" ContentType="application/vnd.openxmlformats-officedocument.presentationml.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Default Extension="rels" ContentType="application/vnd.openxmlformats-package.relationships+xml"/>
  <Default Extension="jpeg" ContentType="image/jpeg"/>
  <Override PartName="/ppt/slides/slide10.xml" ContentType="application/vnd.openxmlformats-officedocument.presentationml.slide+xml"/>
  <Override PartName="/ppt/notesMasters/notesMaster1.xml" ContentType="application/vnd.openxmlformats-officedocument.presentationml.notesMaster+xml"/>
  <Override PartName="/ppt/slides/slide1.xml" ContentType="application/vnd.openxmlformats-officedocument.presentationml.slide+xml"/>
  <Override PartName="/ppt/slides/slide26.xml" ContentType="application/vnd.openxmlformats-officedocument.presentationml.slide+xml"/>
  <Override PartName="/docProps/app.xml" ContentType="application/vnd.openxmlformats-officedocument.extended-properties+xml"/>
  <Override PartName="/ppt/slideLayouts/slideLayout5.xml" ContentType="application/vnd.openxmlformats-officedocument.presentationml.slideLayout+xml"/>
  <Override PartName="/ppt/theme/theme2.xml" ContentType="application/vnd.openxmlformats-officedocument.theme+xml"/>
  <Override PartName="/ppt/slideLayouts/slideLayout1.xml" ContentType="application/vnd.openxmlformats-officedocument.presentationml.slideLayout+xml"/>
  <Override PartName="/ppt/slides/slide22.xml" ContentType="application/vnd.openxmlformats-officedocument.presentationml.slide+xml"/>
  <Default Extension="xml" ContentType="application/xml"/>
  <Override PartName="/ppt/slides/slide19.xml" ContentType="application/vnd.openxmlformats-officedocument.presentationml.slide+xml"/>
  <Override PartName="/ppt/tableStyles.xml" ContentType="application/vnd.openxmlformats-officedocument.presentationml.tableStyles+xml"/>
  <Override PartName="/ppt/slides/slide15.xml" ContentType="application/vnd.openxmlformats-officedocument.presentationml.slide+xml"/>
  <Override PartName="/ppt/notesSlides/notesSlide1.xml" ContentType="application/vnd.openxmlformats-officedocument.presentationml.notesSlide+xml"/>
  <Override PartName="/ppt/slides/slide6.xml" ContentType="application/vnd.openxmlformats-officedocument.presentationml.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Default Extension="png" ContentType="image/png"/>
  <Override PartName="/ppt/slideLayouts/slideLayout2.xml" ContentType="application/vnd.openxmlformats-officedocument.presentationml.slideLayout+xml"/>
  <Override PartName="/ppt/slides/slide23.xml" ContentType="application/vnd.openxmlformats-officedocument.presentationml.slide+xml"/>
  <Override PartName="/ppt/slides/slide16.xml" ContentType="application/vnd.openxmlformats-officedocument.presentationml.slide+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Layouts/slideLayout3.xml" ContentType="application/vnd.openxmlformats-officedocument.presentationml.slideLayout+xml"/>
  <Override PartName="/ppt/slides/slide24.xml" ContentType="application/vnd.openxmlformats-officedocument.presentationml.slide+xml"/>
  <Override PartName="/ppt/slides/slide20.xml" ContentType="application/vnd.openxmlformats-officedocument.presentationml.slide+xml"/>
  <Override PartName="/ppt/slides/slide1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Override PartName="/ppt/slideLayouts/slideLayout4.xml" ContentType="application/vnd.openxmlformats-officedocument.presentationml.slideLayout+xml"/>
  <Override PartName="/ppt/slides/slide25.xml" ContentType="application/vnd.openxmlformats-officedocument.presentationml.slide+xml"/>
  <Override PartName="/ppt/slideMasters/slideMaster1.xml" ContentType="application/vnd.openxmlformats-officedocument.presentationml.slideMaster+xml"/>
  <Override PartName="/ppt/theme/theme1.xml" ContentType="application/vnd.openxmlformats-officedocument.theme+xml"/>
  <Override PartName="/ppt/slides/slide21.xml" ContentType="application/vnd.openxmlformats-officedocument.presentationml.slide+xml"/>
  <Default Extension="bin" ContentType="application/vnd.openxmlformats-officedocument.presentationml.printerSettings"/>
  <Override PartName="/ppt/viewProps.xml" ContentType="application/vnd.openxmlformats-officedocument.presentationml.viewPro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id="2147483648" r:id="rId1"/>
  </p:sldMasterIdLst>
  <p:notesMasterIdLst>
    <p:notesMasterId r:id="rId28"/>
  </p:notesMasterIdLst>
  <p:sldIdLst>
    <p:sldId id="256" r:id="rId2"/>
    <p:sldId id="257" r:id="rId3"/>
    <p:sldId id="280" r:id="rId4"/>
    <p:sldId id="259" r:id="rId5"/>
    <p:sldId id="258" r:id="rId6"/>
    <p:sldId id="260" r:id="rId7"/>
    <p:sldId id="261" r:id="rId8"/>
    <p:sldId id="262" r:id="rId9"/>
    <p:sldId id="263" r:id="rId10"/>
    <p:sldId id="264" r:id="rId11"/>
    <p:sldId id="265" r:id="rId12"/>
    <p:sldId id="266" r:id="rId13"/>
    <p:sldId id="270" r:id="rId14"/>
    <p:sldId id="271" r:id="rId15"/>
    <p:sldId id="272" r:id="rId16"/>
    <p:sldId id="273" r:id="rId17"/>
    <p:sldId id="274" r:id="rId18"/>
    <p:sldId id="275" r:id="rId19"/>
    <p:sldId id="276" r:id="rId20"/>
    <p:sldId id="267" r:id="rId21"/>
    <p:sldId id="277" r:id="rId22"/>
    <p:sldId id="278" r:id="rId23"/>
    <p:sldId id="279" r:id="rId24"/>
    <p:sldId id="268" r:id="rId25"/>
    <p:sldId id="281" r:id="rId26"/>
    <p:sldId id="269" r:id="rId2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p="http://schemas.openxmlformats.org/presentationml/2006/main" xmlns:r="http://schemas.openxmlformats.org/officeDocument/2006/relationships" xmlns:a="http://schemas.openxmlformats.org/drawingml/2006/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showPr showNarration="1">
    <p:present/>
    <p:sldAll/>
    <p:penClr>
      <a:prstClr val="red"/>
    </p:penClr>
    <p:extLst>
      <p:ext uri="{EC167BDD-8182-4AB7-AECC-EB403E3ABB37}">
        <p14:laserClr xmlns:p14="http://schemas.microsoft.com/office/powerpoint/2010/main" xmlns:p="http://schemas.openxmlformats.org/presentationml/2006/main" xmlns:r="http://schemas.openxmlformats.org/officeDocument/2006/relationships" xmlns:a="http://schemas.openxmlformats.org/drawingml/2006/main" xmlns="">
          <a:srgbClr val="FF0000"/>
        </p14:laserClr>
      </p:ext>
      <p:ext uri="{2FDB2607-1784-4EEB-B798-7EB5836EED8A}">
        <p14:showMediaCtrls xmlns:p14="http://schemas.microsoft.com/office/powerpoint/2010/main" xmlns:p="http://schemas.openxmlformats.org/presentationml/2006/main" xmlns:r="http://schemas.openxmlformats.org/officeDocument/2006/relationships" xmlns:a="http://schemas.openxmlformats.org/drawingml/2006/main" xmlns="" val="1"/>
      </p:ext>
    </p:extLst>
  </p:showPr>
  <p:extLst>
    <p:ext uri="{E76CE94A-603C-4142-B9EB-6D1370010A27}">
      <p14:discardImageEditData xmlns:p14="http://schemas.microsoft.com/office/powerpoint/2010/main" xmlns:p="http://schemas.openxmlformats.org/presentationml/2006/main" xmlns:r="http://schemas.openxmlformats.org/officeDocument/2006/relationships" xmlns:a="http://schemas.openxmlformats.org/drawingml/2006/main" xmlns="" val="0"/>
    </p:ext>
    <p:ext uri="{D31A062A-798A-4329-ABDD-BBA856620510}">
      <p14:defaultImageDpi xmlns:p14="http://schemas.microsoft.com/office/powerpoint/2010/main" xmlns:p="http://schemas.openxmlformats.org/presentationml/2006/main" xmlns:r="http://schemas.openxmlformats.org/officeDocument/2006/relationships" xmlns:a="http://schemas.openxmlformats.org/drawingml/2006/main" xmlns="" val="220"/>
    </p:ext>
    <p:ext uri="{FD5EFAAD-0ECE-453E-9831-46B23BE46B34}">
      <p15:chartTrackingRefBased xmlns:p15="http://schemas.microsoft.com/office/powerpoint/2012/main" xmlns:p="http://schemas.openxmlformats.org/presentationml/2006/main" xmlns:r="http://schemas.openxmlformats.org/officeDocument/2006/relationships" xmlns:a="http://schemas.openxmlformats.org/drawingml/2006/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94660"/>
  </p:normalViewPr>
  <p:slideViewPr>
    <p:cSldViewPr>
      <p:cViewPr varScale="1">
        <p:scale>
          <a:sx n="87" d="100"/>
          <a:sy n="87" d="100"/>
        </p:scale>
        <p:origin x="-712" y="-11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notesMaster" Target="notesMasters/notesMaster1.xml"/><Relationship Id="rId2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esProps" Target="presProps.xml"/><Relationship Id="rId31" Type="http://schemas.openxmlformats.org/officeDocument/2006/relationships/viewProps" Target="viewProps.xml"/><Relationship Id="rId32" Type="http://schemas.openxmlformats.org/officeDocument/2006/relationships/theme" Target="theme/theme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47F372C-1CBB-4131-A62D-4F7E61696294}" type="datetimeFigureOut">
              <a:rPr lang="ru-RU" smtClean="0"/>
              <a:pPr/>
              <a:t>1/13/19</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539B323-17D0-4A83-84D9-A4B8C4EE9ECF}" type="slidenum">
              <a:rPr lang="ru-RU" smtClean="0"/>
              <a:pPr/>
              <a:t>‹#›</a:t>
            </a:fld>
            <a:endParaRPr lang="ru-RU"/>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3483602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F539B323-17D0-4A83-84D9-A4B8C4EE9ECF}" type="slidenum">
              <a:rPr lang="ru-RU" smtClean="0"/>
              <a:pPr/>
              <a:t>24</a:t>
            </a:fld>
            <a:endParaRPr lang="ru-RU"/>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4735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pPr/>
              <a:t>1/13/19</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pPr/>
              <a:t>1/13/19</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pPr/>
              <a:t>1/13/19</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pPr/>
              <a:t>1/13/19</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pPr/>
              <a:t>1/13/19</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pPr/>
              <a:t>1/13/19</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B19B0651-EE4F-4900-A07F-96A6BFA9D0F0}" type="slidenum">
              <a:rPr lang="ru-RU" smtClean="0"/>
              <a:pPr/>
              <a:t>‹#›</a:t>
            </a:fld>
            <a:endParaRPr lang="ru-RU"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pPr/>
              <a:t>1/13/19</a:t>
            </a:fld>
            <a:endParaRPr lang="ru-RU" dirty="0"/>
          </a:p>
        </p:txBody>
      </p:sp>
      <p:sp>
        <p:nvSpPr>
          <p:cNvPr id="8" name="Нижний колонтитул 7"/>
          <p:cNvSpPr>
            <a:spLocks noGrp="1"/>
          </p:cNvSpPr>
          <p:nvPr>
            <p:ph type="ftr" sz="quarter" idx="11"/>
          </p:nvPr>
        </p:nvSpPr>
        <p:spPr/>
        <p:txBody>
          <a:bodyPr/>
          <a:lstStyle/>
          <a:p>
            <a:endParaRPr lang="ru-RU" dirty="0"/>
          </a:p>
        </p:txBody>
      </p:sp>
      <p:sp>
        <p:nvSpPr>
          <p:cNvPr id="9" name="Номер слайда 8"/>
          <p:cNvSpPr>
            <a:spLocks noGrp="1"/>
          </p:cNvSpPr>
          <p:nvPr>
            <p:ph type="sldNum" sz="quarter" idx="12"/>
          </p:nvPr>
        </p:nvSpPr>
        <p:spPr/>
        <p:txBody>
          <a:bodyPr/>
          <a:lstStyle/>
          <a:p>
            <a:fld id="{B19B0651-EE4F-4900-A07F-96A6BFA9D0F0}" type="slidenum">
              <a:rPr lang="ru-RU" smtClean="0"/>
              <a:pPr/>
              <a:t>‹#›</a:t>
            </a:fld>
            <a:endParaRPr lang="ru-RU"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pPr/>
              <a:t>1/13/19</a:t>
            </a:fld>
            <a:endParaRPr lang="ru-RU" dirty="0"/>
          </a:p>
        </p:txBody>
      </p:sp>
      <p:sp>
        <p:nvSpPr>
          <p:cNvPr id="4" name="Нижний колонтитул 3"/>
          <p:cNvSpPr>
            <a:spLocks noGrp="1"/>
          </p:cNvSpPr>
          <p:nvPr>
            <p:ph type="ftr" sz="quarter" idx="11"/>
          </p:nvPr>
        </p:nvSpPr>
        <p:spPr/>
        <p:txBody>
          <a:bodyPr/>
          <a:lstStyle/>
          <a:p>
            <a:endParaRPr lang="ru-RU" dirty="0"/>
          </a:p>
        </p:txBody>
      </p:sp>
      <p:sp>
        <p:nvSpPr>
          <p:cNvPr id="5" name="Номер слайда 4"/>
          <p:cNvSpPr>
            <a:spLocks noGrp="1"/>
          </p:cNvSpPr>
          <p:nvPr>
            <p:ph type="sldNum" sz="quarter" idx="12"/>
          </p:nvPr>
        </p:nvSpPr>
        <p:spPr/>
        <p:txBody>
          <a:bodyPr/>
          <a:lstStyle/>
          <a:p>
            <a:fld id="{B19B0651-EE4F-4900-A07F-96A6BFA9D0F0}" type="slidenum">
              <a:rPr lang="ru-RU" smtClean="0"/>
              <a:pPr/>
              <a:t>‹#›</a:t>
            </a:fld>
            <a:endParaRPr lang="ru-R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pPr/>
              <a:t>1/13/19</a:t>
            </a:fld>
            <a:endParaRPr lang="ru-RU" dirty="0"/>
          </a:p>
        </p:txBody>
      </p:sp>
      <p:sp>
        <p:nvSpPr>
          <p:cNvPr id="3" name="Нижний колонтитул 2"/>
          <p:cNvSpPr>
            <a:spLocks noGrp="1"/>
          </p:cNvSpPr>
          <p:nvPr>
            <p:ph type="ftr" sz="quarter" idx="11"/>
          </p:nvPr>
        </p:nvSpPr>
        <p:spPr/>
        <p:txBody>
          <a:bodyPr/>
          <a:lstStyle/>
          <a:p>
            <a:endParaRPr lang="ru-RU" dirty="0"/>
          </a:p>
        </p:txBody>
      </p:sp>
      <p:sp>
        <p:nvSpPr>
          <p:cNvPr id="4" name="Номер слайда 3"/>
          <p:cNvSpPr>
            <a:spLocks noGrp="1"/>
          </p:cNvSpPr>
          <p:nvPr>
            <p:ph type="sldNum" sz="quarter" idx="12"/>
          </p:nvPr>
        </p:nvSpPr>
        <p:spPr/>
        <p:txBody>
          <a:bodyPr/>
          <a:lstStyle/>
          <a:p>
            <a:fld id="{B19B0651-EE4F-4900-A07F-96A6BFA9D0F0}" type="slidenum">
              <a:rPr lang="ru-RU" smtClean="0"/>
              <a:pPr/>
              <a:t>‹#›</a:t>
            </a:fld>
            <a:endParaRPr lang="ru-R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pPr/>
              <a:t>1/13/19</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B19B0651-EE4F-4900-A07F-96A6BFA9D0F0}" type="slidenum">
              <a:rPr lang="ru-RU" smtClean="0"/>
              <a:pPr/>
              <a:t>‹#›</a:t>
            </a:fld>
            <a:endParaRPr lang="ru-RU"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dirty="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pPr/>
              <a:t>1/13/19</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B19B0651-EE4F-4900-A07F-96A6BFA9D0F0}" type="slidenum">
              <a:rPr lang="ru-RU" smtClean="0"/>
              <a:pPr/>
              <a:t>‹#›</a:t>
            </a:fld>
            <a:endParaRPr lang="ru-RU"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pPr/>
              <a:t>1/13/19</a:t>
            </a:fld>
            <a:endParaRPr lang="ru-RU" dirty="0"/>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dirty="0"/>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pPr/>
              <a:t>‹#›</a:t>
            </a:fld>
            <a:endParaRPr lang="ru-RU"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5" Type="http://schemas.openxmlformats.org/officeDocument/2006/relationships/image" Target="../media/image16.png"/><Relationship Id="rId6" Type="http://schemas.openxmlformats.org/officeDocument/2006/relationships/image" Target="../media/image17.png"/><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4" Type="http://schemas.openxmlformats.org/officeDocument/2006/relationships/image" Target="../media/image26.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4" Type="http://schemas.openxmlformats.org/officeDocument/2006/relationships/image" Target="../media/image29.png"/><Relationship Id="rId1" Type="http://schemas.openxmlformats.org/officeDocument/2006/relationships/slideLayout" Target="../slideLayouts/slideLayout6.xml"/><Relationship Id="rId2" Type="http://schemas.openxmlformats.org/officeDocument/2006/relationships/image" Target="../media/image27.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3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 Id="rId3"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620689"/>
            <a:ext cx="7772400" cy="1008112"/>
          </a:xfrm>
        </p:spPr>
        <p:style>
          <a:lnRef idx="3">
            <a:schemeClr val="lt1"/>
          </a:lnRef>
          <a:fillRef idx="1">
            <a:schemeClr val="accent5"/>
          </a:fillRef>
          <a:effectRef idx="1">
            <a:schemeClr val="accent5"/>
          </a:effectRef>
          <a:fontRef idx="minor">
            <a:schemeClr val="lt1"/>
          </a:fontRef>
        </p:style>
        <p:txBody>
          <a:bodyPr/>
          <a:lstStyle/>
          <a:p>
            <a:r>
              <a:rPr lang="en-US" dirty="0" smtClean="0"/>
              <a:t>Violence Among Youth </a:t>
            </a:r>
            <a:endParaRPr lang="ru-RU" dirty="0"/>
          </a:p>
        </p:txBody>
      </p:sp>
      <p:sp>
        <p:nvSpPr>
          <p:cNvPr id="3" name="Подзаголовок 2"/>
          <p:cNvSpPr>
            <a:spLocks noGrp="1"/>
          </p:cNvSpPr>
          <p:nvPr>
            <p:ph type="subTitle" idx="1"/>
          </p:nvPr>
        </p:nvSpPr>
        <p:spPr/>
        <p:txBody>
          <a:bodyPr/>
          <a:lstStyle/>
          <a:p>
            <a:endParaRPr lang="ru-RU" dirty="0"/>
          </a:p>
        </p:txBody>
      </p:sp>
      <p:pic>
        <p:nvPicPr>
          <p:cNvPr id="4" name="Рисунок 3" descr="Вырезка экрана"/>
          <p:cNvPicPr>
            <a:picLocks noChangeAspect="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691680" y="2132856"/>
            <a:ext cx="5760640" cy="4102192"/>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772917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3">
            <a:schemeClr val="lt1"/>
          </a:lnRef>
          <a:fillRef idx="1">
            <a:schemeClr val="accent3"/>
          </a:fillRef>
          <a:effectRef idx="1">
            <a:schemeClr val="accent3"/>
          </a:effectRef>
          <a:fontRef idx="minor">
            <a:schemeClr val="lt1"/>
          </a:fontRef>
        </p:style>
        <p:txBody>
          <a:bodyPr/>
          <a:lstStyle/>
          <a:p>
            <a:r>
              <a:rPr lang="en-US" dirty="0"/>
              <a:t>Mental Illness</a:t>
            </a:r>
            <a:endParaRPr lang="ru-RU" dirty="0"/>
          </a:p>
        </p:txBody>
      </p:sp>
      <p:sp>
        <p:nvSpPr>
          <p:cNvPr id="3" name="Объект 2"/>
          <p:cNvSpPr>
            <a:spLocks noGrp="1"/>
          </p:cNvSpPr>
          <p:nvPr>
            <p:ph idx="1"/>
          </p:nvPr>
        </p:nvSpPr>
        <p:spPr>
          <a:xfrm>
            <a:off x="395536" y="1614875"/>
            <a:ext cx="4104456" cy="4525963"/>
          </a:xfrm>
        </p:spPr>
        <p:style>
          <a:lnRef idx="3">
            <a:schemeClr val="lt1"/>
          </a:lnRef>
          <a:fillRef idx="1">
            <a:schemeClr val="accent5"/>
          </a:fillRef>
          <a:effectRef idx="1">
            <a:schemeClr val="accent5"/>
          </a:effectRef>
          <a:fontRef idx="minor">
            <a:schemeClr val="lt1"/>
          </a:fontRef>
        </p:style>
        <p:txBody>
          <a:bodyPr>
            <a:normAutofit fontScale="70000" lnSpcReduction="20000"/>
          </a:bodyPr>
          <a:lstStyle/>
          <a:p>
            <a:r>
              <a:rPr lang="en-US" dirty="0"/>
              <a:t>Mental illness is also another cause of violence among teens. Mental health issues </a:t>
            </a:r>
            <a:r>
              <a:rPr lang="en-US" dirty="0" smtClean="0"/>
              <a:t>that </a:t>
            </a:r>
            <a:r>
              <a:rPr lang="en-US" dirty="0"/>
              <a:t>are being diagnosed today, all have aggressive behaviors or angry feelings as common symptoms.</a:t>
            </a:r>
          </a:p>
          <a:p>
            <a:r>
              <a:rPr lang="en-US" dirty="0"/>
              <a:t>Mental illness sometimes hides behind other causes of youth violence. For instance, a teen with bipolar disorder may be using drugs. If this teen becomes violent, the drug use could hide the fact that the bipolar illness is part of the cause.</a:t>
            </a:r>
          </a:p>
          <a:p>
            <a:pPr marL="0" indent="0">
              <a:buNone/>
            </a:pPr>
            <a:endParaRPr lang="ru-RU" dirty="0"/>
          </a:p>
        </p:txBody>
      </p:sp>
      <p:pic>
        <p:nvPicPr>
          <p:cNvPr id="4" name="Рисунок 3" descr="Вырезка экрана"/>
          <p:cNvPicPr>
            <a:picLocks noChangeAspect="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4788024" y="1844824"/>
            <a:ext cx="4008746" cy="3985969"/>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65908310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3">
            <a:schemeClr val="lt1"/>
          </a:lnRef>
          <a:fillRef idx="1">
            <a:schemeClr val="accent2"/>
          </a:fillRef>
          <a:effectRef idx="1">
            <a:schemeClr val="accent2"/>
          </a:effectRef>
          <a:fontRef idx="minor">
            <a:schemeClr val="lt1"/>
          </a:fontRef>
        </p:style>
        <p:txBody>
          <a:bodyPr>
            <a:normAutofit/>
          </a:bodyPr>
          <a:lstStyle/>
          <a:p>
            <a:r>
              <a:rPr lang="en-US" dirty="0" smtClean="0"/>
              <a:t>Effects of teens violence</a:t>
            </a:r>
            <a:endParaRPr lang="ru-RU" dirty="0"/>
          </a:p>
        </p:txBody>
      </p:sp>
      <p:sp>
        <p:nvSpPr>
          <p:cNvPr id="3" name="Объект 2"/>
          <p:cNvSpPr>
            <a:spLocks noGrp="1"/>
          </p:cNvSpPr>
          <p:nvPr>
            <p:ph idx="1"/>
          </p:nvPr>
        </p:nvSpPr>
        <p:spPr>
          <a:xfrm>
            <a:off x="457200" y="1600200"/>
            <a:ext cx="4906888" cy="4525963"/>
          </a:xfrm>
        </p:spPr>
        <p:style>
          <a:lnRef idx="3">
            <a:schemeClr val="lt1"/>
          </a:lnRef>
          <a:fillRef idx="1">
            <a:schemeClr val="accent5"/>
          </a:fillRef>
          <a:effectRef idx="1">
            <a:schemeClr val="accent5"/>
          </a:effectRef>
          <a:fontRef idx="minor">
            <a:schemeClr val="lt1"/>
          </a:fontRef>
        </p:style>
        <p:txBody>
          <a:bodyPr>
            <a:normAutofit fontScale="85000" lnSpcReduction="20000"/>
          </a:bodyPr>
          <a:lstStyle/>
          <a:p>
            <a:r>
              <a:rPr lang="en-US" dirty="0">
                <a:solidFill>
                  <a:schemeClr val="tx1"/>
                </a:solidFill>
              </a:rPr>
              <a:t>Youth violence has serious and lasting effects on the physical, mental, and social health of young </a:t>
            </a:r>
            <a:r>
              <a:rPr lang="en-US" dirty="0" smtClean="0">
                <a:solidFill>
                  <a:schemeClr val="tx1"/>
                </a:solidFill>
              </a:rPr>
              <a:t>people.</a:t>
            </a:r>
          </a:p>
          <a:p>
            <a:r>
              <a:rPr lang="en-US" dirty="0" smtClean="0">
                <a:solidFill>
                  <a:schemeClr val="tx1"/>
                </a:solidFill>
              </a:rPr>
              <a:t>Mental effects</a:t>
            </a:r>
            <a:r>
              <a:rPr lang="ru-RU" dirty="0" smtClean="0">
                <a:solidFill>
                  <a:schemeClr val="tx1"/>
                </a:solidFill>
              </a:rPr>
              <a:t>: </a:t>
            </a:r>
            <a:r>
              <a:rPr lang="en-US" dirty="0">
                <a:solidFill>
                  <a:schemeClr val="tx1"/>
                </a:solidFill>
              </a:rPr>
              <a:t>Irritability, </a:t>
            </a:r>
            <a:r>
              <a:rPr lang="en-US" dirty="0" smtClean="0">
                <a:solidFill>
                  <a:schemeClr val="tx1"/>
                </a:solidFill>
              </a:rPr>
              <a:t>low-self-esteem, sadness</a:t>
            </a:r>
            <a:r>
              <a:rPr lang="en-US" dirty="0">
                <a:solidFill>
                  <a:schemeClr val="tx1"/>
                </a:solidFill>
              </a:rPr>
              <a:t>, </a:t>
            </a:r>
            <a:r>
              <a:rPr lang="en-US" dirty="0" smtClean="0">
                <a:solidFill>
                  <a:schemeClr val="tx1"/>
                </a:solidFill>
              </a:rPr>
              <a:t>anxiety, depression, </a:t>
            </a:r>
            <a:r>
              <a:rPr lang="en-US" dirty="0">
                <a:solidFill>
                  <a:schemeClr val="tx1"/>
                </a:solidFill>
              </a:rPr>
              <a:t>i</a:t>
            </a:r>
            <a:r>
              <a:rPr lang="en-US" dirty="0" smtClean="0">
                <a:solidFill>
                  <a:schemeClr val="tx1"/>
                </a:solidFill>
              </a:rPr>
              <a:t>nsomnia , poor performance, negative </a:t>
            </a:r>
            <a:r>
              <a:rPr lang="en-US" dirty="0" err="1" smtClean="0">
                <a:solidFill>
                  <a:schemeClr val="tx1"/>
                </a:solidFill>
              </a:rPr>
              <a:t>behaviour</a:t>
            </a:r>
            <a:endParaRPr lang="en-US" dirty="0" smtClean="0">
              <a:solidFill>
                <a:schemeClr val="tx1"/>
              </a:solidFill>
            </a:endParaRPr>
          </a:p>
          <a:p>
            <a:r>
              <a:rPr lang="en-US" dirty="0" smtClean="0">
                <a:solidFill>
                  <a:schemeClr val="tx1"/>
                </a:solidFill>
              </a:rPr>
              <a:t>Physical effects</a:t>
            </a:r>
            <a:r>
              <a:rPr lang="ru-RU" dirty="0" smtClean="0">
                <a:solidFill>
                  <a:schemeClr val="tx1"/>
                </a:solidFill>
              </a:rPr>
              <a:t>: </a:t>
            </a:r>
            <a:r>
              <a:rPr lang="en-US" dirty="0">
                <a:solidFill>
                  <a:schemeClr val="tx1"/>
                </a:solidFill>
              </a:rPr>
              <a:t>bodily injury, death, psychological trauma or various kinds of </a:t>
            </a:r>
            <a:r>
              <a:rPr lang="en-US" dirty="0" smtClean="0">
                <a:solidFill>
                  <a:schemeClr val="tx1"/>
                </a:solidFill>
              </a:rPr>
              <a:t>damage.</a:t>
            </a:r>
            <a:endParaRPr lang="ru-RU" dirty="0">
              <a:solidFill>
                <a:schemeClr val="tx1"/>
              </a:solidFill>
            </a:endParaRPr>
          </a:p>
        </p:txBody>
      </p:sp>
      <p:pic>
        <p:nvPicPr>
          <p:cNvPr id="6" name="Рисунок 5" descr="Вырезка экрана"/>
          <p:cNvPicPr>
            <a:picLocks noChangeAspect="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5364088" y="1700808"/>
            <a:ext cx="3312369" cy="4104456"/>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19441972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3">
            <a:schemeClr val="lt1"/>
          </a:lnRef>
          <a:fillRef idx="1">
            <a:schemeClr val="accent4"/>
          </a:fillRef>
          <a:effectRef idx="1">
            <a:schemeClr val="accent4"/>
          </a:effectRef>
          <a:fontRef idx="minor">
            <a:schemeClr val="lt1"/>
          </a:fontRef>
        </p:style>
        <p:txBody>
          <a:bodyPr/>
          <a:lstStyle/>
          <a:p>
            <a:r>
              <a:rPr lang="en-US" dirty="0" smtClean="0"/>
              <a:t>Main forms of violence</a:t>
            </a:r>
            <a:endParaRPr lang="ru-RU" dirty="0"/>
          </a:p>
        </p:txBody>
      </p:sp>
      <p:sp>
        <p:nvSpPr>
          <p:cNvPr id="3" name="Объект 2"/>
          <p:cNvSpPr>
            <a:spLocks noGrp="1"/>
          </p:cNvSpPr>
          <p:nvPr>
            <p:ph idx="1"/>
          </p:nvPr>
        </p:nvSpPr>
        <p:spPr>
          <a:xfrm>
            <a:off x="457200" y="1600201"/>
            <a:ext cx="3034680" cy="2764904"/>
          </a:xfrm>
        </p:spPr>
        <p:style>
          <a:lnRef idx="3">
            <a:schemeClr val="lt1"/>
          </a:lnRef>
          <a:fillRef idx="1">
            <a:schemeClr val="accent3"/>
          </a:fillRef>
          <a:effectRef idx="1">
            <a:schemeClr val="accent3"/>
          </a:effectRef>
          <a:fontRef idx="minor">
            <a:schemeClr val="lt1"/>
          </a:fontRef>
        </p:style>
        <p:txBody>
          <a:bodyPr>
            <a:noAutofit/>
          </a:bodyPr>
          <a:lstStyle/>
          <a:p>
            <a:r>
              <a:rPr lang="en-US" sz="2400" b="1" dirty="0">
                <a:solidFill>
                  <a:schemeClr val="accent4">
                    <a:lumMod val="50000"/>
                  </a:schemeClr>
                </a:solidFill>
              </a:rPr>
              <a:t>physical</a:t>
            </a:r>
          </a:p>
          <a:p>
            <a:r>
              <a:rPr lang="en-US" sz="2400" b="1" dirty="0">
                <a:solidFill>
                  <a:schemeClr val="accent4">
                    <a:lumMod val="50000"/>
                  </a:schemeClr>
                </a:solidFill>
              </a:rPr>
              <a:t>sexual</a:t>
            </a:r>
          </a:p>
          <a:p>
            <a:r>
              <a:rPr lang="fr-FR" sz="2400" b="1" dirty="0" err="1">
                <a:solidFill>
                  <a:schemeClr val="accent4">
                    <a:lumMod val="50000"/>
                  </a:schemeClr>
                </a:solidFill>
              </a:rPr>
              <a:t>Psychological</a:t>
            </a:r>
            <a:r>
              <a:rPr lang="fr-FR" sz="2400" b="1" dirty="0">
                <a:solidFill>
                  <a:schemeClr val="accent4">
                    <a:lumMod val="50000"/>
                  </a:schemeClr>
                </a:solidFill>
              </a:rPr>
              <a:t> </a:t>
            </a:r>
            <a:endParaRPr lang="fr-FR" sz="2400" b="1" dirty="0" smtClean="0">
              <a:solidFill>
                <a:schemeClr val="accent4">
                  <a:lumMod val="50000"/>
                </a:schemeClr>
              </a:solidFill>
            </a:endParaRPr>
          </a:p>
          <a:p>
            <a:r>
              <a:rPr lang="en-US" sz="2400" b="1" dirty="0" smtClean="0">
                <a:solidFill>
                  <a:schemeClr val="accent4">
                    <a:lumMod val="50000"/>
                  </a:schemeClr>
                </a:solidFill>
              </a:rPr>
              <a:t>Spiritual</a:t>
            </a:r>
          </a:p>
          <a:p>
            <a:r>
              <a:rPr lang="en-US" sz="2400" b="1" dirty="0" smtClean="0">
                <a:solidFill>
                  <a:schemeClr val="accent4">
                    <a:lumMod val="50000"/>
                  </a:schemeClr>
                </a:solidFill>
              </a:rPr>
              <a:t>Community</a:t>
            </a:r>
          </a:p>
          <a:p>
            <a:r>
              <a:rPr lang="en-US" sz="2400" b="1" dirty="0" smtClean="0">
                <a:solidFill>
                  <a:schemeClr val="accent4">
                    <a:lumMod val="50000"/>
                  </a:schemeClr>
                </a:solidFill>
              </a:rPr>
              <a:t>neglect</a:t>
            </a:r>
            <a:endParaRPr lang="en-US" sz="2400" b="1" dirty="0">
              <a:solidFill>
                <a:schemeClr val="accent4">
                  <a:lumMod val="50000"/>
                </a:schemeClr>
              </a:solidFill>
            </a:endParaRPr>
          </a:p>
        </p:txBody>
      </p:sp>
      <p:pic>
        <p:nvPicPr>
          <p:cNvPr id="4" name="Рисунок 3" descr="Вырезка экрана"/>
          <p:cNvPicPr>
            <a:picLocks noChangeAspect="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3851920" y="1700808"/>
            <a:ext cx="2013137" cy="2606755"/>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5" name="Рисунок 4" descr="Вырезка экрана"/>
          <p:cNvPicPr>
            <a:picLocks noChangeAspect="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6228184" y="1700808"/>
            <a:ext cx="2529224" cy="1936087"/>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6" name="Рисунок 5" descr="Вырезка экрана"/>
          <p:cNvPicPr>
            <a:picLocks noChangeAspect="1"/>
          </p:cNvPicPr>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539552" y="4590427"/>
            <a:ext cx="2583317" cy="2021952"/>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8" name="Рисунок 7" descr="Вырезка экрана"/>
          <p:cNvPicPr>
            <a:picLocks noChangeAspect="1"/>
          </p:cNvPicPr>
          <p:nvPr/>
        </p:nvPicPr>
        <p:blipFill>
          <a:blip r:embed="rId5">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3513313" y="4590427"/>
            <a:ext cx="2690349" cy="2028018"/>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9" name="Рисунок 8" descr="Вырезка экрана"/>
          <p:cNvPicPr>
            <a:picLocks noChangeAspect="1"/>
          </p:cNvPicPr>
          <p:nvPr/>
        </p:nvPicPr>
        <p:blipFill>
          <a:blip r:embed="rId6">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6660232" y="3979859"/>
            <a:ext cx="1953160" cy="2638586"/>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21011454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Блок-схема: альтернативный процесс 5"/>
          <p:cNvSpPr/>
          <p:nvPr/>
        </p:nvSpPr>
        <p:spPr>
          <a:xfrm>
            <a:off x="179512" y="1153371"/>
            <a:ext cx="8816431" cy="2935396"/>
          </a:xfrm>
          <a:prstGeom prst="flowChartAlternateProcess">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5" name="Скругленный прямоугольник 4"/>
          <p:cNvSpPr/>
          <p:nvPr/>
        </p:nvSpPr>
        <p:spPr>
          <a:xfrm>
            <a:off x="1763688" y="274638"/>
            <a:ext cx="5616624" cy="778099"/>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2" name="Заголовок 1"/>
          <p:cNvSpPr>
            <a:spLocks noGrp="1"/>
          </p:cNvSpPr>
          <p:nvPr>
            <p:ph type="title"/>
          </p:nvPr>
        </p:nvSpPr>
        <p:spPr>
          <a:xfrm>
            <a:off x="457200" y="507593"/>
            <a:ext cx="8229600" cy="1066130"/>
          </a:xfrm>
        </p:spPr>
        <p:txBody>
          <a:bodyPr>
            <a:normAutofit fontScale="90000"/>
          </a:bodyPr>
          <a:lstStyle/>
          <a:p>
            <a:pPr lvl="0"/>
            <a:r>
              <a:rPr lang="fr-FR" b="1" dirty="0">
                <a:solidFill>
                  <a:schemeClr val="accent1">
                    <a:lumMod val="50000"/>
                  </a:schemeClr>
                </a:solidFill>
              </a:rPr>
              <a:t>Physical violence </a:t>
            </a:r>
            <a:r>
              <a:rPr lang="en-US" b="1" dirty="0">
                <a:solidFill>
                  <a:schemeClr val="accent1">
                    <a:lumMod val="50000"/>
                  </a:schemeClr>
                </a:solidFill>
              </a:rPr>
              <a:t/>
            </a:r>
            <a:br>
              <a:rPr lang="en-US" b="1" dirty="0">
                <a:solidFill>
                  <a:schemeClr val="accent1">
                    <a:lumMod val="50000"/>
                  </a:schemeClr>
                </a:solidFill>
              </a:rPr>
            </a:br>
            <a:endParaRPr lang="en-US" b="1" dirty="0">
              <a:solidFill>
                <a:schemeClr val="accent1">
                  <a:lumMod val="50000"/>
                </a:schemeClr>
              </a:solidFill>
            </a:endParaRPr>
          </a:p>
        </p:txBody>
      </p:sp>
      <p:sp>
        <p:nvSpPr>
          <p:cNvPr id="3" name="Объект 2"/>
          <p:cNvSpPr>
            <a:spLocks noGrp="1"/>
          </p:cNvSpPr>
          <p:nvPr>
            <p:ph idx="1"/>
          </p:nvPr>
        </p:nvSpPr>
        <p:spPr>
          <a:xfrm>
            <a:off x="282975" y="1271629"/>
            <a:ext cx="8578049" cy="2736304"/>
          </a:xfrm>
        </p:spPr>
        <p:txBody>
          <a:bodyPr>
            <a:normAutofit lnSpcReduction="10000"/>
          </a:bodyPr>
          <a:lstStyle/>
          <a:p>
            <a:pPr marL="0" indent="0" algn="just">
              <a:buNone/>
            </a:pPr>
            <a:r>
              <a:rPr lang="en-US" b="1" dirty="0" smtClean="0">
                <a:solidFill>
                  <a:schemeClr val="accent4">
                    <a:lumMod val="75000"/>
                  </a:schemeClr>
                </a:solidFill>
              </a:rPr>
              <a:t>It’s </a:t>
            </a:r>
            <a:r>
              <a:rPr lang="en-US" b="1" dirty="0">
                <a:solidFill>
                  <a:schemeClr val="accent4">
                    <a:lumMod val="75000"/>
                  </a:schemeClr>
                </a:solidFill>
              </a:rPr>
              <a:t>the simplest and most obvious type of violence. In which a person is beaten or shackled, either by a part of the body or by a tool. It also includes any actions that result in bodily harm even if the manipulation of food, treatment or temperatures that an individual needs</a:t>
            </a:r>
          </a:p>
        </p:txBody>
      </p:sp>
      <p:pic>
        <p:nvPicPr>
          <p:cNvPr id="4" name="Рисунок 3"/>
          <p:cNvPicPr>
            <a:picLocks noChangeAspect="1"/>
          </p:cNvPicPr>
          <p:nvPr/>
        </p:nvPicPr>
        <p:blipFill>
          <a:blip r:embed="rId2"/>
          <a:stretch>
            <a:fillRect/>
          </a:stretch>
        </p:blipFill>
        <p:spPr>
          <a:xfrm>
            <a:off x="2123727" y="4088767"/>
            <a:ext cx="4752529" cy="2667549"/>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809008481"/>
      </p:ext>
    </p:extLst>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Блок-схема: альтернативный процесс 5"/>
          <p:cNvSpPr/>
          <p:nvPr/>
        </p:nvSpPr>
        <p:spPr>
          <a:xfrm>
            <a:off x="457200" y="1124744"/>
            <a:ext cx="8579296" cy="2664296"/>
          </a:xfrm>
          <a:prstGeom prst="flowChartAlternateProcess">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5" name="Стрелка вправо 4"/>
          <p:cNvSpPr/>
          <p:nvPr/>
        </p:nvSpPr>
        <p:spPr>
          <a:xfrm>
            <a:off x="2015716" y="-35946"/>
            <a:ext cx="5112568" cy="1282154"/>
          </a:xfrm>
          <a:prstGeom prst="right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2" name="Заголовок 1"/>
          <p:cNvSpPr>
            <a:spLocks noGrp="1"/>
          </p:cNvSpPr>
          <p:nvPr>
            <p:ph type="title"/>
          </p:nvPr>
        </p:nvSpPr>
        <p:spPr/>
        <p:txBody>
          <a:bodyPr>
            <a:normAutofit fontScale="90000"/>
          </a:bodyPr>
          <a:lstStyle/>
          <a:p>
            <a:pPr lvl="0"/>
            <a:r>
              <a:rPr lang="fr-FR" b="1" dirty="0" err="1">
                <a:solidFill>
                  <a:schemeClr val="accent1">
                    <a:lumMod val="50000"/>
                  </a:schemeClr>
                </a:solidFill>
              </a:rPr>
              <a:t>Sexual</a:t>
            </a:r>
            <a:r>
              <a:rPr lang="fr-FR" b="1" dirty="0">
                <a:solidFill>
                  <a:schemeClr val="accent1">
                    <a:lumMod val="50000"/>
                  </a:schemeClr>
                </a:solidFill>
              </a:rPr>
              <a:t> violence </a:t>
            </a:r>
            <a:r>
              <a:rPr lang="en-US" b="1" dirty="0">
                <a:solidFill>
                  <a:schemeClr val="accent1">
                    <a:lumMod val="50000"/>
                  </a:schemeClr>
                </a:solidFill>
              </a:rPr>
              <a:t/>
            </a:r>
            <a:br>
              <a:rPr lang="en-US" b="1" dirty="0">
                <a:solidFill>
                  <a:schemeClr val="accent1">
                    <a:lumMod val="50000"/>
                  </a:schemeClr>
                </a:solidFill>
              </a:rPr>
            </a:br>
            <a:endParaRPr lang="en-US" b="1" dirty="0">
              <a:solidFill>
                <a:schemeClr val="accent1">
                  <a:lumMod val="50000"/>
                </a:schemeClr>
              </a:solidFill>
            </a:endParaRPr>
          </a:p>
        </p:txBody>
      </p:sp>
      <p:sp>
        <p:nvSpPr>
          <p:cNvPr id="3" name="Объект 2"/>
          <p:cNvSpPr>
            <a:spLocks noGrp="1"/>
          </p:cNvSpPr>
          <p:nvPr>
            <p:ph idx="1"/>
          </p:nvPr>
        </p:nvSpPr>
        <p:spPr>
          <a:xfrm>
            <a:off x="611560" y="1124744"/>
            <a:ext cx="8229600" cy="4525963"/>
          </a:xfrm>
        </p:spPr>
        <p:txBody>
          <a:bodyPr/>
          <a:lstStyle/>
          <a:p>
            <a:pPr marL="0" indent="0" algn="just">
              <a:buNone/>
            </a:pPr>
            <a:r>
              <a:rPr lang="en-US" b="1" dirty="0" smtClean="0">
                <a:solidFill>
                  <a:schemeClr val="accent5">
                    <a:lumMod val="75000"/>
                  </a:schemeClr>
                </a:solidFill>
              </a:rPr>
              <a:t>This </a:t>
            </a:r>
            <a:r>
              <a:rPr lang="en-US" b="1" dirty="0">
                <a:solidFill>
                  <a:schemeClr val="accent5">
                    <a:lumMod val="75000"/>
                  </a:schemeClr>
                </a:solidFill>
              </a:rPr>
              <a:t>type of violence when forced to practice any act of sexual coercion is not necessarily a complete relationship, but it is sufficient to compel any kind of physical abuse to utter words of sexual content to the other. </a:t>
            </a:r>
          </a:p>
          <a:p>
            <a:endParaRPr lang="en-US" dirty="0"/>
          </a:p>
        </p:txBody>
      </p:sp>
      <p:pic>
        <p:nvPicPr>
          <p:cNvPr id="4" name="Рисунок 3"/>
          <p:cNvPicPr>
            <a:picLocks noChangeAspect="1"/>
          </p:cNvPicPr>
          <p:nvPr/>
        </p:nvPicPr>
        <p:blipFill>
          <a:blip r:embed="rId2"/>
          <a:stretch>
            <a:fillRect/>
          </a:stretch>
        </p:blipFill>
        <p:spPr>
          <a:xfrm>
            <a:off x="2565422" y="4149080"/>
            <a:ext cx="4562862" cy="2577888"/>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654208559"/>
      </p:ext>
    </p:extLst>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Блок-схема: альтернативный процесс 5"/>
          <p:cNvSpPr/>
          <p:nvPr/>
        </p:nvSpPr>
        <p:spPr>
          <a:xfrm>
            <a:off x="323528" y="1046910"/>
            <a:ext cx="8568952" cy="3384376"/>
          </a:xfrm>
          <a:prstGeom prst="flowChartAlternateProcess">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5" name="Стрелка вправо 4"/>
          <p:cNvSpPr/>
          <p:nvPr/>
        </p:nvSpPr>
        <p:spPr>
          <a:xfrm>
            <a:off x="1619672" y="0"/>
            <a:ext cx="6408712" cy="1300019"/>
          </a:xfrm>
          <a:prstGeom prst="right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2" name="Заголовок 1"/>
          <p:cNvSpPr>
            <a:spLocks noGrp="1"/>
          </p:cNvSpPr>
          <p:nvPr>
            <p:ph type="title"/>
          </p:nvPr>
        </p:nvSpPr>
        <p:spPr/>
        <p:txBody>
          <a:bodyPr>
            <a:normAutofit fontScale="90000"/>
          </a:bodyPr>
          <a:lstStyle/>
          <a:p>
            <a:pPr lvl="0"/>
            <a:r>
              <a:rPr lang="fr-FR" b="1" dirty="0" err="1">
                <a:solidFill>
                  <a:schemeClr val="accent1">
                    <a:lumMod val="75000"/>
                  </a:schemeClr>
                </a:solidFill>
              </a:rPr>
              <a:t>Psychological</a:t>
            </a:r>
            <a:r>
              <a:rPr lang="fr-FR" b="1" dirty="0">
                <a:solidFill>
                  <a:schemeClr val="accent1">
                    <a:lumMod val="75000"/>
                  </a:schemeClr>
                </a:solidFill>
              </a:rPr>
              <a:t> violence</a:t>
            </a:r>
            <a:r>
              <a:rPr lang="en-US" b="1" dirty="0">
                <a:solidFill>
                  <a:schemeClr val="accent1">
                    <a:lumMod val="75000"/>
                  </a:schemeClr>
                </a:solidFill>
              </a:rPr>
              <a:t/>
            </a:r>
            <a:br>
              <a:rPr lang="en-US" b="1" dirty="0">
                <a:solidFill>
                  <a:schemeClr val="accent1">
                    <a:lumMod val="75000"/>
                  </a:schemeClr>
                </a:solidFill>
              </a:rPr>
            </a:br>
            <a:endParaRPr lang="en-US" b="1" dirty="0">
              <a:solidFill>
                <a:schemeClr val="accent1">
                  <a:lumMod val="75000"/>
                </a:schemeClr>
              </a:solidFill>
            </a:endParaRPr>
          </a:p>
        </p:txBody>
      </p:sp>
      <p:sp>
        <p:nvSpPr>
          <p:cNvPr id="3" name="Объект 2"/>
          <p:cNvSpPr>
            <a:spLocks noGrp="1"/>
          </p:cNvSpPr>
          <p:nvPr>
            <p:ph idx="1"/>
          </p:nvPr>
        </p:nvSpPr>
        <p:spPr>
          <a:xfrm>
            <a:off x="457200" y="1185769"/>
            <a:ext cx="8229600" cy="3384376"/>
          </a:xfrm>
        </p:spPr>
        <p:txBody>
          <a:bodyPr>
            <a:normAutofit lnSpcReduction="10000"/>
          </a:bodyPr>
          <a:lstStyle/>
          <a:p>
            <a:pPr marL="0" indent="0" algn="just">
              <a:buNone/>
            </a:pPr>
            <a:r>
              <a:rPr lang="en-US" b="1" dirty="0" smtClean="0">
                <a:solidFill>
                  <a:srgbClr val="0070C0"/>
                </a:solidFill>
              </a:rPr>
              <a:t>Psychological </a:t>
            </a:r>
            <a:r>
              <a:rPr lang="en-US" b="1" dirty="0">
                <a:solidFill>
                  <a:srgbClr val="0070C0"/>
                </a:solidFill>
              </a:rPr>
              <a:t>violence is a species that has a great impact on self and I think everyone has been exposed to it at some point in his life. It is when he says or does something that causes the other to feel stupid or worthless. But not limited to: blame, jealousy, ridicule, damage to third parties' property.</a:t>
            </a:r>
          </a:p>
          <a:p>
            <a:pPr algn="just"/>
            <a:endParaRPr lang="en-US" b="1" dirty="0">
              <a:solidFill>
                <a:srgbClr val="0070C0"/>
              </a:solidFill>
            </a:endParaRPr>
          </a:p>
        </p:txBody>
      </p:sp>
      <p:pic>
        <p:nvPicPr>
          <p:cNvPr id="4" name="Рисунок 3"/>
          <p:cNvPicPr>
            <a:picLocks noChangeAspect="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3059832" y="4503893"/>
            <a:ext cx="3240360" cy="2354107"/>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721044997"/>
      </p:ext>
    </p:extLst>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Блок-схема: альтернативный процесс 5"/>
          <p:cNvSpPr/>
          <p:nvPr/>
        </p:nvSpPr>
        <p:spPr>
          <a:xfrm>
            <a:off x="189856" y="1052736"/>
            <a:ext cx="8496944" cy="3168352"/>
          </a:xfrm>
          <a:prstGeom prst="flowChartAlternateProcess">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5" name="Стрелка вправо с вырезом 4"/>
          <p:cNvSpPr/>
          <p:nvPr/>
        </p:nvSpPr>
        <p:spPr>
          <a:xfrm>
            <a:off x="1450263" y="-5502"/>
            <a:ext cx="5976664" cy="1286932"/>
          </a:xfrm>
          <a:prstGeom prst="notchedRight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2" name="Заголовок 1"/>
          <p:cNvSpPr>
            <a:spLocks noGrp="1"/>
          </p:cNvSpPr>
          <p:nvPr>
            <p:ph type="title"/>
          </p:nvPr>
        </p:nvSpPr>
        <p:spPr>
          <a:xfrm>
            <a:off x="457200" y="503332"/>
            <a:ext cx="8229600" cy="778098"/>
          </a:xfrm>
        </p:spPr>
        <p:txBody>
          <a:bodyPr>
            <a:normAutofit fontScale="90000"/>
          </a:bodyPr>
          <a:lstStyle/>
          <a:p>
            <a:pPr lvl="0"/>
            <a:r>
              <a:rPr lang="fr-FR" b="1" dirty="0">
                <a:solidFill>
                  <a:schemeClr val="accent1">
                    <a:lumMod val="50000"/>
                  </a:schemeClr>
                </a:solidFill>
              </a:rPr>
              <a:t>Spiritual violence</a:t>
            </a:r>
            <a:r>
              <a:rPr lang="en-US" b="1" dirty="0">
                <a:solidFill>
                  <a:schemeClr val="accent1">
                    <a:lumMod val="50000"/>
                  </a:schemeClr>
                </a:solidFill>
              </a:rPr>
              <a:t/>
            </a:r>
            <a:br>
              <a:rPr lang="en-US" b="1" dirty="0">
                <a:solidFill>
                  <a:schemeClr val="accent1">
                    <a:lumMod val="50000"/>
                  </a:schemeClr>
                </a:solidFill>
              </a:rPr>
            </a:br>
            <a:endParaRPr lang="en-US" b="1" dirty="0">
              <a:solidFill>
                <a:schemeClr val="accent1">
                  <a:lumMod val="50000"/>
                </a:schemeClr>
              </a:solidFill>
            </a:endParaRPr>
          </a:p>
        </p:txBody>
      </p:sp>
      <p:sp>
        <p:nvSpPr>
          <p:cNvPr id="3" name="Объект 2"/>
          <p:cNvSpPr>
            <a:spLocks noGrp="1"/>
          </p:cNvSpPr>
          <p:nvPr>
            <p:ph idx="1"/>
          </p:nvPr>
        </p:nvSpPr>
        <p:spPr>
          <a:xfrm>
            <a:off x="457200" y="1052736"/>
            <a:ext cx="8229600" cy="4525963"/>
          </a:xfrm>
        </p:spPr>
        <p:txBody>
          <a:bodyPr/>
          <a:lstStyle/>
          <a:p>
            <a:pPr marL="0" indent="0" algn="just">
              <a:buNone/>
            </a:pPr>
            <a:r>
              <a:rPr lang="en-US" b="1" dirty="0" smtClean="0">
                <a:solidFill>
                  <a:schemeClr val="accent4">
                    <a:lumMod val="50000"/>
                  </a:schemeClr>
                </a:solidFill>
              </a:rPr>
              <a:t>Is </a:t>
            </a:r>
            <a:r>
              <a:rPr lang="en-US" b="1" dirty="0">
                <a:solidFill>
                  <a:schemeClr val="accent4">
                    <a:lumMod val="50000"/>
                  </a:schemeClr>
                </a:solidFill>
              </a:rPr>
              <a:t>to exploit someone's spiritual and religious beliefs in which a person believes in guiding him and controlling his actions. Ridicule his religious beliefs, try to force him to change his religion, or prevent him from practicing his religion and religious beliefs.</a:t>
            </a:r>
          </a:p>
          <a:p>
            <a:endParaRPr lang="en-US" dirty="0"/>
          </a:p>
        </p:txBody>
      </p:sp>
      <p:pic>
        <p:nvPicPr>
          <p:cNvPr id="4" name="Рисунок 3"/>
          <p:cNvPicPr>
            <a:picLocks noChangeAspect="1"/>
          </p:cNvPicPr>
          <p:nvPr/>
        </p:nvPicPr>
        <p:blipFill>
          <a:blip r:embed="rId2"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2843808" y="4454167"/>
            <a:ext cx="3995936" cy="2249064"/>
          </a:xfrm>
          <a:prstGeom prst="rect">
            <a:avLst/>
          </a:prstGeom>
          <a:ln>
            <a:noFill/>
          </a:ln>
          <a:effectLst>
            <a:softEdge rad="112500"/>
          </a:effec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535878869"/>
      </p:ext>
    </p:extLst>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Блок-схема: альтернативный процесс 6"/>
          <p:cNvSpPr/>
          <p:nvPr/>
        </p:nvSpPr>
        <p:spPr>
          <a:xfrm>
            <a:off x="323528" y="994718"/>
            <a:ext cx="8694031" cy="3370386"/>
          </a:xfrm>
          <a:prstGeom prst="flowChartAlternateProcess">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6" name="Блок-схема: альтернативный процесс 5"/>
          <p:cNvSpPr/>
          <p:nvPr/>
        </p:nvSpPr>
        <p:spPr>
          <a:xfrm>
            <a:off x="1691680" y="260648"/>
            <a:ext cx="5616624" cy="720080"/>
          </a:xfrm>
          <a:prstGeom prst="flowChartAlternateProcess">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2" name="Заголовок 1"/>
          <p:cNvSpPr>
            <a:spLocks noGrp="1"/>
          </p:cNvSpPr>
          <p:nvPr>
            <p:ph type="title"/>
          </p:nvPr>
        </p:nvSpPr>
        <p:spPr/>
        <p:txBody>
          <a:bodyPr>
            <a:normAutofit fontScale="90000"/>
          </a:bodyPr>
          <a:lstStyle/>
          <a:p>
            <a:pPr lvl="0"/>
            <a:r>
              <a:rPr lang="fr-FR" b="1" dirty="0" err="1">
                <a:solidFill>
                  <a:schemeClr val="accent1">
                    <a:lumMod val="50000"/>
                  </a:schemeClr>
                </a:solidFill>
              </a:rPr>
              <a:t>Community</a:t>
            </a:r>
            <a:r>
              <a:rPr lang="fr-FR" b="1" dirty="0">
                <a:solidFill>
                  <a:schemeClr val="accent1">
                    <a:lumMod val="50000"/>
                  </a:schemeClr>
                </a:solidFill>
              </a:rPr>
              <a:t> violence</a:t>
            </a:r>
            <a:r>
              <a:rPr lang="en-US" b="1" dirty="0">
                <a:solidFill>
                  <a:schemeClr val="accent1">
                    <a:lumMod val="50000"/>
                  </a:schemeClr>
                </a:solidFill>
              </a:rPr>
              <a:t/>
            </a:r>
            <a:br>
              <a:rPr lang="en-US" b="1" dirty="0">
                <a:solidFill>
                  <a:schemeClr val="accent1">
                    <a:lumMod val="50000"/>
                  </a:schemeClr>
                </a:solidFill>
              </a:rPr>
            </a:br>
            <a:endParaRPr lang="en-US" b="1" dirty="0">
              <a:solidFill>
                <a:schemeClr val="accent1">
                  <a:lumMod val="50000"/>
                </a:schemeClr>
              </a:solidFill>
            </a:endParaRPr>
          </a:p>
        </p:txBody>
      </p:sp>
      <p:sp>
        <p:nvSpPr>
          <p:cNvPr id="3" name="Объект 2"/>
          <p:cNvSpPr>
            <a:spLocks noGrp="1"/>
          </p:cNvSpPr>
          <p:nvPr>
            <p:ph idx="1"/>
          </p:nvPr>
        </p:nvSpPr>
        <p:spPr>
          <a:xfrm>
            <a:off x="471767" y="980728"/>
            <a:ext cx="8229600" cy="4525963"/>
          </a:xfrm>
        </p:spPr>
        <p:txBody>
          <a:bodyPr/>
          <a:lstStyle/>
          <a:p>
            <a:pPr marL="0" indent="0" algn="just">
              <a:buNone/>
            </a:pPr>
            <a:r>
              <a:rPr lang="en-US" b="1" dirty="0" smtClean="0">
                <a:solidFill>
                  <a:schemeClr val="accent4">
                    <a:lumMod val="50000"/>
                  </a:schemeClr>
                </a:solidFill>
              </a:rPr>
              <a:t>Community </a:t>
            </a:r>
            <a:r>
              <a:rPr lang="en-US" b="1" dirty="0">
                <a:solidFill>
                  <a:schemeClr val="accent4">
                    <a:lumMod val="50000"/>
                  </a:schemeClr>
                </a:solidFill>
              </a:rPr>
              <a:t>violence is the cause of a person's harm because of the prevailing customs and traditions of society. At the top of these acts are social violence: female genital mutilation, early marriage, stoning, infanticide, exile and other acts of aggression that are due to community beliefs.</a:t>
            </a:r>
          </a:p>
          <a:p>
            <a:endParaRPr lang="en-US" dirty="0"/>
          </a:p>
        </p:txBody>
      </p:sp>
      <p:sp>
        <p:nvSpPr>
          <p:cNvPr id="4" name="AutoShape 2" descr="Imagine similară"/>
          <p:cNvSpPr>
            <a:spLocks noChangeAspect="1" noChangeArrowheads="1"/>
          </p:cNvSpPr>
          <p:nvPr/>
        </p:nvSpPr>
        <p:spPr bwMode="auto">
          <a:xfrm>
            <a:off x="155575" y="-1608138"/>
            <a:ext cx="5981700" cy="3362326"/>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 name="Рисунок 4"/>
          <p:cNvPicPr>
            <a:picLocks noChangeAspect="1"/>
          </p:cNvPicPr>
          <p:nvPr/>
        </p:nvPicPr>
        <p:blipFill>
          <a:blip r:embed="rId2"/>
          <a:stretch>
            <a:fillRect/>
          </a:stretch>
        </p:blipFill>
        <p:spPr>
          <a:xfrm>
            <a:off x="4283968" y="4332549"/>
            <a:ext cx="4243329" cy="237626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09570046"/>
      </p:ext>
    </p:extLst>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Блок-схема: альтернативный процесс 5"/>
          <p:cNvSpPr/>
          <p:nvPr/>
        </p:nvSpPr>
        <p:spPr>
          <a:xfrm>
            <a:off x="457200" y="929050"/>
            <a:ext cx="8604448" cy="2582862"/>
          </a:xfrm>
          <a:prstGeom prst="flowChartAlternateProcess">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5" name="Прямоугольник 4"/>
          <p:cNvSpPr/>
          <p:nvPr/>
        </p:nvSpPr>
        <p:spPr>
          <a:xfrm>
            <a:off x="2627784" y="274638"/>
            <a:ext cx="4392488" cy="5715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2" name="Заголовок 1"/>
          <p:cNvSpPr>
            <a:spLocks noGrp="1"/>
          </p:cNvSpPr>
          <p:nvPr>
            <p:ph type="title"/>
          </p:nvPr>
        </p:nvSpPr>
        <p:spPr/>
        <p:txBody>
          <a:bodyPr>
            <a:normAutofit fontScale="90000"/>
          </a:bodyPr>
          <a:lstStyle/>
          <a:p>
            <a:pPr lvl="0"/>
            <a:r>
              <a:rPr lang="fr-FR" b="1" dirty="0">
                <a:solidFill>
                  <a:schemeClr val="accent1">
                    <a:lumMod val="50000"/>
                  </a:schemeClr>
                </a:solidFill>
              </a:rPr>
              <a:t>Verbal violence</a:t>
            </a:r>
            <a:r>
              <a:rPr lang="en-US" b="1" dirty="0">
                <a:solidFill>
                  <a:schemeClr val="accent1">
                    <a:lumMod val="50000"/>
                  </a:schemeClr>
                </a:solidFill>
              </a:rPr>
              <a:t/>
            </a:r>
            <a:br>
              <a:rPr lang="en-US" b="1" dirty="0">
                <a:solidFill>
                  <a:schemeClr val="accent1">
                    <a:lumMod val="50000"/>
                  </a:schemeClr>
                </a:solidFill>
              </a:rPr>
            </a:br>
            <a:endParaRPr lang="en-US" b="1" dirty="0">
              <a:solidFill>
                <a:schemeClr val="accent1">
                  <a:lumMod val="50000"/>
                </a:schemeClr>
              </a:solidFill>
            </a:endParaRPr>
          </a:p>
        </p:txBody>
      </p:sp>
      <p:sp>
        <p:nvSpPr>
          <p:cNvPr id="3" name="Объект 2"/>
          <p:cNvSpPr>
            <a:spLocks noGrp="1"/>
          </p:cNvSpPr>
          <p:nvPr>
            <p:ph idx="1"/>
          </p:nvPr>
        </p:nvSpPr>
        <p:spPr>
          <a:xfrm>
            <a:off x="539552" y="846138"/>
            <a:ext cx="8229600" cy="4525963"/>
          </a:xfrm>
        </p:spPr>
        <p:txBody>
          <a:bodyPr/>
          <a:lstStyle/>
          <a:p>
            <a:pPr marL="0" indent="0" algn="just">
              <a:buNone/>
            </a:pPr>
            <a:r>
              <a:rPr lang="en-US" b="1" dirty="0" smtClean="0">
                <a:solidFill>
                  <a:schemeClr val="accent4">
                    <a:lumMod val="75000"/>
                  </a:schemeClr>
                </a:solidFill>
              </a:rPr>
              <a:t>Verbal </a:t>
            </a:r>
            <a:r>
              <a:rPr lang="en-US" b="1" dirty="0">
                <a:solidFill>
                  <a:schemeClr val="accent4">
                    <a:lumMod val="75000"/>
                  </a:schemeClr>
                </a:solidFill>
              </a:rPr>
              <a:t>violence may be one of the most common forms of violence, whether its users realize it is violence or not, writing or pronouncing insults and words towards someone.</a:t>
            </a:r>
          </a:p>
          <a:p>
            <a:endParaRPr lang="en-US" dirty="0"/>
          </a:p>
        </p:txBody>
      </p:sp>
      <p:pic>
        <p:nvPicPr>
          <p:cNvPr id="4" name="Рисунок 3"/>
          <p:cNvPicPr>
            <a:picLocks noChangeAspect="1"/>
          </p:cNvPicPr>
          <p:nvPr/>
        </p:nvPicPr>
        <p:blipFill>
          <a:blip r:embed="rId2"/>
          <a:stretch>
            <a:fillRect/>
          </a:stretch>
        </p:blipFill>
        <p:spPr>
          <a:xfrm>
            <a:off x="2062064" y="3941675"/>
            <a:ext cx="5184576" cy="2916325"/>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67406615"/>
      </p:ext>
    </p:extLst>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Блок-схема: альтернативный процесс 5"/>
          <p:cNvSpPr/>
          <p:nvPr/>
        </p:nvSpPr>
        <p:spPr>
          <a:xfrm>
            <a:off x="431093" y="1052737"/>
            <a:ext cx="8682336" cy="3024336"/>
          </a:xfrm>
          <a:prstGeom prst="flowChartAlternateProcess">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5" name="Блок-схема: перфолента 4"/>
          <p:cNvSpPr/>
          <p:nvPr/>
        </p:nvSpPr>
        <p:spPr>
          <a:xfrm>
            <a:off x="3044069" y="67009"/>
            <a:ext cx="3456384" cy="936105"/>
          </a:xfrm>
          <a:prstGeom prst="flowChartPunchedTap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2" name="Заголовок 1"/>
          <p:cNvSpPr>
            <a:spLocks noGrp="1"/>
          </p:cNvSpPr>
          <p:nvPr>
            <p:ph type="title"/>
          </p:nvPr>
        </p:nvSpPr>
        <p:spPr/>
        <p:txBody>
          <a:bodyPr>
            <a:normAutofit fontScale="90000"/>
          </a:bodyPr>
          <a:lstStyle/>
          <a:p>
            <a:pPr lvl="0"/>
            <a:r>
              <a:rPr lang="fr-FR" b="1" dirty="0" err="1">
                <a:solidFill>
                  <a:schemeClr val="accent1">
                    <a:lumMod val="50000"/>
                  </a:schemeClr>
                </a:solidFill>
              </a:rPr>
              <a:t>Neglect</a:t>
            </a:r>
            <a:r>
              <a:rPr lang="en-US" b="1" dirty="0">
                <a:solidFill>
                  <a:schemeClr val="accent1">
                    <a:lumMod val="50000"/>
                  </a:schemeClr>
                </a:solidFill>
              </a:rPr>
              <a:t/>
            </a:r>
            <a:br>
              <a:rPr lang="en-US" b="1" dirty="0">
                <a:solidFill>
                  <a:schemeClr val="accent1">
                    <a:lumMod val="50000"/>
                  </a:schemeClr>
                </a:solidFill>
              </a:rPr>
            </a:br>
            <a:endParaRPr lang="en-US" b="1" dirty="0">
              <a:solidFill>
                <a:schemeClr val="accent1">
                  <a:lumMod val="50000"/>
                </a:schemeClr>
              </a:solidFill>
            </a:endParaRPr>
          </a:p>
        </p:txBody>
      </p:sp>
      <p:sp>
        <p:nvSpPr>
          <p:cNvPr id="3" name="Объект 2"/>
          <p:cNvSpPr>
            <a:spLocks noGrp="1"/>
          </p:cNvSpPr>
          <p:nvPr>
            <p:ph idx="1"/>
          </p:nvPr>
        </p:nvSpPr>
        <p:spPr>
          <a:xfrm>
            <a:off x="683568" y="1052737"/>
            <a:ext cx="8229600" cy="3024336"/>
          </a:xfrm>
        </p:spPr>
        <p:txBody>
          <a:bodyPr>
            <a:normAutofit lnSpcReduction="10000"/>
          </a:bodyPr>
          <a:lstStyle/>
          <a:p>
            <a:pPr marL="0" indent="0" algn="just">
              <a:buNone/>
            </a:pPr>
            <a:r>
              <a:rPr lang="en-US" sz="2800" b="1" dirty="0" smtClean="0">
                <a:solidFill>
                  <a:schemeClr val="accent4">
                    <a:lumMod val="50000"/>
                  </a:schemeClr>
                </a:solidFill>
              </a:rPr>
              <a:t>In </a:t>
            </a:r>
            <a:r>
              <a:rPr lang="en-US" sz="2800" b="1" dirty="0">
                <a:solidFill>
                  <a:schemeClr val="accent4">
                    <a:lumMod val="50000"/>
                  </a:schemeClr>
                </a:solidFill>
              </a:rPr>
              <a:t>my personal opinion, neglect is one of the worst forms of violence simply because it may occur without realizing the culprit, and its effects are severe in the psychological state, especially since childhood. Negligence is violence when the party responsible for providing care or attention to one is negligent in his or her responsibility.</a:t>
            </a:r>
          </a:p>
          <a:p>
            <a:endParaRPr lang="en-US" dirty="0"/>
          </a:p>
        </p:txBody>
      </p:sp>
      <p:pic>
        <p:nvPicPr>
          <p:cNvPr id="4" name="Рисунок 3"/>
          <p:cNvPicPr>
            <a:picLocks noChangeAspect="1"/>
          </p:cNvPicPr>
          <p:nvPr/>
        </p:nvPicPr>
        <p:blipFill>
          <a:blip r:embed="rId2"/>
          <a:stretch>
            <a:fillRect/>
          </a:stretch>
        </p:blipFill>
        <p:spPr>
          <a:xfrm>
            <a:off x="2466288" y="3788443"/>
            <a:ext cx="4664159" cy="3103786"/>
          </a:xfrm>
          <a:prstGeom prst="ellipse">
            <a:avLst/>
          </a:prstGeom>
          <a:ln>
            <a:noFill/>
          </a:ln>
          <a:effectLst>
            <a:softEdge rad="112500"/>
          </a:effec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656799160"/>
      </p:ext>
    </p:extLst>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3">
            <a:schemeClr val="lt1"/>
          </a:lnRef>
          <a:fillRef idx="1">
            <a:schemeClr val="accent3"/>
          </a:fillRef>
          <a:effectRef idx="1">
            <a:schemeClr val="accent3"/>
          </a:effectRef>
          <a:fontRef idx="minor">
            <a:schemeClr val="lt1"/>
          </a:fontRef>
        </p:style>
        <p:txBody>
          <a:bodyPr/>
          <a:lstStyle/>
          <a:p>
            <a:r>
              <a:rPr lang="en-US" dirty="0" smtClean="0"/>
              <a:t>What violence is</a:t>
            </a:r>
            <a:r>
              <a:rPr lang="ru-RU" dirty="0" smtClean="0"/>
              <a:t>?</a:t>
            </a:r>
            <a:endParaRPr lang="ru-RU" dirty="0"/>
          </a:p>
        </p:txBody>
      </p:sp>
      <p:sp>
        <p:nvSpPr>
          <p:cNvPr id="3" name="Объект 2"/>
          <p:cNvSpPr>
            <a:spLocks noGrp="1"/>
          </p:cNvSpPr>
          <p:nvPr>
            <p:ph idx="1"/>
          </p:nvPr>
        </p:nvSpPr>
        <p:spPr>
          <a:xfrm>
            <a:off x="457200" y="1600200"/>
            <a:ext cx="4906888" cy="4525963"/>
          </a:xfrm>
        </p:spPr>
        <p:style>
          <a:lnRef idx="1">
            <a:schemeClr val="accent5"/>
          </a:lnRef>
          <a:fillRef idx="2">
            <a:schemeClr val="accent5"/>
          </a:fillRef>
          <a:effectRef idx="1">
            <a:schemeClr val="accent5"/>
          </a:effectRef>
          <a:fontRef idx="minor">
            <a:schemeClr val="dk1"/>
          </a:fontRef>
        </p:style>
        <p:txBody>
          <a:bodyPr>
            <a:normAutofit fontScale="92500" lnSpcReduction="10000"/>
          </a:bodyPr>
          <a:lstStyle/>
          <a:p>
            <a:pPr algn="just"/>
            <a:r>
              <a:rPr lang="en-US" b="1" dirty="0">
                <a:solidFill>
                  <a:srgbClr val="FF0000"/>
                </a:solidFill>
              </a:rPr>
              <a:t>V</a:t>
            </a:r>
            <a:r>
              <a:rPr lang="en-US" b="1" dirty="0" smtClean="0">
                <a:solidFill>
                  <a:srgbClr val="FF0000"/>
                </a:solidFill>
              </a:rPr>
              <a:t>iolence </a:t>
            </a:r>
            <a:r>
              <a:rPr lang="en-US" b="1" dirty="0">
                <a:solidFill>
                  <a:srgbClr val="FF0000"/>
                </a:solidFill>
              </a:rPr>
              <a:t>- </a:t>
            </a:r>
            <a:r>
              <a:rPr lang="en-US" b="1" dirty="0" smtClean="0">
                <a:solidFill>
                  <a:srgbClr val="FF0000"/>
                </a:solidFill>
              </a:rPr>
              <a:t>use </a:t>
            </a:r>
            <a:r>
              <a:rPr lang="en-US" b="1" dirty="0">
                <a:solidFill>
                  <a:srgbClr val="FF0000"/>
                </a:solidFill>
              </a:rPr>
              <a:t>of physical force or power directed against another person, group of persons or community, resulting in bodily injury, death, psychological </a:t>
            </a:r>
            <a:r>
              <a:rPr lang="en-US" b="1" dirty="0" smtClean="0">
                <a:solidFill>
                  <a:srgbClr val="FF0000"/>
                </a:solidFill>
              </a:rPr>
              <a:t>trauma or </a:t>
            </a:r>
            <a:r>
              <a:rPr lang="en-US" b="1" dirty="0">
                <a:solidFill>
                  <a:srgbClr val="FF0000"/>
                </a:solidFill>
              </a:rPr>
              <a:t>various kinds of damage</a:t>
            </a:r>
            <a:endParaRPr lang="ru-RU" b="1" dirty="0">
              <a:solidFill>
                <a:srgbClr val="FF0000"/>
              </a:solidFill>
            </a:endParaRPr>
          </a:p>
        </p:txBody>
      </p:sp>
      <p:pic>
        <p:nvPicPr>
          <p:cNvPr id="4" name="Рисунок 3" descr="Вырезка экрана"/>
          <p:cNvPicPr>
            <a:picLocks noChangeAspect="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5508104" y="1772816"/>
            <a:ext cx="3386696" cy="341295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94710656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3">
            <a:schemeClr val="lt1"/>
          </a:lnRef>
          <a:fillRef idx="1">
            <a:schemeClr val="accent5"/>
          </a:fillRef>
          <a:effectRef idx="1">
            <a:schemeClr val="accent5"/>
          </a:effectRef>
          <a:fontRef idx="minor">
            <a:schemeClr val="lt1"/>
          </a:fontRef>
        </p:style>
        <p:txBody>
          <a:bodyPr/>
          <a:lstStyle/>
          <a:p>
            <a:r>
              <a:rPr lang="en-US" dirty="0" smtClean="0"/>
              <a:t>How can we keep ourselves save</a:t>
            </a:r>
            <a:r>
              <a:rPr lang="ru-RU" dirty="0" smtClean="0"/>
              <a:t>?</a:t>
            </a:r>
            <a:endParaRPr lang="ru-RU" dirty="0"/>
          </a:p>
        </p:txBody>
      </p:sp>
      <p:sp>
        <p:nvSpPr>
          <p:cNvPr id="3" name="Объект 2"/>
          <p:cNvSpPr>
            <a:spLocks noGrp="1"/>
          </p:cNvSpPr>
          <p:nvPr>
            <p:ph idx="1"/>
          </p:nvPr>
        </p:nvSpPr>
        <p:spPr/>
        <p:style>
          <a:lnRef idx="1">
            <a:schemeClr val="accent3"/>
          </a:lnRef>
          <a:fillRef idx="2">
            <a:schemeClr val="accent3"/>
          </a:fillRef>
          <a:effectRef idx="1">
            <a:schemeClr val="accent3"/>
          </a:effectRef>
          <a:fontRef idx="minor">
            <a:schemeClr val="dk1"/>
          </a:fontRef>
        </p:style>
        <p:txBody>
          <a:bodyPr>
            <a:noAutofit/>
          </a:bodyPr>
          <a:lstStyle/>
          <a:p>
            <a:r>
              <a:rPr lang="en-US" sz="1800" b="1" dirty="0">
                <a:solidFill>
                  <a:srgbClr val="FF0000"/>
                </a:solidFill>
              </a:rPr>
              <a:t>Know your rights—everyone has the right to be safe and free from harm at home and in the </a:t>
            </a:r>
            <a:r>
              <a:rPr lang="en-US" sz="1800" b="1" dirty="0" smtClean="0">
                <a:solidFill>
                  <a:srgbClr val="FF0000"/>
                </a:solidFill>
              </a:rPr>
              <a:t>community</a:t>
            </a:r>
            <a:endParaRPr lang="ru-RU" sz="1800" b="1" dirty="0" smtClean="0">
              <a:solidFill>
                <a:srgbClr val="FF0000"/>
              </a:solidFill>
            </a:endParaRPr>
          </a:p>
          <a:p>
            <a:r>
              <a:rPr lang="en-US" sz="1800" b="1" dirty="0">
                <a:solidFill>
                  <a:srgbClr val="FF0000"/>
                </a:solidFill>
              </a:rPr>
              <a:t>Stay in regular contact with people who support you and respect your decisions</a:t>
            </a:r>
            <a:r>
              <a:rPr lang="en-US" sz="1800" b="1" dirty="0" smtClean="0">
                <a:solidFill>
                  <a:srgbClr val="FF0000"/>
                </a:solidFill>
              </a:rPr>
              <a:t>.</a:t>
            </a:r>
          </a:p>
          <a:p>
            <a:r>
              <a:rPr lang="en-US" sz="1800" b="1" dirty="0" smtClean="0">
                <a:solidFill>
                  <a:srgbClr val="FF0000"/>
                </a:solidFill>
              </a:rPr>
              <a:t>Worry </a:t>
            </a:r>
            <a:r>
              <a:rPr lang="en-US" sz="1800" b="1" dirty="0">
                <a:solidFill>
                  <a:srgbClr val="FF0000"/>
                </a:solidFill>
              </a:rPr>
              <a:t>about yourself</a:t>
            </a:r>
          </a:p>
          <a:p>
            <a:r>
              <a:rPr lang="en-US" sz="1800" b="1" dirty="0" smtClean="0">
                <a:solidFill>
                  <a:srgbClr val="FF0000"/>
                </a:solidFill>
              </a:rPr>
              <a:t>Stay </a:t>
            </a:r>
            <a:r>
              <a:rPr lang="en-US" sz="1800" b="1" dirty="0">
                <a:solidFill>
                  <a:srgbClr val="FF0000"/>
                </a:solidFill>
              </a:rPr>
              <a:t>out of drama</a:t>
            </a:r>
          </a:p>
          <a:p>
            <a:r>
              <a:rPr lang="en-US" sz="1800" b="1" dirty="0" smtClean="0">
                <a:solidFill>
                  <a:srgbClr val="FF0000"/>
                </a:solidFill>
              </a:rPr>
              <a:t>Be </a:t>
            </a:r>
            <a:r>
              <a:rPr lang="en-US" sz="1800" b="1" dirty="0">
                <a:solidFill>
                  <a:srgbClr val="FF0000"/>
                </a:solidFill>
              </a:rPr>
              <a:t>open minded</a:t>
            </a:r>
          </a:p>
          <a:p>
            <a:r>
              <a:rPr lang="en-US" sz="1800" b="1" dirty="0" smtClean="0">
                <a:solidFill>
                  <a:srgbClr val="FF0000"/>
                </a:solidFill>
              </a:rPr>
              <a:t>Respect others’ opinions</a:t>
            </a:r>
            <a:endParaRPr lang="en-US" sz="1800" b="1" dirty="0">
              <a:solidFill>
                <a:srgbClr val="FF0000"/>
              </a:solidFill>
            </a:endParaRPr>
          </a:p>
          <a:p>
            <a:r>
              <a:rPr lang="en-US" sz="1800" b="1" dirty="0" smtClean="0">
                <a:solidFill>
                  <a:srgbClr val="FF0000"/>
                </a:solidFill>
              </a:rPr>
              <a:t>Communicate </a:t>
            </a:r>
            <a:r>
              <a:rPr lang="en-US" sz="1800" b="1" dirty="0">
                <a:solidFill>
                  <a:srgbClr val="FF0000"/>
                </a:solidFill>
              </a:rPr>
              <a:t>with staff</a:t>
            </a:r>
          </a:p>
          <a:p>
            <a:r>
              <a:rPr lang="en-US" sz="1800" b="1" dirty="0" smtClean="0">
                <a:solidFill>
                  <a:srgbClr val="FF0000"/>
                </a:solidFill>
              </a:rPr>
              <a:t>Seek </a:t>
            </a:r>
            <a:r>
              <a:rPr lang="en-US" sz="1800" b="1" dirty="0">
                <a:solidFill>
                  <a:srgbClr val="FF0000"/>
                </a:solidFill>
              </a:rPr>
              <a:t>healthcare service/counselors</a:t>
            </a:r>
          </a:p>
          <a:p>
            <a:r>
              <a:rPr lang="en-US" sz="1800" b="1" dirty="0" smtClean="0">
                <a:solidFill>
                  <a:srgbClr val="FF0000"/>
                </a:solidFill>
              </a:rPr>
              <a:t>Normalize </a:t>
            </a:r>
            <a:r>
              <a:rPr lang="en-US" sz="1800" b="1" dirty="0">
                <a:solidFill>
                  <a:srgbClr val="FF0000"/>
                </a:solidFill>
              </a:rPr>
              <a:t>mental health</a:t>
            </a:r>
          </a:p>
          <a:p>
            <a:r>
              <a:rPr lang="en-US" sz="1800" b="1" dirty="0" smtClean="0">
                <a:solidFill>
                  <a:srgbClr val="FF0000"/>
                </a:solidFill>
              </a:rPr>
              <a:t>Involve </a:t>
            </a:r>
            <a:r>
              <a:rPr lang="en-US" sz="1800" b="1" dirty="0">
                <a:solidFill>
                  <a:srgbClr val="FF0000"/>
                </a:solidFill>
              </a:rPr>
              <a:t>yourself in meaningful activities that give you enjoyment, strength and comfort. Go on outings with friends, volunteer, attend church, join a gym, or visit your </a:t>
            </a:r>
            <a:r>
              <a:rPr lang="en-US" sz="1800" b="1" dirty="0" err="1">
                <a:solidFill>
                  <a:srgbClr val="FF0000"/>
                </a:solidFill>
              </a:rPr>
              <a:t>neighbours</a:t>
            </a:r>
            <a:r>
              <a:rPr lang="en-US" sz="1800" b="1" dirty="0" smtClean="0">
                <a:solidFill>
                  <a:srgbClr val="FF0000"/>
                </a:solidFill>
              </a:rPr>
              <a:t>.</a:t>
            </a:r>
            <a:endParaRPr lang="ru-RU" sz="1800" b="1" dirty="0" smtClean="0">
              <a:solidFill>
                <a:srgbClr val="FF0000"/>
              </a:solidFill>
            </a:endParaRPr>
          </a:p>
          <a:p>
            <a:r>
              <a:rPr lang="en-US" sz="1800" b="1" dirty="0" smtClean="0">
                <a:solidFill>
                  <a:srgbClr val="FF0000"/>
                </a:solidFill>
              </a:rPr>
              <a:t>Inform someone! </a:t>
            </a:r>
            <a:endParaRPr lang="en-US" sz="1800" b="1" dirty="0">
              <a:solidFill>
                <a:srgbClr val="FF0000"/>
              </a:solidFill>
            </a:endParaRPr>
          </a:p>
          <a:p>
            <a:endParaRPr lang="ru-RU" sz="1800" b="1"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16053137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Прямоугольник 4"/>
          <p:cNvSpPr/>
          <p:nvPr/>
        </p:nvSpPr>
        <p:spPr>
          <a:xfrm>
            <a:off x="457200" y="1503636"/>
            <a:ext cx="8435280" cy="4652406"/>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4" name="Блок-схема: альтернативный процесс 3"/>
          <p:cNvSpPr/>
          <p:nvPr/>
        </p:nvSpPr>
        <p:spPr>
          <a:xfrm>
            <a:off x="683568" y="188640"/>
            <a:ext cx="8003232" cy="1008112"/>
          </a:xfrm>
          <a:prstGeom prst="flowChartAlternateProcess">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2" name="Заголовок 1"/>
          <p:cNvSpPr>
            <a:spLocks noGrp="1"/>
          </p:cNvSpPr>
          <p:nvPr>
            <p:ph type="title"/>
          </p:nvPr>
        </p:nvSpPr>
        <p:spPr>
          <a:xfrm>
            <a:off x="457200" y="274638"/>
            <a:ext cx="8229600" cy="1426170"/>
          </a:xfrm>
        </p:spPr>
        <p:txBody>
          <a:bodyPr>
            <a:normAutofit fontScale="90000"/>
          </a:bodyPr>
          <a:lstStyle/>
          <a:p>
            <a:r>
              <a:rPr lang="en-US" b="1" dirty="0" smtClean="0">
                <a:solidFill>
                  <a:schemeClr val="bg2">
                    <a:lumMod val="50000"/>
                  </a:schemeClr>
                </a:solidFill>
              </a:rPr>
              <a:t>Actions to reduce violence in school</a:t>
            </a:r>
            <a:br>
              <a:rPr lang="en-US" b="1" dirty="0" smtClean="0">
                <a:solidFill>
                  <a:schemeClr val="bg2">
                    <a:lumMod val="50000"/>
                  </a:schemeClr>
                </a:solidFill>
              </a:rPr>
            </a:br>
            <a:r>
              <a:rPr lang="en-US" sz="4000" b="1" dirty="0" smtClean="0">
                <a:solidFill>
                  <a:schemeClr val="bg2">
                    <a:lumMod val="50000"/>
                  </a:schemeClr>
                </a:solidFill>
              </a:rPr>
              <a:t>What </a:t>
            </a:r>
            <a:r>
              <a:rPr lang="en-US" sz="4000" b="1" dirty="0">
                <a:solidFill>
                  <a:schemeClr val="bg2">
                    <a:lumMod val="50000"/>
                  </a:schemeClr>
                </a:solidFill>
              </a:rPr>
              <a:t>to do to reduce violence ?</a:t>
            </a:r>
            <a:r>
              <a:rPr lang="en-US" sz="4000" dirty="0">
                <a:solidFill>
                  <a:schemeClr val="bg2">
                    <a:lumMod val="50000"/>
                  </a:schemeClr>
                </a:solidFill>
              </a:rPr>
              <a:t/>
            </a:r>
            <a:br>
              <a:rPr lang="en-US" sz="4000" dirty="0">
                <a:solidFill>
                  <a:schemeClr val="bg2">
                    <a:lumMod val="50000"/>
                  </a:schemeClr>
                </a:solidFill>
              </a:rPr>
            </a:br>
            <a:endParaRPr lang="en-US" dirty="0">
              <a:solidFill>
                <a:schemeClr val="bg2">
                  <a:lumMod val="50000"/>
                </a:schemeClr>
              </a:solidFill>
            </a:endParaRPr>
          </a:p>
        </p:txBody>
      </p:sp>
      <p:sp>
        <p:nvSpPr>
          <p:cNvPr id="3" name="Объект 2"/>
          <p:cNvSpPr>
            <a:spLocks noGrp="1"/>
          </p:cNvSpPr>
          <p:nvPr>
            <p:ph idx="1"/>
          </p:nvPr>
        </p:nvSpPr>
        <p:spPr/>
        <p:txBody>
          <a:bodyPr>
            <a:normAutofit fontScale="85000" lnSpcReduction="10000"/>
          </a:bodyPr>
          <a:lstStyle/>
          <a:p>
            <a:pPr marL="0" indent="0" algn="just">
              <a:buNone/>
            </a:pPr>
            <a:r>
              <a:rPr lang="en-US" b="1" dirty="0" smtClean="0">
                <a:solidFill>
                  <a:schemeClr val="bg2">
                    <a:lumMod val="25000"/>
                  </a:schemeClr>
                </a:solidFill>
              </a:rPr>
              <a:t>The </a:t>
            </a:r>
            <a:r>
              <a:rPr lang="en-US" b="1" dirty="0">
                <a:solidFill>
                  <a:schemeClr val="bg2">
                    <a:lumMod val="25000"/>
                  </a:schemeClr>
                </a:solidFill>
              </a:rPr>
              <a:t>necessary measures and effective means of reducing the phenomenon of violence must be taken such as :</a:t>
            </a:r>
          </a:p>
          <a:p>
            <a:pPr lvl="0" algn="just"/>
            <a:r>
              <a:rPr lang="en-US" b="1" dirty="0">
                <a:solidFill>
                  <a:schemeClr val="bg2">
                    <a:lumMod val="25000"/>
                  </a:schemeClr>
                </a:solidFill>
              </a:rPr>
              <a:t>Integrate human rights and protect against violence and physical integrity into school curricula to reinforce these concepts.</a:t>
            </a:r>
          </a:p>
          <a:p>
            <a:pPr lvl="0" algn="just"/>
            <a:r>
              <a:rPr lang="en-US" b="1" dirty="0">
                <a:solidFill>
                  <a:schemeClr val="bg2">
                    <a:lumMod val="25000"/>
                  </a:schemeClr>
                </a:solidFill>
              </a:rPr>
              <a:t>Promote a culture of love and understanding, encourage the use of reason and praise the smart</a:t>
            </a:r>
          </a:p>
          <a:p>
            <a:pPr lvl="0" algn="just"/>
            <a:r>
              <a:rPr lang="en-US" b="1" dirty="0">
                <a:solidFill>
                  <a:schemeClr val="bg2">
                    <a:lumMod val="25000"/>
                  </a:schemeClr>
                </a:solidFill>
              </a:rPr>
              <a:t>Provide job opportunities and create income sources that enable young people to build families.</a:t>
            </a:r>
          </a:p>
          <a:p>
            <a:endParaRPr lang="en-US" dirty="0">
              <a:solidFill>
                <a:schemeClr val="bg2">
                  <a:lumMod val="25000"/>
                </a:scheme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967264549"/>
      </p:ext>
    </p:extLst>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Прямоугольник 3"/>
          <p:cNvSpPr/>
          <p:nvPr/>
        </p:nvSpPr>
        <p:spPr>
          <a:xfrm>
            <a:off x="395536" y="476672"/>
            <a:ext cx="8640960" cy="5544616"/>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3" name="Объект 2"/>
          <p:cNvSpPr>
            <a:spLocks noGrp="1"/>
          </p:cNvSpPr>
          <p:nvPr>
            <p:ph idx="1"/>
          </p:nvPr>
        </p:nvSpPr>
        <p:spPr>
          <a:xfrm>
            <a:off x="395536" y="764704"/>
            <a:ext cx="8229600" cy="4525963"/>
          </a:xfrm>
        </p:spPr>
        <p:txBody>
          <a:bodyPr>
            <a:normAutofit fontScale="92500"/>
          </a:bodyPr>
          <a:lstStyle/>
          <a:p>
            <a:pPr algn="just"/>
            <a:r>
              <a:rPr lang="en-US" b="1" dirty="0">
                <a:solidFill>
                  <a:schemeClr val="bg2">
                    <a:lumMod val="25000"/>
                  </a:schemeClr>
                </a:solidFill>
              </a:rPr>
              <a:t>Learn how to deal with anger without resorting to violence by proving that it is not the appropriate way to resolve </a:t>
            </a:r>
            <a:r>
              <a:rPr lang="en-US" b="1" dirty="0" smtClean="0">
                <a:solidFill>
                  <a:schemeClr val="bg2">
                    <a:lumMod val="25000"/>
                  </a:schemeClr>
                </a:solidFill>
              </a:rPr>
              <a:t>differences</a:t>
            </a:r>
          </a:p>
          <a:p>
            <a:pPr lvl="0" algn="just"/>
            <a:r>
              <a:rPr lang="en-US" b="1" dirty="0" smtClean="0">
                <a:solidFill>
                  <a:schemeClr val="bg2">
                    <a:lumMod val="25000"/>
                  </a:schemeClr>
                </a:solidFill>
              </a:rPr>
              <a:t>Cooperation </a:t>
            </a:r>
            <a:r>
              <a:rPr lang="en-US" b="1" dirty="0">
                <a:solidFill>
                  <a:schemeClr val="bg2">
                    <a:lumMod val="25000"/>
                  </a:schemeClr>
                </a:solidFill>
              </a:rPr>
              <a:t>with clergy to spread a speech that promotes the principles of respect and solidarity among members of society.</a:t>
            </a:r>
          </a:p>
          <a:p>
            <a:pPr lvl="0" algn="just"/>
            <a:r>
              <a:rPr lang="en-US" b="1" dirty="0">
                <a:solidFill>
                  <a:schemeClr val="bg2">
                    <a:lumMod val="25000"/>
                  </a:schemeClr>
                </a:solidFill>
              </a:rPr>
              <a:t>To reinforce the concept of dialogue among young people and to give them the opportunity to express themselves and their needs.</a:t>
            </a:r>
          </a:p>
          <a:p>
            <a:pPr algn="just"/>
            <a:endParaRPr lang="en-US" b="1"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517074092"/>
      </p:ext>
    </p:extLst>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Прямоугольник 3"/>
          <p:cNvSpPr/>
          <p:nvPr/>
        </p:nvSpPr>
        <p:spPr>
          <a:xfrm>
            <a:off x="405880" y="274638"/>
            <a:ext cx="8280920" cy="5616624"/>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2" name="Заголовок 1"/>
          <p:cNvSpPr>
            <a:spLocks noGrp="1"/>
          </p:cNvSpPr>
          <p:nvPr>
            <p:ph type="title"/>
          </p:nvPr>
        </p:nvSpPr>
        <p:spPr/>
        <p:txBody>
          <a:bodyPr/>
          <a:lstStyle/>
          <a:p>
            <a:endParaRPr lang="en-US"/>
          </a:p>
        </p:txBody>
      </p:sp>
      <p:sp>
        <p:nvSpPr>
          <p:cNvPr id="3" name="Объект 2"/>
          <p:cNvSpPr>
            <a:spLocks noGrp="1"/>
          </p:cNvSpPr>
          <p:nvPr>
            <p:ph idx="1"/>
          </p:nvPr>
        </p:nvSpPr>
        <p:spPr>
          <a:xfrm>
            <a:off x="457200" y="404665"/>
            <a:ext cx="8507288" cy="5400600"/>
          </a:xfrm>
        </p:spPr>
        <p:txBody>
          <a:bodyPr>
            <a:normAutofit fontScale="92500"/>
          </a:bodyPr>
          <a:lstStyle/>
          <a:p>
            <a:pPr algn="just"/>
            <a:r>
              <a:rPr lang="en-US" b="1" dirty="0">
                <a:solidFill>
                  <a:schemeClr val="accent5">
                    <a:lumMod val="50000"/>
                  </a:schemeClr>
                </a:solidFill>
              </a:rPr>
              <a:t>Work with school officials to make </a:t>
            </a:r>
            <a:r>
              <a:rPr lang="en-US" b="1" dirty="0" smtClean="0">
                <a:solidFill>
                  <a:schemeClr val="accent5">
                    <a:lumMod val="50000"/>
                  </a:schemeClr>
                </a:solidFill>
              </a:rPr>
              <a:t>policies protecting </a:t>
            </a:r>
            <a:r>
              <a:rPr lang="en-US" b="1" dirty="0">
                <a:solidFill>
                  <a:schemeClr val="accent5">
                    <a:lumMod val="50000"/>
                  </a:schemeClr>
                </a:solidFill>
              </a:rPr>
              <a:t>minority groups in school</a:t>
            </a:r>
          </a:p>
          <a:p>
            <a:pPr algn="just"/>
            <a:r>
              <a:rPr lang="en-US" b="1" dirty="0" smtClean="0">
                <a:solidFill>
                  <a:schemeClr val="accent5">
                    <a:lumMod val="50000"/>
                  </a:schemeClr>
                </a:solidFill>
              </a:rPr>
              <a:t> </a:t>
            </a:r>
            <a:r>
              <a:rPr lang="en-US" b="1" dirty="0">
                <a:solidFill>
                  <a:schemeClr val="accent5">
                    <a:lumMod val="50000"/>
                  </a:schemeClr>
                </a:solidFill>
              </a:rPr>
              <a:t>Staff should be more understanding </a:t>
            </a:r>
            <a:r>
              <a:rPr lang="en-US" b="1" dirty="0" smtClean="0">
                <a:solidFill>
                  <a:schemeClr val="accent5">
                    <a:lumMod val="50000"/>
                  </a:schemeClr>
                </a:solidFill>
              </a:rPr>
              <a:t>and open </a:t>
            </a:r>
            <a:r>
              <a:rPr lang="en-US" b="1" dirty="0">
                <a:solidFill>
                  <a:schemeClr val="accent5">
                    <a:lumMod val="50000"/>
                  </a:schemeClr>
                </a:solidFill>
              </a:rPr>
              <a:t>minded of different lives and situations</a:t>
            </a:r>
          </a:p>
          <a:p>
            <a:pPr algn="just"/>
            <a:r>
              <a:rPr lang="en-US" b="1" dirty="0" smtClean="0">
                <a:solidFill>
                  <a:schemeClr val="accent5">
                    <a:lumMod val="50000"/>
                  </a:schemeClr>
                </a:solidFill>
              </a:rPr>
              <a:t>Have </a:t>
            </a:r>
            <a:r>
              <a:rPr lang="en-US" b="1" dirty="0">
                <a:solidFill>
                  <a:schemeClr val="accent5">
                    <a:lumMod val="50000"/>
                  </a:schemeClr>
                </a:solidFill>
              </a:rPr>
              <a:t>more mental healthcare providers </a:t>
            </a:r>
            <a:r>
              <a:rPr lang="en-US" b="1" dirty="0" smtClean="0">
                <a:solidFill>
                  <a:schemeClr val="accent5">
                    <a:lumMod val="50000"/>
                  </a:schemeClr>
                </a:solidFill>
              </a:rPr>
              <a:t>at school</a:t>
            </a:r>
            <a:endParaRPr lang="en-US" b="1" dirty="0">
              <a:solidFill>
                <a:schemeClr val="accent5">
                  <a:lumMod val="50000"/>
                </a:schemeClr>
              </a:solidFill>
            </a:endParaRPr>
          </a:p>
          <a:p>
            <a:pPr algn="just"/>
            <a:r>
              <a:rPr lang="en-US" b="1" dirty="0" smtClean="0">
                <a:solidFill>
                  <a:schemeClr val="accent5">
                    <a:lumMod val="50000"/>
                  </a:schemeClr>
                </a:solidFill>
              </a:rPr>
              <a:t>Provide </a:t>
            </a:r>
            <a:r>
              <a:rPr lang="en-US" b="1" dirty="0">
                <a:solidFill>
                  <a:schemeClr val="accent5">
                    <a:lumMod val="50000"/>
                  </a:schemeClr>
                </a:solidFill>
              </a:rPr>
              <a:t>outside speakers and resources </a:t>
            </a:r>
            <a:r>
              <a:rPr lang="en-US" b="1" dirty="0" smtClean="0">
                <a:solidFill>
                  <a:schemeClr val="accent5">
                    <a:lumMod val="50000"/>
                  </a:schemeClr>
                </a:solidFill>
              </a:rPr>
              <a:t>to help </a:t>
            </a:r>
            <a:r>
              <a:rPr lang="en-US" b="1" dirty="0">
                <a:solidFill>
                  <a:schemeClr val="accent5">
                    <a:lumMod val="50000"/>
                  </a:schemeClr>
                </a:solidFill>
              </a:rPr>
              <a:t>motivate and involve all students</a:t>
            </a:r>
          </a:p>
          <a:p>
            <a:pPr algn="just"/>
            <a:r>
              <a:rPr lang="en-US" b="1" dirty="0" smtClean="0">
                <a:solidFill>
                  <a:schemeClr val="accent5">
                    <a:lumMod val="50000"/>
                  </a:schemeClr>
                </a:solidFill>
              </a:rPr>
              <a:t> </a:t>
            </a:r>
            <a:r>
              <a:rPr lang="en-US" b="1" dirty="0">
                <a:solidFill>
                  <a:schemeClr val="accent5">
                    <a:lumMod val="50000"/>
                  </a:schemeClr>
                </a:solidFill>
              </a:rPr>
              <a:t>A space for students to voice their opinions</a:t>
            </a:r>
          </a:p>
          <a:p>
            <a:pPr algn="just"/>
            <a:r>
              <a:rPr lang="en-US" b="1" dirty="0">
                <a:solidFill>
                  <a:schemeClr val="accent5">
                    <a:lumMod val="50000"/>
                  </a:schemeClr>
                </a:solidFill>
              </a:rPr>
              <a:t>and actually be heard and understood. And</a:t>
            </a:r>
          </a:p>
          <a:p>
            <a:pPr algn="just"/>
            <a:r>
              <a:rPr lang="en-US" b="1" dirty="0">
                <a:solidFill>
                  <a:schemeClr val="accent5">
                    <a:lumMod val="50000"/>
                  </a:schemeClr>
                </a:solidFill>
              </a:rPr>
              <a:t>possibly a change could be made.</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159261632"/>
      </p:ext>
    </p:extLst>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332657"/>
            <a:ext cx="8219256" cy="2520280"/>
          </a:xfrm>
        </p:spPr>
        <p:style>
          <a:lnRef idx="3">
            <a:schemeClr val="lt1"/>
          </a:lnRef>
          <a:fillRef idx="1">
            <a:schemeClr val="accent3"/>
          </a:fillRef>
          <a:effectRef idx="1">
            <a:schemeClr val="accent3"/>
          </a:effectRef>
          <a:fontRef idx="minor">
            <a:schemeClr val="lt1"/>
          </a:fontRef>
        </p:style>
        <p:txBody>
          <a:bodyPr>
            <a:normAutofit fontScale="85000" lnSpcReduction="10000"/>
          </a:bodyPr>
          <a:lstStyle/>
          <a:p>
            <a:r>
              <a:rPr lang="en-US" dirty="0"/>
              <a:t>For many people, ... only physical violence truly qualifies as violence. But, certainly, violence is more than killing people, there are actions that kill people slowly. We must insist that violence also refers to that which is psychologically destructive, that which demeans, damages, or depersonalizes others. </a:t>
            </a:r>
            <a:endParaRPr lang="ru-RU" dirty="0"/>
          </a:p>
        </p:txBody>
      </p:sp>
      <p:pic>
        <p:nvPicPr>
          <p:cNvPr id="5" name="Рисунок 4" descr="Вырезка экрана"/>
          <p:cNvPicPr>
            <a:picLocks noChangeAspect="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611560" y="3140968"/>
            <a:ext cx="5039123" cy="2996952"/>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6" name="Рисунок 5" descr="Вырезка экрана"/>
          <p:cNvPicPr>
            <a:picLocks noChangeAspect="1"/>
          </p:cNvPicPr>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6300192" y="3269812"/>
            <a:ext cx="2197500" cy="2852936"/>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74283124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28470" y="548680"/>
            <a:ext cx="7886700" cy="1435827"/>
          </a:xfrm>
        </p:spPr>
        <p:txBody>
          <a:bodyPr>
            <a:noAutofit/>
          </a:bodyPr>
          <a:lstStyle/>
          <a:p>
            <a:pPr algn="ctr"/>
            <a:r>
              <a:rPr lang="en-US" sz="3600" b="1" dirty="0">
                <a:solidFill>
                  <a:schemeClr val="accent1">
                    <a:lumMod val="50000"/>
                  </a:schemeClr>
                </a:solidFill>
                <a:latin typeface="Algerian" panose="04020705040A02060702" pitchFamily="82" charset="0"/>
              </a:rPr>
              <a:t>Motto:</a:t>
            </a:r>
            <a:r>
              <a:rPr lang="en-US" sz="3600" b="1" dirty="0">
                <a:solidFill>
                  <a:srgbClr val="FF0000"/>
                </a:solidFill>
                <a:latin typeface="Algerian" panose="04020705040A02060702" pitchFamily="82" charset="0"/>
              </a:rPr>
              <a:t/>
            </a:r>
            <a:br>
              <a:rPr lang="en-US" sz="3600" b="1" dirty="0">
                <a:solidFill>
                  <a:srgbClr val="FF0000"/>
                </a:solidFill>
                <a:latin typeface="Algerian" panose="04020705040A02060702" pitchFamily="82" charset="0"/>
              </a:rPr>
            </a:br>
            <a:r>
              <a:rPr lang="en-US" sz="3600" b="1" dirty="0">
                <a:solidFill>
                  <a:srgbClr val="FF0000"/>
                </a:solidFill>
                <a:latin typeface="Algerian" panose="04020705040A02060702" pitchFamily="82" charset="0"/>
              </a:rPr>
              <a:t>”Violence is the last refuge of incompetence.”</a:t>
            </a:r>
            <a:endParaRPr lang="ru-RU" sz="3600" b="1" dirty="0">
              <a:solidFill>
                <a:srgbClr val="FF0000"/>
              </a:solidFill>
            </a:endParaRPr>
          </a:p>
        </p:txBody>
      </p:sp>
      <p:pic>
        <p:nvPicPr>
          <p:cNvPr id="6" name="Рисунок 5"/>
          <p:cNvPicPr>
            <a:picLocks noChangeAspect="1"/>
          </p:cNvPicPr>
          <p:nvPr/>
        </p:nvPicPr>
        <p:blipFill>
          <a:blip r:embed="rId2"/>
          <a:stretch>
            <a:fillRect/>
          </a:stretch>
        </p:blipFill>
        <p:spPr>
          <a:xfrm>
            <a:off x="408967" y="2769764"/>
            <a:ext cx="2976491" cy="2743200"/>
          </a:xfrm>
          <a:prstGeom prst="rect">
            <a:avLst/>
          </a:prstGeom>
          <a:ln>
            <a:noFill/>
          </a:ln>
          <a:effectLst>
            <a:softEdge rad="112500"/>
          </a:effectLst>
        </p:spPr>
      </p:pic>
      <p:pic>
        <p:nvPicPr>
          <p:cNvPr id="7" name="Рисунок 6"/>
          <p:cNvPicPr>
            <a:picLocks noChangeAspect="1"/>
          </p:cNvPicPr>
          <p:nvPr/>
        </p:nvPicPr>
        <p:blipFill>
          <a:blip r:embed="rId3"/>
          <a:stretch>
            <a:fillRect/>
          </a:stretch>
        </p:blipFill>
        <p:spPr>
          <a:xfrm>
            <a:off x="3635830" y="3088821"/>
            <a:ext cx="2601686" cy="2775857"/>
          </a:xfrm>
          <a:prstGeom prst="rect">
            <a:avLst/>
          </a:prstGeom>
          <a:ln>
            <a:noFill/>
          </a:ln>
          <a:effectLst>
            <a:softEdge rad="112500"/>
          </a:effectLst>
        </p:spPr>
      </p:pic>
      <p:pic>
        <p:nvPicPr>
          <p:cNvPr id="8" name="Рисунок 7"/>
          <p:cNvPicPr>
            <a:picLocks noChangeAspect="1"/>
          </p:cNvPicPr>
          <p:nvPr/>
        </p:nvPicPr>
        <p:blipFill>
          <a:blip r:embed="rId4"/>
          <a:stretch>
            <a:fillRect/>
          </a:stretch>
        </p:blipFill>
        <p:spPr>
          <a:xfrm>
            <a:off x="6487888" y="2769764"/>
            <a:ext cx="2492828" cy="2572401"/>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19329850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9" name="Рисунок 8" descr="Вырезка экрана"/>
          <p:cNvPicPr>
            <a:picLocks noChangeAspect="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5940152" y="1628800"/>
            <a:ext cx="2729663" cy="280129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4" name="Прямоугольник 3"/>
          <p:cNvSpPr/>
          <p:nvPr/>
        </p:nvSpPr>
        <p:spPr>
          <a:xfrm>
            <a:off x="1043608" y="476672"/>
            <a:ext cx="6596678" cy="769441"/>
          </a:xfrm>
          <a:prstGeom prst="rect">
            <a:avLst/>
          </a:prstGeom>
        </p:spPr>
        <p:txBody>
          <a:bodyPr wrap="none">
            <a:spAutoFit/>
          </a:bodyPr>
          <a:lstStyle/>
          <a:p>
            <a:r>
              <a:rPr lang="en-US" sz="4400" b="1" dirty="0" smtClean="0">
                <a:solidFill>
                  <a:srgbClr val="FF0000"/>
                </a:solidFill>
                <a:latin typeface="Algerian" panose="04020705040A02060702" pitchFamily="82" charset="0"/>
              </a:rPr>
              <a:t>Thanks for watching!</a:t>
            </a:r>
            <a:endParaRPr lang="en-US" sz="4400" dirty="0">
              <a:solidFill>
                <a:srgbClr val="FF0000"/>
              </a:solidFill>
            </a:endParaRPr>
          </a:p>
        </p:txBody>
      </p:sp>
      <p:pic>
        <p:nvPicPr>
          <p:cNvPr id="11" name="Рисунок 10"/>
          <p:cNvPicPr>
            <a:picLocks noChangeAspect="1"/>
          </p:cNvPicPr>
          <p:nvPr/>
        </p:nvPicPr>
        <p:blipFill>
          <a:blip r:embed="rId3"/>
          <a:stretch>
            <a:fillRect/>
          </a:stretch>
        </p:blipFill>
        <p:spPr>
          <a:xfrm>
            <a:off x="755576" y="3386353"/>
            <a:ext cx="4746734" cy="2857230"/>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5945280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Прямоугольник 1"/>
          <p:cNvSpPr/>
          <p:nvPr/>
        </p:nvSpPr>
        <p:spPr>
          <a:xfrm>
            <a:off x="467544" y="1340768"/>
            <a:ext cx="4464496" cy="5328592"/>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5" name="Заголовок 4"/>
          <p:cNvSpPr>
            <a:spLocks noGrp="1"/>
          </p:cNvSpPr>
          <p:nvPr>
            <p:ph type="title"/>
          </p:nvPr>
        </p:nvSpPr>
        <p:spPr>
          <a:xfrm>
            <a:off x="2051720" y="188640"/>
            <a:ext cx="6408712" cy="914968"/>
          </a:xfrm>
        </p:spPr>
        <p:txBody>
          <a:bodyPr>
            <a:noAutofit/>
          </a:bodyPr>
          <a:lstStyle/>
          <a:p>
            <a:r>
              <a:rPr lang="en-US" sz="4275" dirty="0">
                <a:solidFill>
                  <a:schemeClr val="accent4">
                    <a:lumMod val="75000"/>
                  </a:schemeClr>
                </a:solidFill>
                <a:effectLst>
                  <a:outerShdw blurRad="38100" dist="38100" dir="2700000" algn="tl">
                    <a:srgbClr val="000000">
                      <a:alpha val="43137"/>
                    </a:srgbClr>
                  </a:outerShdw>
                </a:effectLst>
                <a:latin typeface="Algerian" panose="04020705040A02060702" pitchFamily="82" charset="0"/>
                <a:cs typeface="Aharoni" panose="02010803020104030203" pitchFamily="2" charset="-79"/>
              </a:rPr>
              <a:t>What is violence?</a:t>
            </a:r>
            <a:endParaRPr lang="ru-RU" sz="4275" dirty="0">
              <a:solidFill>
                <a:schemeClr val="accent4">
                  <a:lumMod val="75000"/>
                </a:schemeClr>
              </a:solidFill>
              <a:effectLst>
                <a:outerShdw blurRad="38100" dist="38100" dir="2700000" algn="tl">
                  <a:srgbClr val="000000">
                    <a:alpha val="43137"/>
                  </a:srgbClr>
                </a:outerShdw>
              </a:effectLst>
              <a:cs typeface="Aharoni" panose="02010803020104030203" pitchFamily="2" charset="-79"/>
            </a:endParaRPr>
          </a:p>
        </p:txBody>
      </p:sp>
      <p:pic>
        <p:nvPicPr>
          <p:cNvPr id="8" name="Объект 7"/>
          <p:cNvPicPr>
            <a:picLocks noGrp="1" noChangeAspect="1"/>
          </p:cNvPicPr>
          <p:nvPr>
            <p:ph idx="1"/>
          </p:nvPr>
        </p:nvPicPr>
        <p:blipFill>
          <a:blip r:embed="rId2"/>
          <a:stretch>
            <a:fillRect/>
          </a:stretch>
        </p:blipFill>
        <p:spPr>
          <a:xfrm>
            <a:off x="4934063" y="1533391"/>
            <a:ext cx="3976739" cy="3506273"/>
          </a:xfrm>
          <a:prstGeom prst="rect">
            <a:avLst/>
          </a:prstGeom>
          <a:ln>
            <a:noFill/>
          </a:ln>
          <a:effectLst>
            <a:softEdge rad="112500"/>
          </a:effectLst>
        </p:spPr>
      </p:pic>
      <p:sp>
        <p:nvSpPr>
          <p:cNvPr id="7" name="Текст 6"/>
          <p:cNvSpPr>
            <a:spLocks noGrp="1"/>
          </p:cNvSpPr>
          <p:nvPr>
            <p:ph type="body" sz="half" idx="2"/>
          </p:nvPr>
        </p:nvSpPr>
        <p:spPr>
          <a:xfrm>
            <a:off x="626036" y="1533391"/>
            <a:ext cx="3909961" cy="3583547"/>
          </a:xfrm>
        </p:spPr>
        <p:txBody>
          <a:bodyPr>
            <a:noAutofit/>
          </a:bodyPr>
          <a:lstStyle/>
          <a:p>
            <a:pPr algn="just"/>
            <a:r>
              <a:rPr lang="en-US" sz="1800" b="1" dirty="0">
                <a:latin typeface="Bahnschrift" panose="020B0502040204020203" pitchFamily="34" charset="0"/>
              </a:rPr>
              <a:t>School violence is just one of the manifestations of daily violence. Debates on</a:t>
            </a:r>
          </a:p>
          <a:p>
            <a:pPr algn="just"/>
            <a:r>
              <a:rPr lang="en-US" sz="1800" b="1" dirty="0">
                <a:latin typeface="Bahnschrift" panose="020B0502040204020203" pitchFamily="34" charset="0"/>
              </a:rPr>
              <a:t>the relationship between the concept of "right to safety" and the school environment has come to Europe</a:t>
            </a:r>
          </a:p>
          <a:p>
            <a:pPr algn="just"/>
            <a:r>
              <a:rPr lang="en-US" sz="1800" b="1" dirty="0">
                <a:latin typeface="Bahnschrift" panose="020B0502040204020203" pitchFamily="34" charset="0"/>
              </a:rPr>
              <a:t>constant and constant development, with differences from country to country, becoming officially a problem</a:t>
            </a:r>
          </a:p>
          <a:p>
            <a:pPr algn="just"/>
            <a:r>
              <a:rPr lang="en-US" sz="1800" b="1" dirty="0">
                <a:latin typeface="Bahnschrift" panose="020B0502040204020203" pitchFamily="34" charset="0"/>
              </a:rPr>
              <a:t>following an expert meeting, organized by the European Commission in Utrecht, in</a:t>
            </a:r>
          </a:p>
          <a:p>
            <a:pPr algn="just"/>
            <a:r>
              <a:rPr lang="en-US" sz="1800" b="1" dirty="0">
                <a:latin typeface="Bahnschrift" panose="020B0502040204020203" pitchFamily="34" charset="0"/>
              </a:rPr>
              <a:t>1997. The media are increasingly paying attention to violence, contributing to</a:t>
            </a:r>
          </a:p>
          <a:p>
            <a:pPr algn="just"/>
            <a:r>
              <a:rPr lang="en-US" sz="1800" b="1" dirty="0">
                <a:latin typeface="Bahnschrift" panose="020B0502040204020203" pitchFamily="34" charset="0"/>
              </a:rPr>
              <a:t>raising awareness.</a:t>
            </a:r>
            <a:endParaRPr lang="ru-RU" sz="1800" b="1" dirty="0">
              <a:latin typeface="Bahnschrift" panose="020B0502040204020203" pitchFamily="34" charset="0"/>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7450406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3">
            <a:schemeClr val="lt1"/>
          </a:lnRef>
          <a:fillRef idx="1">
            <a:schemeClr val="accent1"/>
          </a:fillRef>
          <a:effectRef idx="1">
            <a:schemeClr val="accent1"/>
          </a:effectRef>
          <a:fontRef idx="minor">
            <a:schemeClr val="lt1"/>
          </a:fontRef>
        </p:style>
        <p:txBody>
          <a:bodyPr/>
          <a:lstStyle/>
          <a:p>
            <a:r>
              <a:rPr lang="en-US" dirty="0" smtClean="0"/>
              <a:t>Statistics</a:t>
            </a:r>
            <a:endParaRPr lang="ru-RU" dirty="0"/>
          </a:p>
        </p:txBody>
      </p:sp>
      <p:sp>
        <p:nvSpPr>
          <p:cNvPr id="3" name="Объект 2"/>
          <p:cNvSpPr>
            <a:spLocks noGrp="1"/>
          </p:cNvSpPr>
          <p:nvPr>
            <p:ph idx="1"/>
          </p:nvPr>
        </p:nvSpPr>
        <p:spPr>
          <a:xfrm>
            <a:off x="457200" y="1600200"/>
            <a:ext cx="8219256" cy="4525963"/>
          </a:xfrm>
        </p:spPr>
        <p:style>
          <a:lnRef idx="3">
            <a:schemeClr val="lt1"/>
          </a:lnRef>
          <a:fillRef idx="1">
            <a:schemeClr val="accent4"/>
          </a:fillRef>
          <a:effectRef idx="1">
            <a:schemeClr val="accent4"/>
          </a:effectRef>
          <a:fontRef idx="minor">
            <a:schemeClr val="lt1"/>
          </a:fontRef>
        </p:style>
        <p:txBody>
          <a:bodyPr>
            <a:normAutofit lnSpcReduction="10000"/>
          </a:bodyPr>
          <a:lstStyle/>
          <a:p>
            <a:r>
              <a:rPr lang="en-US" sz="2800" dirty="0"/>
              <a:t>Every 7 minutes one teenager dies from violence. </a:t>
            </a:r>
            <a:r>
              <a:rPr lang="en-US" sz="2800" dirty="0" smtClean="0"/>
              <a:t>The </a:t>
            </a:r>
            <a:r>
              <a:rPr lang="en-US" sz="2800" dirty="0"/>
              <a:t>average age of victims</a:t>
            </a:r>
            <a:r>
              <a:rPr lang="en-US" sz="2800" dirty="0" smtClean="0"/>
              <a:t> – from 15 </a:t>
            </a:r>
            <a:r>
              <a:rPr lang="en-US" sz="2800" dirty="0"/>
              <a:t>to 19 years </a:t>
            </a:r>
            <a:r>
              <a:rPr lang="en-US" sz="2800" dirty="0" smtClean="0"/>
              <a:t>old.</a:t>
            </a:r>
          </a:p>
          <a:p>
            <a:r>
              <a:rPr lang="en-US" sz="2800" dirty="0"/>
              <a:t>60-70% of victims do not seek </a:t>
            </a:r>
            <a:r>
              <a:rPr lang="en-US" sz="2800" dirty="0" smtClean="0"/>
              <a:t>help</a:t>
            </a:r>
          </a:p>
          <a:p>
            <a:r>
              <a:rPr lang="en-US" sz="2800" dirty="0"/>
              <a:t>95% of cases involving adolescent violence do not reach court</a:t>
            </a:r>
            <a:r>
              <a:rPr lang="en-US" sz="2800" dirty="0" smtClean="0"/>
              <a:t>.</a:t>
            </a:r>
          </a:p>
          <a:p>
            <a:r>
              <a:rPr lang="en-US" sz="2800" dirty="0"/>
              <a:t>The reason for these terrifying numbers is the attitude of society towards violence</a:t>
            </a:r>
            <a:r>
              <a:rPr lang="en-US" sz="2800" dirty="0" smtClean="0"/>
              <a:t>. 40</a:t>
            </a:r>
            <a:r>
              <a:rPr lang="ru-RU" sz="2800" dirty="0" smtClean="0"/>
              <a:t>% </a:t>
            </a:r>
            <a:r>
              <a:rPr lang="en-US" sz="2800" dirty="0"/>
              <a:t>of residents believe that </a:t>
            </a:r>
            <a:r>
              <a:rPr lang="en-US" sz="2800" dirty="0" smtClean="0"/>
              <a:t>the person provokes </a:t>
            </a:r>
            <a:r>
              <a:rPr lang="en-US" sz="2800" dirty="0"/>
              <a:t>rape </a:t>
            </a:r>
            <a:r>
              <a:rPr lang="en-US" sz="2800" dirty="0" smtClean="0"/>
              <a:t>herself.</a:t>
            </a:r>
            <a:endParaRPr lang="ru-RU" sz="2800"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87586483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274638"/>
            <a:ext cx="8291264" cy="1143000"/>
          </a:xfrm>
        </p:spPr>
        <p:style>
          <a:lnRef idx="3">
            <a:schemeClr val="lt1"/>
          </a:lnRef>
          <a:fillRef idx="1">
            <a:schemeClr val="accent6"/>
          </a:fillRef>
          <a:effectRef idx="1">
            <a:schemeClr val="accent6"/>
          </a:effectRef>
          <a:fontRef idx="minor">
            <a:schemeClr val="lt1"/>
          </a:fontRef>
        </p:style>
        <p:txBody>
          <a:bodyPr/>
          <a:lstStyle/>
          <a:p>
            <a:r>
              <a:rPr lang="en-US" dirty="0" smtClean="0"/>
              <a:t>Causes of violence among youth</a:t>
            </a:r>
            <a:endParaRPr lang="ru-RU" dirty="0"/>
          </a:p>
        </p:txBody>
      </p:sp>
      <p:sp>
        <p:nvSpPr>
          <p:cNvPr id="3" name="Объект 2"/>
          <p:cNvSpPr>
            <a:spLocks noGrp="1"/>
          </p:cNvSpPr>
          <p:nvPr>
            <p:ph idx="1"/>
          </p:nvPr>
        </p:nvSpPr>
        <p:spPr>
          <a:xfrm>
            <a:off x="395536" y="2276872"/>
            <a:ext cx="2880320" cy="4176464"/>
          </a:xfrm>
        </p:spPr>
        <p:style>
          <a:lnRef idx="3">
            <a:schemeClr val="lt1"/>
          </a:lnRef>
          <a:fillRef idx="1">
            <a:schemeClr val="accent2"/>
          </a:fillRef>
          <a:effectRef idx="1">
            <a:schemeClr val="accent2"/>
          </a:effectRef>
          <a:fontRef idx="minor">
            <a:schemeClr val="lt1"/>
          </a:fontRef>
        </p:style>
        <p:txBody>
          <a:bodyPr>
            <a:noAutofit/>
          </a:bodyPr>
          <a:lstStyle/>
          <a:p>
            <a:pPr marL="0" indent="0">
              <a:buNone/>
            </a:pPr>
            <a:r>
              <a:rPr lang="en-US" sz="2400" dirty="0" smtClean="0"/>
              <a:t>Violence </a:t>
            </a:r>
            <a:r>
              <a:rPr lang="en-US" sz="2400" dirty="0"/>
              <a:t>in the media can influence your teen and can cause them to act aggressively</a:t>
            </a:r>
            <a:r>
              <a:rPr lang="en-US" sz="2400" dirty="0" smtClean="0"/>
              <a:t>. </a:t>
            </a:r>
            <a:r>
              <a:rPr lang="en-US" sz="2400" dirty="0"/>
              <a:t>The 'media' here is defined as anything your teen sees, hears or interacts with that can be found on the </a:t>
            </a:r>
            <a:r>
              <a:rPr lang="en-US" sz="2400" dirty="0" smtClean="0"/>
              <a:t>Internet</a:t>
            </a:r>
            <a:r>
              <a:rPr lang="en-US" sz="2400" dirty="0"/>
              <a:t>, </a:t>
            </a:r>
            <a:endParaRPr lang="ru-RU" sz="2400" dirty="0"/>
          </a:p>
        </p:txBody>
      </p:sp>
      <p:pic>
        <p:nvPicPr>
          <p:cNvPr id="5" name="Рисунок 4" descr="Вырезка экрана"/>
          <p:cNvPicPr>
            <a:picLocks noChangeAspect="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3796169" y="1644642"/>
            <a:ext cx="4824536" cy="3179082"/>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6" name="TextBox 5"/>
          <p:cNvSpPr txBox="1"/>
          <p:nvPr/>
        </p:nvSpPr>
        <p:spPr>
          <a:xfrm>
            <a:off x="3580144" y="5229200"/>
            <a:ext cx="5096311" cy="1200329"/>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r>
              <a:rPr lang="en-US" sz="2400" dirty="0"/>
              <a:t>on television, in magazines, at the movies, in video games, in advertising, etc. </a:t>
            </a:r>
            <a:endParaRPr lang="ru-RU" sz="2400" dirty="0"/>
          </a:p>
        </p:txBody>
      </p:sp>
      <p:sp>
        <p:nvSpPr>
          <p:cNvPr id="7" name="TextBox 6"/>
          <p:cNvSpPr txBox="1"/>
          <p:nvPr/>
        </p:nvSpPr>
        <p:spPr>
          <a:xfrm>
            <a:off x="395536" y="1644642"/>
            <a:ext cx="2880320" cy="523220"/>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en-US" sz="2800" dirty="0"/>
              <a:t>Media </a:t>
            </a:r>
            <a:r>
              <a:rPr lang="en-US" sz="2800" dirty="0" smtClean="0"/>
              <a:t>Influence</a:t>
            </a:r>
            <a:endParaRPr lang="en-US" sz="2800"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39220086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3">
            <a:schemeClr val="lt1"/>
          </a:lnRef>
          <a:fillRef idx="1">
            <a:schemeClr val="accent3"/>
          </a:fillRef>
          <a:effectRef idx="1">
            <a:schemeClr val="accent3"/>
          </a:effectRef>
          <a:fontRef idx="minor">
            <a:schemeClr val="lt1"/>
          </a:fontRef>
        </p:style>
        <p:txBody>
          <a:bodyPr/>
          <a:lstStyle/>
          <a:p>
            <a:r>
              <a:rPr lang="en-US" dirty="0" smtClean="0"/>
              <a:t>Teen's </a:t>
            </a:r>
            <a:r>
              <a:rPr lang="en-US" dirty="0"/>
              <a:t>Neighborhood</a:t>
            </a:r>
            <a:endParaRPr lang="ru-RU" dirty="0"/>
          </a:p>
        </p:txBody>
      </p:sp>
      <p:sp>
        <p:nvSpPr>
          <p:cNvPr id="3" name="Объект 2"/>
          <p:cNvSpPr>
            <a:spLocks noGrp="1"/>
          </p:cNvSpPr>
          <p:nvPr>
            <p:ph idx="1"/>
          </p:nvPr>
        </p:nvSpPr>
        <p:spPr>
          <a:xfrm>
            <a:off x="4788024" y="1600200"/>
            <a:ext cx="3898776" cy="4836461"/>
          </a:xfrm>
        </p:spPr>
        <p:style>
          <a:lnRef idx="3">
            <a:schemeClr val="lt1"/>
          </a:lnRef>
          <a:fillRef idx="1">
            <a:schemeClr val="accent4"/>
          </a:fillRef>
          <a:effectRef idx="1">
            <a:schemeClr val="accent4"/>
          </a:effectRef>
          <a:fontRef idx="minor">
            <a:schemeClr val="lt1"/>
          </a:fontRef>
        </p:style>
        <p:txBody>
          <a:bodyPr>
            <a:normAutofit fontScale="85000" lnSpcReduction="20000"/>
          </a:bodyPr>
          <a:lstStyle/>
          <a:p>
            <a:r>
              <a:rPr lang="en-US" dirty="0"/>
              <a:t>T</a:t>
            </a:r>
            <a:r>
              <a:rPr lang="en-US" dirty="0" smtClean="0"/>
              <a:t>een's </a:t>
            </a:r>
            <a:r>
              <a:rPr lang="en-US" dirty="0"/>
              <a:t>neighborhood can cause your teen to act more aggressively. </a:t>
            </a:r>
            <a:r>
              <a:rPr lang="en-US" dirty="0" smtClean="0"/>
              <a:t>If you </a:t>
            </a:r>
            <a:r>
              <a:rPr lang="en-US" dirty="0"/>
              <a:t>live in a neighborhood where teens are forced to join gangs to survive and fighting is the norm, </a:t>
            </a:r>
            <a:r>
              <a:rPr lang="en-US" dirty="0" smtClean="0"/>
              <a:t>the </a:t>
            </a:r>
            <a:r>
              <a:rPr lang="en-US" dirty="0"/>
              <a:t>teen is apt to act aggressively and participate in violent behaviors.</a:t>
            </a:r>
            <a:endParaRPr lang="ru-RU" dirty="0"/>
          </a:p>
        </p:txBody>
      </p:sp>
      <p:pic>
        <p:nvPicPr>
          <p:cNvPr id="5" name="Рисунок 4" descr="Вырезка экрана"/>
          <p:cNvPicPr>
            <a:picLocks noChangeAspect="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395536" y="1700808"/>
            <a:ext cx="4094356" cy="2586573"/>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7" name="Рисунок 6" descr="Вырезка экрана"/>
          <p:cNvPicPr>
            <a:picLocks noChangeAspect="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298307" y="4653136"/>
            <a:ext cx="4288811" cy="1783525"/>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4660023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3">
            <a:schemeClr val="lt1"/>
          </a:lnRef>
          <a:fillRef idx="1">
            <a:schemeClr val="accent3"/>
          </a:fillRef>
          <a:effectRef idx="1">
            <a:schemeClr val="accent3"/>
          </a:effectRef>
          <a:fontRef idx="minor">
            <a:schemeClr val="lt1"/>
          </a:fontRef>
        </p:style>
        <p:txBody>
          <a:bodyPr/>
          <a:lstStyle/>
          <a:p>
            <a:r>
              <a:rPr lang="en-US" dirty="0"/>
              <a:t>Domestic and Child Abuse</a:t>
            </a:r>
            <a:endParaRPr lang="ru-RU" dirty="0"/>
          </a:p>
        </p:txBody>
      </p:sp>
      <p:sp>
        <p:nvSpPr>
          <p:cNvPr id="3" name="Объект 2"/>
          <p:cNvSpPr>
            <a:spLocks noGrp="1"/>
          </p:cNvSpPr>
          <p:nvPr>
            <p:ph idx="1"/>
          </p:nvPr>
        </p:nvSpPr>
        <p:spPr>
          <a:xfrm>
            <a:off x="467544" y="1641209"/>
            <a:ext cx="2952328" cy="4668111"/>
          </a:xfrm>
        </p:spPr>
        <p:style>
          <a:lnRef idx="3">
            <a:schemeClr val="lt1"/>
          </a:lnRef>
          <a:fillRef idx="1">
            <a:schemeClr val="accent1"/>
          </a:fillRef>
          <a:effectRef idx="1">
            <a:schemeClr val="accent1"/>
          </a:effectRef>
          <a:fontRef idx="minor">
            <a:schemeClr val="lt1"/>
          </a:fontRef>
        </p:style>
        <p:txBody>
          <a:bodyPr>
            <a:normAutofit fontScale="77500" lnSpcReduction="20000"/>
          </a:bodyPr>
          <a:lstStyle/>
          <a:p>
            <a:r>
              <a:rPr lang="en-US" dirty="0"/>
              <a:t>Children who live with violence in the home can become violent people. If a</a:t>
            </a:r>
            <a:r>
              <a:rPr lang="en-US" dirty="0" smtClean="0"/>
              <a:t> </a:t>
            </a:r>
            <a:r>
              <a:rPr lang="en-US" dirty="0"/>
              <a:t>teen is living with domestic abuse in their home, they are learning how to </a:t>
            </a:r>
            <a:r>
              <a:rPr lang="en-US" u="sng" dirty="0"/>
              <a:t>abuse</a:t>
            </a:r>
            <a:r>
              <a:rPr lang="en-US" dirty="0"/>
              <a:t>. As child abuse is </a:t>
            </a:r>
            <a:r>
              <a:rPr lang="en-US" dirty="0" smtClean="0"/>
              <a:t>seen </a:t>
            </a:r>
            <a:r>
              <a:rPr lang="en-US" dirty="0"/>
              <a:t>as a cycle</a:t>
            </a:r>
            <a:r>
              <a:rPr lang="en-US" dirty="0" smtClean="0"/>
              <a:t>, </a:t>
            </a:r>
            <a:r>
              <a:rPr lang="en-US" dirty="0"/>
              <a:t>children of</a:t>
            </a:r>
            <a:r>
              <a:rPr lang="en-US" dirty="0" smtClean="0"/>
              <a:t> </a:t>
            </a:r>
            <a:endParaRPr lang="ru-RU" dirty="0"/>
          </a:p>
        </p:txBody>
      </p:sp>
      <p:pic>
        <p:nvPicPr>
          <p:cNvPr id="4" name="Рисунок 3" descr="Вырезка экрана"/>
          <p:cNvPicPr>
            <a:picLocks noChangeAspect="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3851920" y="1647699"/>
            <a:ext cx="4656844" cy="329347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5" name="TextBox 4"/>
          <p:cNvSpPr txBox="1"/>
          <p:nvPr/>
        </p:nvSpPr>
        <p:spPr>
          <a:xfrm>
            <a:off x="3779912" y="5229200"/>
            <a:ext cx="4824536" cy="1015663"/>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r>
              <a:rPr lang="en-US" sz="2000" dirty="0" smtClean="0"/>
              <a:t>abuse </a:t>
            </a:r>
            <a:r>
              <a:rPr lang="en-US" sz="2000" dirty="0"/>
              <a:t>can become the aggressors. </a:t>
            </a:r>
            <a:r>
              <a:rPr lang="en-US" sz="2000" dirty="0" smtClean="0"/>
              <a:t> This </a:t>
            </a:r>
            <a:r>
              <a:rPr lang="en-US" sz="2000" dirty="0"/>
              <a:t>aggressive behavior often starts in their teens</a:t>
            </a:r>
            <a:r>
              <a:rPr lang="en-US" sz="2000" dirty="0" smtClean="0"/>
              <a:t>.</a:t>
            </a:r>
            <a:endParaRPr lang="ru-RU" sz="2000"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402741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3">
            <a:schemeClr val="lt1"/>
          </a:lnRef>
          <a:fillRef idx="1">
            <a:schemeClr val="accent3"/>
          </a:fillRef>
          <a:effectRef idx="1">
            <a:schemeClr val="accent3"/>
          </a:effectRef>
          <a:fontRef idx="minor">
            <a:schemeClr val="lt1"/>
          </a:fontRef>
        </p:style>
        <p:txBody>
          <a:bodyPr/>
          <a:lstStyle/>
          <a:p>
            <a:r>
              <a:rPr lang="en-US" dirty="0"/>
              <a:t>Insufficient Parental Supervision</a:t>
            </a:r>
            <a:endParaRPr lang="ru-RU" dirty="0"/>
          </a:p>
        </p:txBody>
      </p:sp>
      <p:sp>
        <p:nvSpPr>
          <p:cNvPr id="3" name="Объект 2"/>
          <p:cNvSpPr>
            <a:spLocks noGrp="1"/>
          </p:cNvSpPr>
          <p:nvPr>
            <p:ph idx="1"/>
          </p:nvPr>
        </p:nvSpPr>
        <p:spPr>
          <a:xfrm>
            <a:off x="5940152" y="1600200"/>
            <a:ext cx="2736304" cy="5069160"/>
          </a:xfrm>
        </p:spPr>
        <p:style>
          <a:lnRef idx="3">
            <a:schemeClr val="lt1"/>
          </a:lnRef>
          <a:fillRef idx="1">
            <a:schemeClr val="accent4"/>
          </a:fillRef>
          <a:effectRef idx="1">
            <a:schemeClr val="accent4"/>
          </a:effectRef>
          <a:fontRef idx="minor">
            <a:schemeClr val="lt1"/>
          </a:fontRef>
        </p:style>
        <p:txBody>
          <a:bodyPr>
            <a:noAutofit/>
          </a:bodyPr>
          <a:lstStyle/>
          <a:p>
            <a:r>
              <a:rPr lang="en-US" sz="2000" dirty="0"/>
              <a:t>Teens who received insufficient supervision by their parents or parental figures are prone to engaging in aggressive behaviors or criminal activity because they make poor choices. When parents do not take an active role in their teen's life, teens go out of control. They make friends with the wrong people, </a:t>
            </a:r>
            <a:endParaRPr lang="ru-RU" sz="2000" dirty="0"/>
          </a:p>
        </p:txBody>
      </p:sp>
      <p:pic>
        <p:nvPicPr>
          <p:cNvPr id="4" name="Рисунок 3" descr="Вырезка экрана"/>
          <p:cNvPicPr>
            <a:picLocks noChangeAspect="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395537" y="1772816"/>
            <a:ext cx="5112568" cy="3439216"/>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5" name="TextBox 4"/>
          <p:cNvSpPr txBox="1"/>
          <p:nvPr/>
        </p:nvSpPr>
        <p:spPr>
          <a:xfrm>
            <a:off x="395536" y="5589240"/>
            <a:ext cx="5357151" cy="923330"/>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r>
              <a:rPr lang="en-US" dirty="0"/>
              <a:t>they don't strive to do their best in school and they stop caring about their future. Teenagers need fair and firm discipline - this is one of the reasons why</a:t>
            </a:r>
            <a:r>
              <a:rPr lang="en-US" dirty="0" smtClean="0"/>
              <a:t>.</a:t>
            </a:r>
            <a:endParaRPr lang="ru-RU"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26119133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3">
            <a:schemeClr val="lt1"/>
          </a:lnRef>
          <a:fillRef idx="1">
            <a:schemeClr val="accent3"/>
          </a:fillRef>
          <a:effectRef idx="1">
            <a:schemeClr val="accent3"/>
          </a:effectRef>
          <a:fontRef idx="minor">
            <a:schemeClr val="lt1"/>
          </a:fontRef>
        </p:style>
        <p:txBody>
          <a:bodyPr/>
          <a:lstStyle/>
          <a:p>
            <a:r>
              <a:rPr lang="en-US" dirty="0"/>
              <a:t>Traumatic Events</a:t>
            </a:r>
            <a:endParaRPr lang="ru-RU" dirty="0"/>
          </a:p>
        </p:txBody>
      </p:sp>
      <p:sp>
        <p:nvSpPr>
          <p:cNvPr id="3" name="Объект 2"/>
          <p:cNvSpPr>
            <a:spLocks noGrp="1"/>
          </p:cNvSpPr>
          <p:nvPr>
            <p:ph idx="1"/>
          </p:nvPr>
        </p:nvSpPr>
        <p:spPr>
          <a:xfrm>
            <a:off x="457200" y="1600200"/>
            <a:ext cx="4690864" cy="4525963"/>
          </a:xfrm>
        </p:spPr>
        <p:style>
          <a:lnRef idx="3">
            <a:schemeClr val="lt1"/>
          </a:lnRef>
          <a:fillRef idx="1">
            <a:schemeClr val="accent6"/>
          </a:fillRef>
          <a:effectRef idx="1">
            <a:schemeClr val="accent6"/>
          </a:effectRef>
          <a:fontRef idx="minor">
            <a:schemeClr val="lt1"/>
          </a:fontRef>
        </p:style>
        <p:txBody>
          <a:bodyPr>
            <a:normAutofit fontScale="85000" lnSpcReduction="20000"/>
          </a:bodyPr>
          <a:lstStyle/>
          <a:p>
            <a:r>
              <a:rPr lang="en-US" dirty="0"/>
              <a:t>Dealing with traumatic events can cause violent behavior in teens. For instance, if the teen loses a friend in a car accident that they were also involved in they could get angry at the fact that they were the one that lived. As anger is a normal stage of grief, a violent outburst from this teen seems almost justified.</a:t>
            </a:r>
            <a:endParaRPr lang="ru-RU" dirty="0"/>
          </a:p>
        </p:txBody>
      </p:sp>
      <p:pic>
        <p:nvPicPr>
          <p:cNvPr id="4" name="Рисунок 3" descr="Вырезка экрана"/>
          <p:cNvPicPr>
            <a:picLocks noChangeAspect="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5436096" y="1844824"/>
            <a:ext cx="3215022" cy="3672408"/>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900810812"/>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Метро">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374</TotalTime>
  <Words>1450</Words>
  <Application>Microsoft Macintosh PowerPoint</Application>
  <PresentationFormat>On-screen Show (4:3)</PresentationFormat>
  <Paragraphs>88</Paragraphs>
  <Slides>26</Slides>
  <Notes>1</Notes>
  <HiddenSlides>0</HiddenSlides>
  <MMClips>0</MMClips>
  <ScaleCrop>false</ScaleCrop>
  <HeadingPairs>
    <vt:vector size="4" baseType="variant">
      <vt:variant>
        <vt:lpstr>Design Template</vt:lpstr>
      </vt:variant>
      <vt:variant>
        <vt:i4>1</vt:i4>
      </vt:variant>
      <vt:variant>
        <vt:lpstr>Slide Titles</vt:lpstr>
      </vt:variant>
      <vt:variant>
        <vt:i4>26</vt:i4>
      </vt:variant>
    </vt:vector>
  </HeadingPairs>
  <TitlesOfParts>
    <vt:vector size="27" baseType="lpstr">
      <vt:lpstr>Тема Office</vt:lpstr>
      <vt:lpstr>Violence Among Youth </vt:lpstr>
      <vt:lpstr>What violence is?</vt:lpstr>
      <vt:lpstr>What is violence?</vt:lpstr>
      <vt:lpstr>Statistics</vt:lpstr>
      <vt:lpstr>Causes of violence among youth</vt:lpstr>
      <vt:lpstr>Teen's Neighborhood</vt:lpstr>
      <vt:lpstr>Domestic and Child Abuse</vt:lpstr>
      <vt:lpstr>Insufficient Parental Supervision</vt:lpstr>
      <vt:lpstr>Traumatic Events</vt:lpstr>
      <vt:lpstr>Mental Illness</vt:lpstr>
      <vt:lpstr>Effects of teens violence</vt:lpstr>
      <vt:lpstr>Main forms of violence</vt:lpstr>
      <vt:lpstr>Physical violence  </vt:lpstr>
      <vt:lpstr>Sexual violence  </vt:lpstr>
      <vt:lpstr>Psychological violence </vt:lpstr>
      <vt:lpstr>Spiritual violence </vt:lpstr>
      <vt:lpstr>Community violence </vt:lpstr>
      <vt:lpstr>Verbal violence </vt:lpstr>
      <vt:lpstr>Neglect </vt:lpstr>
      <vt:lpstr>How can we keep ourselves save?</vt:lpstr>
      <vt:lpstr>Actions to reduce violence in school What to do to reduce violence ? </vt:lpstr>
      <vt:lpstr>Slide 22</vt:lpstr>
      <vt:lpstr>Slide 23</vt:lpstr>
      <vt:lpstr>Slide 24</vt:lpstr>
      <vt:lpstr>Motto: ”Violence is the last refuge of incompetence.”</vt:lpstr>
      <vt:lpstr>Slide 26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Violence Among Youth</dc:title>
  <dc:creator>Admin</dc:creator>
  <cp:lastModifiedBy>Barry Kramer</cp:lastModifiedBy>
  <cp:revision>32</cp:revision>
  <dcterms:created xsi:type="dcterms:W3CDTF">2019-01-14T01:47:45Z</dcterms:created>
  <dcterms:modified xsi:type="dcterms:W3CDTF">2019-01-14T01:48:28Z</dcterms:modified>
</cp:coreProperties>
</file>