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rtl="1" saveSubsetFonts="1">
  <p:sldMasterIdLst>
    <p:sldMasterId id="2147483648" r:id="rId1"/>
  </p:sldMasterIdLst>
  <p:sldIdLst>
    <p:sldId id="256" r:id="rId2"/>
    <p:sldId id="257" r:id="rId3"/>
    <p:sldId id="258" r:id="rId4"/>
    <p:sldId id="260" r:id="rId5"/>
    <p:sldId id="262" r:id="rId6"/>
    <p:sldId id="263" r:id="rId7"/>
    <p:sldId id="264" r:id="rId8"/>
    <p:sldId id="269" r:id="rId9"/>
    <p:sldId id="261" r:id="rId10"/>
    <p:sldId id="259" r:id="rId11"/>
    <p:sldId id="266" r:id="rId12"/>
    <p:sldId id="272" r:id="rId13"/>
    <p:sldId id="265" r:id="rId14"/>
    <p:sldId id="270" r:id="rId15"/>
    <p:sldId id="267" r:id="rId16"/>
    <p:sldId id="273" r:id="rId17"/>
    <p:sldId id="271" r:id="rId18"/>
    <p:sldId id="268" r:id="rId19"/>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84980" autoAdjust="0"/>
    <p:restoredTop sz="94660"/>
  </p:normalViewPr>
  <p:slideViewPr>
    <p:cSldViewPr snapToGrid="0">
      <p:cViewPr varScale="1">
        <p:scale>
          <a:sx n="20" d="100"/>
          <a:sy n="20" d="100"/>
        </p:scale>
        <p:origin x="-104" y="-166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283B7717-D982-472B-90B1-5FD39DFE95C3}" type="datetimeFigureOut">
              <a:rPr lang="fa-IR" smtClean="0"/>
              <a:pPr/>
              <a:t>4/30/19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703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83B7717-D982-472B-90B1-5FD39DFE95C3}" type="datetimeFigureOut">
              <a:rPr lang="fa-IR" smtClean="0"/>
              <a:pPr/>
              <a:t>4/30/19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3809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83B7717-D982-472B-90B1-5FD39DFE95C3}" type="datetimeFigureOut">
              <a:rPr lang="fa-IR" smtClean="0"/>
              <a:pPr/>
              <a:t>4/30/19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283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83B7717-D982-472B-90B1-5FD39DFE95C3}" type="datetimeFigureOut">
              <a:rPr lang="fa-IR" smtClean="0"/>
              <a:pPr/>
              <a:t>4/30/19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95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3B7717-D982-472B-90B1-5FD39DFE95C3}" type="datetimeFigureOut">
              <a:rPr lang="fa-IR" smtClean="0"/>
              <a:pPr/>
              <a:t>4/30/19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46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283B7717-D982-472B-90B1-5FD39DFE95C3}" type="datetimeFigureOut">
              <a:rPr lang="fa-IR" smtClean="0"/>
              <a:pPr/>
              <a:t>4/30/19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3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283B7717-D982-472B-90B1-5FD39DFE95C3}" type="datetimeFigureOut">
              <a:rPr lang="fa-IR" smtClean="0"/>
              <a:pPr/>
              <a:t>4/30/19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285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283B7717-D982-472B-90B1-5FD39DFE95C3}" type="datetimeFigureOut">
              <a:rPr lang="fa-IR" smtClean="0"/>
              <a:pPr/>
              <a:t>4/30/19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386975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B7717-D982-472B-90B1-5FD39DFE95C3}" type="datetimeFigureOut">
              <a:rPr lang="fa-IR" smtClean="0"/>
              <a:pPr/>
              <a:t>4/30/19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194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B7717-D982-472B-90B1-5FD39DFE95C3}" type="datetimeFigureOut">
              <a:rPr lang="fa-IR" smtClean="0"/>
              <a:pPr/>
              <a:t>4/30/19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707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B7717-D982-472B-90B1-5FD39DFE95C3}" type="datetimeFigureOut">
              <a:rPr lang="fa-IR" smtClean="0"/>
              <a:pPr/>
              <a:t>4/30/19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79400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83B7717-D982-472B-90B1-5FD39DFE95C3}" type="datetimeFigureOut">
              <a:rPr lang="fa-IR" smtClean="0"/>
              <a:pPr/>
              <a:t>4/30/19</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3C36FE-A83A-4FED-866D-909E2C1EF595}" type="slidenum">
              <a:rPr lang="fa-IR" smtClean="0"/>
              <a:pPr/>
              <a:t>‹#›</a:t>
            </a:fld>
            <a:endParaRPr lang="fa-I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332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7487" y="323873"/>
            <a:ext cx="9144000" cy="2387600"/>
          </a:xfrm>
        </p:spPr>
        <p:txBody>
          <a:bodyPr/>
          <a:lstStyle/>
          <a:p>
            <a:r>
              <a:rPr lang="en-US" dirty="0" smtClean="0">
                <a:solidFill>
                  <a:schemeClr val="bg2">
                    <a:lumMod val="25000"/>
                  </a:schemeClr>
                </a:solidFill>
              </a:rPr>
              <a:t>Compost production</a:t>
            </a:r>
            <a:endParaRPr lang="fa-IR" dirty="0">
              <a:solidFill>
                <a:schemeClr val="bg2">
                  <a:lumMod val="25000"/>
                </a:schemeClr>
              </a:solidFill>
            </a:endParaRPr>
          </a:p>
        </p:txBody>
      </p:sp>
      <p:sp>
        <p:nvSpPr>
          <p:cNvPr id="3" name="Subtitle 2"/>
          <p:cNvSpPr>
            <a:spLocks noGrp="1"/>
          </p:cNvSpPr>
          <p:nvPr>
            <p:ph type="subTitle" idx="1"/>
          </p:nvPr>
        </p:nvSpPr>
        <p:spPr>
          <a:xfrm>
            <a:off x="1575516" y="2816426"/>
            <a:ext cx="8650310" cy="1655762"/>
          </a:xfrm>
        </p:spPr>
        <p:txBody>
          <a:bodyPr/>
          <a:lstStyle/>
          <a:p>
            <a:r>
              <a:rPr lang="en-US" dirty="0" smtClean="0"/>
              <a:t>The daily capacity of 10 kg in school</a:t>
            </a:r>
            <a:endParaRPr lang="fa-I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97003" y="3357339"/>
            <a:ext cx="2550016" cy="17002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26120"/>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situation before the start of the project</a:t>
            </a:r>
            <a:br>
              <a:rPr lang="en-US" dirty="0" smtClean="0"/>
            </a:br>
            <a:endParaRPr lang="fa-IR" dirty="0"/>
          </a:p>
        </p:txBody>
      </p:sp>
      <p:pic>
        <p:nvPicPr>
          <p:cNvPr id="3" name="Picture 2"/>
          <p:cNvPicPr>
            <a:picLocks noChangeAspect="1"/>
          </p:cNvPicPr>
          <p:nvPr/>
        </p:nvPicPr>
        <p:blipFill>
          <a:blip r:embed="rId2"/>
          <a:stretch>
            <a:fillRect/>
          </a:stretch>
        </p:blipFill>
        <p:spPr>
          <a:xfrm>
            <a:off x="1402064" y="1455312"/>
            <a:ext cx="2432245" cy="2859111"/>
          </a:xfrm>
          <a:prstGeom prst="rect">
            <a:avLst/>
          </a:prstGeom>
        </p:spPr>
      </p:pic>
      <p:pic>
        <p:nvPicPr>
          <p:cNvPr id="4" name="Picture 3"/>
          <p:cNvPicPr>
            <a:picLocks noChangeAspect="1"/>
          </p:cNvPicPr>
          <p:nvPr/>
        </p:nvPicPr>
        <p:blipFill>
          <a:blip r:embed="rId3"/>
          <a:stretch>
            <a:fillRect/>
          </a:stretch>
        </p:blipFill>
        <p:spPr>
          <a:xfrm>
            <a:off x="7959144" y="1455312"/>
            <a:ext cx="3339228" cy="2901069"/>
          </a:xfrm>
          <a:prstGeom prst="rect">
            <a:avLst/>
          </a:prstGeom>
        </p:spPr>
      </p:pic>
      <p:pic>
        <p:nvPicPr>
          <p:cNvPr id="5" name="Picture 4"/>
          <p:cNvPicPr>
            <a:picLocks noChangeAspect="1"/>
          </p:cNvPicPr>
          <p:nvPr/>
        </p:nvPicPr>
        <p:blipFill>
          <a:blip r:embed="rId4"/>
          <a:stretch>
            <a:fillRect/>
          </a:stretch>
        </p:blipFill>
        <p:spPr>
          <a:xfrm>
            <a:off x="4398173" y="1455312"/>
            <a:ext cx="2839754" cy="288803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675491"/>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50000"/>
                  </a:schemeClr>
                </a:solidFill>
              </a:rPr>
              <a:t>Sale of dry waste to the contractor</a:t>
            </a:r>
            <a:endParaRPr lang="fa-IR" dirty="0">
              <a:solidFill>
                <a:schemeClr val="accent1">
                  <a:lumMod val="50000"/>
                </a:schemeClr>
              </a:solidFill>
            </a:endParaRPr>
          </a:p>
        </p:txBody>
      </p:sp>
      <p:pic>
        <p:nvPicPr>
          <p:cNvPr id="6" name="Content Placeholder 5"/>
          <p:cNvPicPr>
            <a:picLocks noGrp="1" noChangeAspect="1"/>
          </p:cNvPicPr>
          <p:nvPr>
            <p:ph idx="1"/>
          </p:nvPr>
        </p:nvPicPr>
        <p:blipFill>
          <a:blip r:embed="rId2"/>
          <a:stretch>
            <a:fillRect/>
          </a:stretch>
        </p:blipFill>
        <p:spPr>
          <a:xfrm>
            <a:off x="6452992" y="1786989"/>
            <a:ext cx="3329982" cy="4351338"/>
          </a:xfrm>
          <a:prstGeom prst="rect">
            <a:avLst/>
          </a:prstGeom>
        </p:spPr>
      </p:pic>
      <p:pic>
        <p:nvPicPr>
          <p:cNvPr id="7" name="Picture 6"/>
          <p:cNvPicPr>
            <a:picLocks noChangeAspect="1"/>
          </p:cNvPicPr>
          <p:nvPr/>
        </p:nvPicPr>
        <p:blipFill>
          <a:blip r:embed="rId3"/>
          <a:stretch>
            <a:fillRect/>
          </a:stretch>
        </p:blipFill>
        <p:spPr>
          <a:xfrm flipH="1">
            <a:off x="1420097" y="2369713"/>
            <a:ext cx="3509402" cy="313363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2336380"/>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463800" y="1307624"/>
            <a:ext cx="8122634" cy="923330"/>
          </a:xfrm>
          <a:prstGeom prst="rect">
            <a:avLst/>
          </a:prstGeom>
        </p:spPr>
        <p:txBody>
          <a:bodyPr wrap="square">
            <a:spAutoFit/>
          </a:bodyPr>
          <a:lstStyle/>
          <a:p>
            <a:r>
              <a:rPr lang="en-US" dirty="0" smtClean="0"/>
              <a:t>In the compost, mixes of substances such as animal manure, soil, plant waste such as straw and leaves, and very shredded branches and kitchen waste, including peel of fruits, unrivaled fruits, vegetable waste, edible residues, peeled egg skin, sawdust</a:t>
            </a:r>
            <a:endParaRPr lang="fa-I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90929" y="2784952"/>
            <a:ext cx="5258873" cy="39441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04698"/>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50000"/>
                  </a:schemeClr>
                </a:solidFill>
              </a:rPr>
              <a:t>buying composting machine</a:t>
            </a:r>
            <a:endParaRPr lang="fa-IR" dirty="0">
              <a:solidFill>
                <a:schemeClr val="accent1">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466185" y="1690688"/>
            <a:ext cx="3629815" cy="43513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93824" y="2009104"/>
            <a:ext cx="4662152" cy="349661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0154726"/>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365125"/>
            <a:ext cx="10864403" cy="1325563"/>
          </a:xfrm>
        </p:spPr>
        <p:txBody>
          <a:bodyPr>
            <a:normAutofit/>
          </a:bodyPr>
          <a:lstStyle/>
          <a:p>
            <a:r>
              <a:rPr lang="en-US" sz="3200" dirty="0" smtClean="0">
                <a:solidFill>
                  <a:schemeClr val="accent6"/>
                </a:solidFill>
              </a:rPr>
              <a:t>Garbage on the composting device was placed around the clock</a:t>
            </a:r>
            <a:endParaRPr lang="fa-IR" sz="3200" dirty="0">
              <a:solidFill>
                <a:schemeClr val="accent6"/>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95108" y="1825625"/>
            <a:ext cx="5801784" cy="4351338"/>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0887321"/>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6">
                    <a:lumMod val="75000"/>
                  </a:schemeClr>
                </a:solidFill>
              </a:rPr>
              <a:t>The first product of the school composting machine</a:t>
            </a:r>
            <a:endParaRPr lang="fa-IR" sz="3600" dirty="0">
              <a:solidFill>
                <a:schemeClr val="accent6">
                  <a:lumMod val="75000"/>
                </a:schemeClr>
              </a:solidFill>
            </a:endParaRPr>
          </a:p>
        </p:txBody>
      </p:sp>
      <p:pic>
        <p:nvPicPr>
          <p:cNvPr id="3" name="Picture 2"/>
          <p:cNvPicPr>
            <a:picLocks noChangeAspect="1"/>
          </p:cNvPicPr>
          <p:nvPr/>
        </p:nvPicPr>
        <p:blipFill>
          <a:blip r:embed="rId2"/>
          <a:stretch>
            <a:fillRect/>
          </a:stretch>
        </p:blipFill>
        <p:spPr>
          <a:xfrm>
            <a:off x="3730776" y="1690688"/>
            <a:ext cx="4395597" cy="304826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6032223"/>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chemeClr val="accent1"/>
                </a:solidFill>
              </a:rPr>
              <a:t>Doing the project at home </a:t>
            </a:r>
            <a:endParaRPr lang="fa-IR" sz="4000" dirty="0">
              <a:solidFill>
                <a:schemeClr val="accent1"/>
              </a:solidFill>
            </a:endParaRPr>
          </a:p>
        </p:txBody>
      </p:sp>
      <p:sp>
        <p:nvSpPr>
          <p:cNvPr id="3" name="Content Placeholder 2"/>
          <p:cNvSpPr>
            <a:spLocks noGrp="1"/>
          </p:cNvSpPr>
          <p:nvPr>
            <p:ph idx="1"/>
          </p:nvPr>
        </p:nvSpPr>
        <p:spPr/>
        <p:txBody>
          <a:bodyPr>
            <a:normAutofit fontScale="92500" lnSpcReduction="10000"/>
          </a:bodyPr>
          <a:lstStyle/>
          <a:p>
            <a:pPr marL="0" indent="0" algn="l">
              <a:buNone/>
            </a:pPr>
            <a:endParaRPr lang="fa-IR" dirty="0" smtClean="0"/>
          </a:p>
          <a:p>
            <a:pPr marL="0" indent="0" algn="l">
              <a:buNone/>
            </a:pPr>
            <a:r>
              <a:rPr lang="en-US" dirty="0"/>
              <a:t>1- Separate </a:t>
            </a:r>
            <a:r>
              <a:rPr lang="en-US" dirty="0" smtClean="0"/>
              <a:t>garbage</a:t>
            </a:r>
          </a:p>
          <a:p>
            <a:pPr marL="0" indent="0" algn="l">
              <a:buNone/>
            </a:pPr>
            <a:r>
              <a:rPr lang="en-US" dirty="0"/>
              <a:t>2- </a:t>
            </a:r>
            <a:r>
              <a:rPr lang="en-US" dirty="0" smtClean="0"/>
              <a:t>pour </a:t>
            </a:r>
            <a:r>
              <a:rPr lang="en-US" dirty="0"/>
              <a:t>the saw dust into the waste </a:t>
            </a:r>
            <a:r>
              <a:rPr lang="en-US" dirty="0" smtClean="0"/>
              <a:t>bin</a:t>
            </a:r>
          </a:p>
          <a:p>
            <a:pPr marL="0" indent="0" algn="l">
              <a:buNone/>
            </a:pPr>
            <a:r>
              <a:rPr lang="en-US" dirty="0"/>
              <a:t>3- </a:t>
            </a:r>
            <a:r>
              <a:rPr lang="en-US" dirty="0" smtClean="0"/>
              <a:t>add peel </a:t>
            </a:r>
            <a:r>
              <a:rPr lang="en-US" dirty="0"/>
              <a:t>of fruits, unrivaled fruits, vegetable waste, edible residues, peeled egg </a:t>
            </a:r>
            <a:r>
              <a:rPr lang="en-US" dirty="0" smtClean="0"/>
              <a:t>skin and other kitchen waste (Except </a:t>
            </a:r>
            <a:r>
              <a:rPr lang="en-US" dirty="0"/>
              <a:t>animal </a:t>
            </a:r>
            <a:r>
              <a:rPr lang="en-US" dirty="0" smtClean="0"/>
              <a:t>wastes</a:t>
            </a:r>
            <a:endParaRPr lang="en-US" dirty="0"/>
          </a:p>
          <a:p>
            <a:pPr marL="0" indent="0" algn="l">
              <a:buNone/>
            </a:pPr>
            <a:r>
              <a:rPr lang="en-US" dirty="0"/>
              <a:t>4- You can add tree leaves in each </a:t>
            </a:r>
            <a:r>
              <a:rPr lang="en-US" dirty="0" smtClean="0"/>
              <a:t>step</a:t>
            </a:r>
          </a:p>
          <a:p>
            <a:pPr marL="0" indent="0" algn="l">
              <a:buNone/>
            </a:pPr>
            <a:r>
              <a:rPr lang="en-US" dirty="0"/>
              <a:t>5-Stir it up whenever its height has risen </a:t>
            </a:r>
            <a:r>
              <a:rPr lang="en-US" dirty="0" smtClean="0"/>
              <a:t>slightly</a:t>
            </a:r>
            <a:endParaRPr lang="fa-IR" dirty="0" smtClean="0"/>
          </a:p>
          <a:p>
            <a:pPr marL="0" indent="0" algn="l">
              <a:buNone/>
            </a:pPr>
            <a:r>
              <a:rPr lang="en-US" dirty="0"/>
              <a:t>6- To prevent the spread of bad smell can add </a:t>
            </a:r>
            <a:r>
              <a:rPr lang="en-US" dirty="0" smtClean="0"/>
              <a:t>it garden soil</a:t>
            </a:r>
          </a:p>
          <a:p>
            <a:pPr marL="0" indent="0" algn="l">
              <a:buNone/>
            </a:pPr>
            <a:r>
              <a:rPr lang="en-US" dirty="0"/>
              <a:t>7- When it looks like a fertilizer, add it to the soil of your garden or green area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630714"/>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accent6">
                    <a:lumMod val="50000"/>
                  </a:schemeClr>
                </a:solidFill>
              </a:rPr>
              <a:t>Beautiful packaging and supply of soil and fertilizer and sell it </a:t>
            </a:r>
            <a:r>
              <a:rPr lang="en-US" sz="3200" b="1" dirty="0" smtClean="0">
                <a:solidFill>
                  <a:schemeClr val="accent6">
                    <a:lumMod val="50000"/>
                  </a:schemeClr>
                </a:solidFill>
              </a:rPr>
              <a:t>to students with school logo</a:t>
            </a:r>
            <a:endParaRPr lang="fa-IR" sz="3200" b="1" dirty="0">
              <a:solidFill>
                <a:schemeClr val="accent6">
                  <a:lumMod val="5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9334" y="1799867"/>
            <a:ext cx="5801784" cy="4351338"/>
          </a:xfrm>
        </p:spPr>
      </p:pic>
      <p:pic>
        <p:nvPicPr>
          <p:cNvPr id="5" name="Picture 4"/>
          <p:cNvPicPr>
            <a:picLocks noChangeAspect="1"/>
          </p:cNvPicPr>
          <p:nvPr/>
        </p:nvPicPr>
        <p:blipFill>
          <a:blip r:embed="rId3"/>
          <a:stretch>
            <a:fillRect/>
          </a:stretch>
        </p:blipFill>
        <p:spPr>
          <a:xfrm>
            <a:off x="6645833" y="1791706"/>
            <a:ext cx="3974944" cy="435949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2167329"/>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287852"/>
            <a:ext cx="11745531" cy="1991709"/>
          </a:xfrm>
        </p:spPr>
        <p:txBody>
          <a:bodyPr>
            <a:normAutofit/>
          </a:bodyPr>
          <a:lstStyle/>
          <a:p>
            <a:r>
              <a:rPr lang="en-US" sz="2800" dirty="0" smtClean="0">
                <a:solidFill>
                  <a:srgbClr val="7030A0"/>
                </a:solidFill>
              </a:rPr>
              <a:t>The use of natural compost is one of the best alternatives to chemical fertilizers.</a:t>
            </a:r>
            <a:endParaRPr lang="fa-IR" sz="2800" dirty="0">
              <a:solidFill>
                <a:srgbClr val="7030A0"/>
              </a:solidFill>
            </a:endParaRPr>
          </a:p>
        </p:txBody>
      </p:sp>
      <p:pic>
        <p:nvPicPr>
          <p:cNvPr id="3" name="Picture 2"/>
          <p:cNvPicPr>
            <a:picLocks noChangeAspect="1"/>
          </p:cNvPicPr>
          <p:nvPr/>
        </p:nvPicPr>
        <p:blipFill>
          <a:blip r:embed="rId2"/>
          <a:stretch>
            <a:fillRect/>
          </a:stretch>
        </p:blipFill>
        <p:spPr>
          <a:xfrm>
            <a:off x="3188414" y="1718627"/>
            <a:ext cx="5145470" cy="513937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6579431"/>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2286" y="414025"/>
            <a:ext cx="7229341" cy="938257"/>
          </a:xfrm>
        </p:spPr>
        <p:txBody>
          <a:bodyPr/>
          <a:lstStyle/>
          <a:p>
            <a:r>
              <a:rPr lang="en-US" dirty="0" smtClean="0">
                <a:solidFill>
                  <a:schemeClr val="accent6">
                    <a:lumMod val="75000"/>
                  </a:schemeClr>
                </a:solidFill>
              </a:rPr>
              <a:t>Project goals</a:t>
            </a:r>
            <a:endParaRPr lang="fa-IR" dirty="0">
              <a:solidFill>
                <a:schemeClr val="accent6">
                  <a:lumMod val="75000"/>
                </a:schemeClr>
              </a:solidFill>
            </a:endParaRPr>
          </a:p>
        </p:txBody>
      </p:sp>
      <p:sp>
        <p:nvSpPr>
          <p:cNvPr id="3" name="Subtitle 2"/>
          <p:cNvSpPr>
            <a:spLocks noGrp="1"/>
          </p:cNvSpPr>
          <p:nvPr>
            <p:ph type="subTitle" idx="1"/>
          </p:nvPr>
        </p:nvSpPr>
        <p:spPr>
          <a:xfrm>
            <a:off x="1575515" y="1700012"/>
            <a:ext cx="9049555" cy="3802487"/>
          </a:xfrm>
        </p:spPr>
        <p:txBody>
          <a:bodyPr/>
          <a:lstStyle/>
          <a:p>
            <a:pPr algn="l"/>
            <a:r>
              <a:rPr lang="en-US" sz="2800" dirty="0" smtClean="0"/>
              <a:t>Wet and dry waste separation at source</a:t>
            </a:r>
          </a:p>
          <a:p>
            <a:pPr algn="l"/>
            <a:r>
              <a:rPr lang="en-US" sz="2800" dirty="0" smtClean="0"/>
              <a:t>Stop producing about 73 percent of greenhouse gases</a:t>
            </a:r>
          </a:p>
          <a:p>
            <a:pPr algn="l"/>
            <a:r>
              <a:rPr lang="en-US" sz="2800" dirty="0" smtClean="0"/>
              <a:t>Increasing the value of dry waste</a:t>
            </a:r>
          </a:p>
          <a:p>
            <a:pPr algn="l"/>
            <a:r>
              <a:rPr lang="en-US" sz="2800" dirty="0" smtClean="0"/>
              <a:t>Use of compost fertilizer produced for the cultivation of cultivated soil</a:t>
            </a:r>
          </a:p>
          <a:p>
            <a:pPr algn="l"/>
            <a:r>
              <a:rPr lang="en-US" sz="2800" dirty="0" smtClean="0"/>
              <a:t>Helping to preserve the environment</a:t>
            </a:r>
          </a:p>
          <a:p>
            <a:pPr algn="l"/>
            <a:r>
              <a:rPr lang="en-US" sz="2800" dirty="0" smtClean="0"/>
              <a:t>Recycling 10 kg of garbage daily in a composting machine and producing 2.5 kg of natural compost</a:t>
            </a:r>
            <a:endParaRPr lang="fa-IR"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24197"/>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12135" y="699976"/>
            <a:ext cx="8340144" cy="1325563"/>
          </a:xfrm>
        </p:spPr>
        <p:txBody>
          <a:bodyPr/>
          <a:lstStyle/>
          <a:p>
            <a:r>
              <a:rPr lang="en-US" dirty="0" smtClean="0">
                <a:solidFill>
                  <a:schemeClr val="accent5"/>
                </a:solidFill>
              </a:rPr>
              <a:t>Step by step to produce compost</a:t>
            </a:r>
            <a:endParaRPr lang="fa-IR" dirty="0">
              <a:solidFill>
                <a:schemeClr val="accent5"/>
              </a:solidFill>
            </a:endParaRPr>
          </a:p>
        </p:txBody>
      </p:sp>
      <p:pic>
        <p:nvPicPr>
          <p:cNvPr id="3" name="Picture 2"/>
          <p:cNvPicPr>
            <a:picLocks noChangeAspect="1"/>
          </p:cNvPicPr>
          <p:nvPr/>
        </p:nvPicPr>
        <p:blipFill>
          <a:blip r:embed="rId2"/>
          <a:stretch>
            <a:fillRect/>
          </a:stretch>
        </p:blipFill>
        <p:spPr>
          <a:xfrm>
            <a:off x="5617497" y="2416213"/>
            <a:ext cx="3062864" cy="2440194"/>
          </a:xfrm>
          <a:prstGeom prst="rect">
            <a:avLst/>
          </a:prstGeom>
        </p:spPr>
      </p:pic>
      <p:pic>
        <p:nvPicPr>
          <p:cNvPr id="4" name="Picture 3"/>
          <p:cNvPicPr>
            <a:picLocks noChangeAspect="1"/>
          </p:cNvPicPr>
          <p:nvPr/>
        </p:nvPicPr>
        <p:blipFill>
          <a:blip r:embed="rId3"/>
          <a:stretch>
            <a:fillRect/>
          </a:stretch>
        </p:blipFill>
        <p:spPr>
          <a:xfrm>
            <a:off x="818936" y="699976"/>
            <a:ext cx="1719221" cy="17131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725068"/>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5"/>
                </a:solidFill>
              </a:rPr>
              <a:t>Project Guidance</a:t>
            </a:r>
            <a:endParaRPr lang="fa-IR" dirty="0">
              <a:solidFill>
                <a:schemeClr val="accent5"/>
              </a:solidFill>
            </a:endParaRPr>
          </a:p>
        </p:txBody>
      </p:sp>
      <p:pic>
        <p:nvPicPr>
          <p:cNvPr id="4" name="Content Placeholder 3"/>
          <p:cNvPicPr>
            <a:picLocks noGrp="1" noChangeAspect="1"/>
          </p:cNvPicPr>
          <p:nvPr>
            <p:ph idx="1"/>
          </p:nvPr>
        </p:nvPicPr>
        <p:blipFill>
          <a:blip r:embed="rId2"/>
          <a:stretch>
            <a:fillRect/>
          </a:stretch>
        </p:blipFill>
        <p:spPr>
          <a:xfrm>
            <a:off x="3194309" y="1825625"/>
            <a:ext cx="5803381" cy="43513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3434749"/>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365125"/>
            <a:ext cx="10864403" cy="1325563"/>
          </a:xfrm>
        </p:spPr>
        <p:txBody>
          <a:bodyPr>
            <a:normAutofit/>
          </a:bodyPr>
          <a:lstStyle/>
          <a:p>
            <a:r>
              <a:rPr lang="en-US" sz="4000" dirty="0" smtClean="0">
                <a:solidFill>
                  <a:schemeClr val="accent5"/>
                </a:solidFill>
              </a:rPr>
              <a:t>Start training courses for teachers and school staff</a:t>
            </a:r>
            <a:endParaRPr lang="fa-IR" sz="4000" dirty="0">
              <a:solidFill>
                <a:schemeClr val="accent5"/>
              </a:solidFill>
            </a:endParaRPr>
          </a:p>
        </p:txBody>
      </p:sp>
      <p:pic>
        <p:nvPicPr>
          <p:cNvPr id="4" name="Content Placeholder 3"/>
          <p:cNvPicPr>
            <a:picLocks noGrp="1" noChangeAspect="1"/>
          </p:cNvPicPr>
          <p:nvPr>
            <p:ph idx="1"/>
          </p:nvPr>
        </p:nvPicPr>
        <p:blipFill>
          <a:blip r:embed="rId2"/>
          <a:stretch>
            <a:fillRect/>
          </a:stretch>
        </p:blipFill>
        <p:spPr>
          <a:xfrm>
            <a:off x="3879912" y="2336942"/>
            <a:ext cx="4432176" cy="332870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1160916"/>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8848" cy="1325563"/>
          </a:xfrm>
        </p:spPr>
        <p:txBody>
          <a:bodyPr>
            <a:normAutofit/>
          </a:bodyPr>
          <a:lstStyle/>
          <a:p>
            <a:r>
              <a:rPr lang="en-US" sz="2400" dirty="0" smtClean="0">
                <a:solidFill>
                  <a:schemeClr val="accent1">
                    <a:lumMod val="50000"/>
                  </a:schemeClr>
                </a:solidFill>
              </a:rPr>
              <a:t>Invite environmental and waste expert for training and workshop for the school services</a:t>
            </a:r>
            <a:endParaRPr lang="fa-IR" sz="2400" dirty="0">
              <a:solidFill>
                <a:schemeClr val="accent1">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659381" y="2187135"/>
            <a:ext cx="4888991" cy="3090929"/>
          </a:xfrm>
          <a:prstGeom prst="rect">
            <a:avLst/>
          </a:prstGeom>
        </p:spPr>
      </p:pic>
      <p:pic>
        <p:nvPicPr>
          <p:cNvPr id="5" name="Picture 4"/>
          <p:cNvPicPr>
            <a:picLocks noChangeAspect="1"/>
          </p:cNvPicPr>
          <p:nvPr/>
        </p:nvPicPr>
        <p:blipFill>
          <a:blip r:embed="rId3"/>
          <a:stretch>
            <a:fillRect/>
          </a:stretch>
        </p:blipFill>
        <p:spPr>
          <a:xfrm>
            <a:off x="5548372" y="1803043"/>
            <a:ext cx="5371042" cy="347502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9489488"/>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50000"/>
                  </a:schemeClr>
                </a:solidFill>
              </a:rPr>
              <a:t>Teaching Families for All School Grades</a:t>
            </a:r>
            <a:endParaRPr lang="fa-IR" dirty="0">
              <a:solidFill>
                <a:schemeClr val="accent1">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730716" y="2010777"/>
            <a:ext cx="6730567" cy="398103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240329"/>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60000"/>
                    <a:lumOff val="40000"/>
                  </a:schemeClr>
                </a:solidFill>
              </a:rPr>
              <a:t>All levels of school education</a:t>
            </a:r>
            <a:endParaRPr lang="fa-IR"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stretch>
            <a:fillRect/>
          </a:stretch>
        </p:blipFill>
        <p:spPr>
          <a:xfrm>
            <a:off x="6558374" y="1355837"/>
            <a:ext cx="4583009" cy="3081528"/>
          </a:xfrm>
          <a:prstGeom prst="rect">
            <a:avLst/>
          </a:prstGeom>
        </p:spPr>
      </p:pic>
      <p:pic>
        <p:nvPicPr>
          <p:cNvPr id="5" name="Picture 4"/>
          <p:cNvPicPr>
            <a:picLocks noChangeAspect="1"/>
          </p:cNvPicPr>
          <p:nvPr/>
        </p:nvPicPr>
        <p:blipFill>
          <a:blip r:embed="rId3"/>
          <a:stretch>
            <a:fillRect/>
          </a:stretch>
        </p:blipFill>
        <p:spPr>
          <a:xfrm>
            <a:off x="678637" y="1355837"/>
            <a:ext cx="4683660" cy="3092785"/>
          </a:xfrm>
          <a:prstGeom prst="rect">
            <a:avLst/>
          </a:prstGeom>
        </p:spPr>
      </p:pic>
      <p:pic>
        <p:nvPicPr>
          <p:cNvPr id="6" name="Picture 5"/>
          <p:cNvPicPr>
            <a:picLocks noChangeAspect="1"/>
          </p:cNvPicPr>
          <p:nvPr/>
        </p:nvPicPr>
        <p:blipFill>
          <a:blip r:embed="rId4"/>
          <a:stretch>
            <a:fillRect/>
          </a:stretch>
        </p:blipFill>
        <p:spPr>
          <a:xfrm>
            <a:off x="4842456" y="4447212"/>
            <a:ext cx="3350750" cy="241078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0800274"/>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5"/>
                </a:solidFill>
              </a:rPr>
              <a:t>Preparation of infrastructure</a:t>
            </a:r>
            <a:endParaRPr lang="fa-IR" dirty="0">
              <a:solidFill>
                <a:schemeClr val="accent5"/>
              </a:solidFill>
            </a:endParaRPr>
          </a:p>
        </p:txBody>
      </p:sp>
      <p:pic>
        <p:nvPicPr>
          <p:cNvPr id="4" name="Content Placeholder 3"/>
          <p:cNvPicPr>
            <a:picLocks noGrp="1" noChangeAspect="1"/>
          </p:cNvPicPr>
          <p:nvPr>
            <p:ph idx="1"/>
          </p:nvPr>
        </p:nvPicPr>
        <p:blipFill>
          <a:blip r:embed="rId2"/>
          <a:stretch>
            <a:fillRect/>
          </a:stretch>
        </p:blipFill>
        <p:spPr>
          <a:xfrm>
            <a:off x="838200" y="1868936"/>
            <a:ext cx="4521658" cy="2727417"/>
          </a:xfrm>
          <a:prstGeom prst="rect">
            <a:avLst/>
          </a:prstGeom>
        </p:spPr>
      </p:pic>
      <p:pic>
        <p:nvPicPr>
          <p:cNvPr id="5" name="Picture 4"/>
          <p:cNvPicPr>
            <a:picLocks noChangeAspect="1"/>
          </p:cNvPicPr>
          <p:nvPr/>
        </p:nvPicPr>
        <p:blipFill>
          <a:blip r:embed="rId3"/>
          <a:stretch>
            <a:fillRect/>
          </a:stretch>
        </p:blipFill>
        <p:spPr>
          <a:xfrm>
            <a:off x="5998021" y="1651565"/>
            <a:ext cx="4450466" cy="520643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2872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327</Words>
  <Application>Microsoft Macintosh PowerPoint</Application>
  <PresentationFormat>Custom</PresentationFormat>
  <Paragraphs>33</Paragraphs>
  <Slides>18</Slides>
  <Notes>0</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Compost production</vt:lpstr>
      <vt:lpstr>Project goals</vt:lpstr>
      <vt:lpstr>Step by step to produce compost</vt:lpstr>
      <vt:lpstr>Project Guidance</vt:lpstr>
      <vt:lpstr>Start training courses for teachers and school staff</vt:lpstr>
      <vt:lpstr>Invite environmental and waste expert for training and workshop for the school services</vt:lpstr>
      <vt:lpstr>Teaching Families for All School Grades</vt:lpstr>
      <vt:lpstr>All levels of school education</vt:lpstr>
      <vt:lpstr>Preparation of infrastructure</vt:lpstr>
      <vt:lpstr>The situation before the start of the project </vt:lpstr>
      <vt:lpstr>Sale of dry waste to the contractor</vt:lpstr>
      <vt:lpstr>Slide 12</vt:lpstr>
      <vt:lpstr>buying composting machine</vt:lpstr>
      <vt:lpstr>Garbage on the composting device was placed around the clock</vt:lpstr>
      <vt:lpstr>The first product of the school composting machine</vt:lpstr>
      <vt:lpstr>Doing the project at home </vt:lpstr>
      <vt:lpstr>Beautiful packaging and supply of soil and fertilizer and sell it to students with school logo</vt:lpstr>
      <vt:lpstr>The use of natural compost is one of the best alternatives to chemical fertilizers.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Compost production</dc:title>
  <dc:creator>pc</dc:creator>
  <cp:lastModifiedBy>Barry Kramer</cp:lastModifiedBy>
  <cp:revision>15</cp:revision>
  <dcterms:created xsi:type="dcterms:W3CDTF">2019-05-01T01:15:04Z</dcterms:created>
  <dcterms:modified xsi:type="dcterms:W3CDTF">2019-05-01T01:18:20Z</dcterms:modified>
</cp:coreProperties>
</file>