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diagrams/colors2.xml" ContentType="application/vnd.openxmlformats-officedocument.drawingml.diagramColors+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diagrams/drawing3.xml" ContentType="application/vnd.ms-office.drawingml.diagramDrawing+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quickStyle1.xml" ContentType="application/vnd.openxmlformats-officedocument.drawingml.diagramStyl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diagrams/colors3.xml" ContentType="application/vnd.openxmlformats-officedocument.drawingml.diagramColors+xml"/>
  <Override PartName="/ppt/slides/slide69.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diagrams/layout2.xml" ContentType="application/vnd.openxmlformats-officedocument.drawingml.diagram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diagrams/data3.xml" ContentType="application/vnd.openxmlformats-officedocument.drawingml.diagramData+xml"/>
  <Override PartName="/ppt/notesSlides/notesSlide7.xml" ContentType="application/vnd.openxmlformats-officedocument.presentationml.notesSlide+xml"/>
  <Override PartName="/ppt/diagrams/quickStyle2.xml" ContentType="application/vnd.openxmlformats-officedocument.drawingml.diagramStyl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diagrams/drawing1.xml" ContentType="application/vnd.ms-office.drawingml.diagramDrawing+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Layouts/slideLayout12.xml" ContentType="application/vnd.openxmlformats-officedocument.presentationml.slideLayout+xml"/>
  <Override PartName="/ppt/diagrams/layout3.xml" ContentType="application/vnd.openxmlformats-officedocument.drawingml.diagramLayout+xml"/>
  <Override PartName="/ppt/notesSlides/notesSlide19.xml" ContentType="application/vnd.openxmlformats-officedocument.presentationml.notesSlide+xml"/>
  <Override PartName="/ppt/diagrams/quickStyle3.xml" ContentType="application/vnd.openxmlformats-officedocument.drawingml.diagramStyl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diagrams/colors1.xml" ContentType="application/vnd.openxmlformats-officedocument.drawingml.diagramColors+xml"/>
  <Override PartName="/ppt/slides/slide67.xml" ContentType="application/vnd.openxmlformats-officedocument.presentationml.slide+xml"/>
  <Override PartName="/ppt/slides/slide51.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s/slide29.xml" ContentType="application/vnd.openxmlformats-officedocument.presentationml.slide+xml"/>
  <Override PartName="/ppt/notesSlides/notesSlide10.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diagrams/drawing2.xml" ContentType="application/vnd.ms-office.drawingml.diagramDrawing+xml"/>
  <Override PartName="/ppt/notesSlides/notesSlide16.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Layouts/slideLayout13.xml" ContentType="application/vnd.openxmlformats-officedocument.presentationml.slideLayout+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3"/>
  </p:notesMasterIdLst>
  <p:sldIdLst>
    <p:sldId id="256" r:id="rId2"/>
    <p:sldId id="292" r:id="rId3"/>
    <p:sldId id="277" r:id="rId4"/>
    <p:sldId id="257" r:id="rId5"/>
    <p:sldId id="258" r:id="rId6"/>
    <p:sldId id="317" r:id="rId7"/>
    <p:sldId id="262" r:id="rId8"/>
    <p:sldId id="260" r:id="rId9"/>
    <p:sldId id="295" r:id="rId10"/>
    <p:sldId id="296" r:id="rId11"/>
    <p:sldId id="278" r:id="rId12"/>
    <p:sldId id="264" r:id="rId13"/>
    <p:sldId id="318" r:id="rId14"/>
    <p:sldId id="319" r:id="rId15"/>
    <p:sldId id="261" r:id="rId16"/>
    <p:sldId id="303" r:id="rId17"/>
    <p:sldId id="269" r:id="rId18"/>
    <p:sldId id="304" r:id="rId19"/>
    <p:sldId id="279" r:id="rId20"/>
    <p:sldId id="328" r:id="rId21"/>
    <p:sldId id="265" r:id="rId22"/>
    <p:sldId id="259" r:id="rId23"/>
    <p:sldId id="266" r:id="rId24"/>
    <p:sldId id="267" r:id="rId25"/>
    <p:sldId id="297" r:id="rId26"/>
    <p:sldId id="298" r:id="rId27"/>
    <p:sldId id="299" r:id="rId28"/>
    <p:sldId id="300" r:id="rId29"/>
    <p:sldId id="301" r:id="rId30"/>
    <p:sldId id="302" r:id="rId31"/>
    <p:sldId id="280" r:id="rId32"/>
    <p:sldId id="324" r:id="rId33"/>
    <p:sldId id="268" r:id="rId34"/>
    <p:sldId id="325" r:id="rId35"/>
    <p:sldId id="310" r:id="rId36"/>
    <p:sldId id="311" r:id="rId37"/>
    <p:sldId id="312" r:id="rId38"/>
    <p:sldId id="313" r:id="rId39"/>
    <p:sldId id="284" r:id="rId40"/>
    <p:sldId id="314" r:id="rId41"/>
    <p:sldId id="281" r:id="rId42"/>
    <p:sldId id="322" r:id="rId43"/>
    <p:sldId id="270" r:id="rId44"/>
    <p:sldId id="323" r:id="rId45"/>
    <p:sldId id="305" r:id="rId46"/>
    <p:sldId id="273" r:id="rId47"/>
    <p:sldId id="282" r:id="rId48"/>
    <p:sldId id="272" r:id="rId49"/>
    <p:sldId id="320" r:id="rId50"/>
    <p:sldId id="293" r:id="rId51"/>
    <p:sldId id="294" r:id="rId52"/>
    <p:sldId id="321" r:id="rId53"/>
    <p:sldId id="315" r:id="rId54"/>
    <p:sldId id="288" r:id="rId55"/>
    <p:sldId id="283" r:id="rId56"/>
    <p:sldId id="326" r:id="rId57"/>
    <p:sldId id="327" r:id="rId58"/>
    <p:sldId id="274" r:id="rId59"/>
    <p:sldId id="275" r:id="rId60"/>
    <p:sldId id="276" r:id="rId61"/>
    <p:sldId id="316" r:id="rId62"/>
    <p:sldId id="263" r:id="rId63"/>
    <p:sldId id="285" r:id="rId64"/>
    <p:sldId id="286" r:id="rId65"/>
    <p:sldId id="287" r:id="rId66"/>
    <p:sldId id="306" r:id="rId67"/>
    <p:sldId id="307" r:id="rId68"/>
    <p:sldId id="308" r:id="rId69"/>
    <p:sldId id="309" r:id="rId70"/>
    <p:sldId id="289" r:id="rId71"/>
    <p:sldId id="290" r:id="rId7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21951"/>
    <p:restoredTop sz="94737"/>
  </p:normalViewPr>
  <p:slideViewPr>
    <p:cSldViewPr snapToGrid="0" snapToObjects="1">
      <p:cViewPr varScale="1">
        <p:scale>
          <a:sx n="74" d="100"/>
          <a:sy n="74" d="100"/>
        </p:scale>
        <p:origin x="-128" y="-56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BDEAE-2CEA-4E83-978E-229A21C518B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EF06F0B-5A1B-4104-89CD-0383A9D2090C}">
      <dgm:prSet/>
      <dgm:spPr/>
      <dgm:t>
        <a:bodyPr/>
        <a:lstStyle/>
        <a:p>
          <a:r>
            <a:rPr lang="en-US"/>
            <a:t>We need oil for our everyday life. But the amount of oil form traditional sources is going to drop off in these year.</a:t>
          </a:r>
        </a:p>
      </dgm:t>
    </dgm:pt>
    <dgm:pt modelId="{12C73083-D059-49D3-BD05-8AD5868B08A5}" type="parTrans" cxnId="{689CDC8C-F69A-47A2-88DC-5A8F58CEA413}">
      <dgm:prSet/>
      <dgm:spPr/>
      <dgm:t>
        <a:bodyPr/>
        <a:lstStyle/>
        <a:p>
          <a:endParaRPr lang="en-US"/>
        </a:p>
      </dgm:t>
    </dgm:pt>
    <dgm:pt modelId="{AB1AB2D9-7909-45EB-9800-751EE0F5FC35}" type="sibTrans" cxnId="{689CDC8C-F69A-47A2-88DC-5A8F58CEA413}">
      <dgm:prSet/>
      <dgm:spPr/>
      <dgm:t>
        <a:bodyPr/>
        <a:lstStyle/>
        <a:p>
          <a:endParaRPr lang="en-US"/>
        </a:p>
      </dgm:t>
    </dgm:pt>
    <dgm:pt modelId="{98D5CF18-6368-425B-A2C6-5651FF127AEC}">
      <dgm:prSet/>
      <dgm:spPr/>
      <dgm:t>
        <a:bodyPr/>
        <a:lstStyle/>
        <a:p>
          <a:r>
            <a:rPr lang="en-US"/>
            <a:t>If we don’t have enough oil, it will become very expensive. In that case, we need to find a new sources . However, it is more difficult to find and  produce them.</a:t>
          </a:r>
        </a:p>
      </dgm:t>
    </dgm:pt>
    <dgm:pt modelId="{8A1BCFFC-7EDB-43C3-A9A6-618EAA7B7A56}" type="parTrans" cxnId="{55B1EA53-5500-4022-BE91-3986196FA9BE}">
      <dgm:prSet/>
      <dgm:spPr/>
      <dgm:t>
        <a:bodyPr/>
        <a:lstStyle/>
        <a:p>
          <a:endParaRPr lang="en-US"/>
        </a:p>
      </dgm:t>
    </dgm:pt>
    <dgm:pt modelId="{7FA3A342-0672-4202-AC15-2DF61ED5FF27}" type="sibTrans" cxnId="{55B1EA53-5500-4022-BE91-3986196FA9BE}">
      <dgm:prSet/>
      <dgm:spPr/>
      <dgm:t>
        <a:bodyPr/>
        <a:lstStyle/>
        <a:p>
          <a:endParaRPr lang="en-US"/>
        </a:p>
      </dgm:t>
    </dgm:pt>
    <dgm:pt modelId="{AE995FC3-C0CF-4228-8D14-C8E25A703639}">
      <dgm:prSet/>
      <dgm:spPr/>
      <dgm:t>
        <a:bodyPr/>
        <a:lstStyle/>
        <a:p>
          <a:r>
            <a:rPr lang="en-US"/>
            <a:t>In the second way, is to conserve, or use less energy.</a:t>
          </a:r>
        </a:p>
      </dgm:t>
    </dgm:pt>
    <dgm:pt modelId="{11B40FF8-E7A0-4913-9DE4-7C71D0F6A08C}" type="parTrans" cxnId="{9DB1D55C-C122-4974-961E-382C099AFB96}">
      <dgm:prSet/>
      <dgm:spPr/>
      <dgm:t>
        <a:bodyPr/>
        <a:lstStyle/>
        <a:p>
          <a:endParaRPr lang="en-US"/>
        </a:p>
      </dgm:t>
    </dgm:pt>
    <dgm:pt modelId="{B7238190-D93F-421D-B68A-85379205104F}" type="sibTrans" cxnId="{9DB1D55C-C122-4974-961E-382C099AFB96}">
      <dgm:prSet/>
      <dgm:spPr/>
      <dgm:t>
        <a:bodyPr/>
        <a:lstStyle/>
        <a:p>
          <a:endParaRPr lang="en-US"/>
        </a:p>
      </dgm:t>
    </dgm:pt>
    <dgm:pt modelId="{C86784F3-7FA1-DA41-9DC5-84200F071798}" type="pres">
      <dgm:prSet presAssocID="{432BDEAE-2CEA-4E83-978E-229A21C518B7}" presName="linear" presStyleCnt="0">
        <dgm:presLayoutVars>
          <dgm:animLvl val="lvl"/>
          <dgm:resizeHandles val="exact"/>
        </dgm:presLayoutVars>
      </dgm:prSet>
      <dgm:spPr/>
      <dgm:t>
        <a:bodyPr/>
        <a:lstStyle/>
        <a:p>
          <a:endParaRPr lang="en-US"/>
        </a:p>
      </dgm:t>
    </dgm:pt>
    <dgm:pt modelId="{DBC65C66-4957-1042-9667-ECB04CA0FF61}" type="pres">
      <dgm:prSet presAssocID="{BEF06F0B-5A1B-4104-89CD-0383A9D2090C}" presName="parentText" presStyleLbl="node1" presStyleIdx="0" presStyleCnt="3">
        <dgm:presLayoutVars>
          <dgm:chMax val="0"/>
          <dgm:bulletEnabled val="1"/>
        </dgm:presLayoutVars>
      </dgm:prSet>
      <dgm:spPr/>
      <dgm:t>
        <a:bodyPr/>
        <a:lstStyle/>
        <a:p>
          <a:endParaRPr lang="en-US"/>
        </a:p>
      </dgm:t>
    </dgm:pt>
    <dgm:pt modelId="{93155489-09DA-864D-8E32-C300B64B387F}" type="pres">
      <dgm:prSet presAssocID="{AB1AB2D9-7909-45EB-9800-751EE0F5FC35}" presName="spacer" presStyleCnt="0"/>
      <dgm:spPr/>
    </dgm:pt>
    <dgm:pt modelId="{5069835C-89A1-1840-97D8-F935932FDE25}" type="pres">
      <dgm:prSet presAssocID="{98D5CF18-6368-425B-A2C6-5651FF127AEC}" presName="parentText" presStyleLbl="node1" presStyleIdx="1" presStyleCnt="3">
        <dgm:presLayoutVars>
          <dgm:chMax val="0"/>
          <dgm:bulletEnabled val="1"/>
        </dgm:presLayoutVars>
      </dgm:prSet>
      <dgm:spPr/>
      <dgm:t>
        <a:bodyPr/>
        <a:lstStyle/>
        <a:p>
          <a:endParaRPr lang="en-US"/>
        </a:p>
      </dgm:t>
    </dgm:pt>
    <dgm:pt modelId="{999AAB47-DEE4-6941-8A3B-7369A7166EBB}" type="pres">
      <dgm:prSet presAssocID="{7FA3A342-0672-4202-AC15-2DF61ED5FF27}" presName="spacer" presStyleCnt="0"/>
      <dgm:spPr/>
    </dgm:pt>
    <dgm:pt modelId="{CDB29BA2-2FE5-C349-8A2D-75380AAF9675}" type="pres">
      <dgm:prSet presAssocID="{AE995FC3-C0CF-4228-8D14-C8E25A703639}" presName="parentText" presStyleLbl="node1" presStyleIdx="2" presStyleCnt="3">
        <dgm:presLayoutVars>
          <dgm:chMax val="0"/>
          <dgm:bulletEnabled val="1"/>
        </dgm:presLayoutVars>
      </dgm:prSet>
      <dgm:spPr/>
      <dgm:t>
        <a:bodyPr/>
        <a:lstStyle/>
        <a:p>
          <a:endParaRPr lang="en-US"/>
        </a:p>
      </dgm:t>
    </dgm:pt>
  </dgm:ptLst>
  <dgm:cxnLst>
    <dgm:cxn modelId="{28E3C3CB-2A0A-6347-A076-1D12D9D231A0}" type="presOf" srcId="{BEF06F0B-5A1B-4104-89CD-0383A9D2090C}" destId="{DBC65C66-4957-1042-9667-ECB04CA0FF61}" srcOrd="0" destOrd="0" presId="urn:microsoft.com/office/officeart/2005/8/layout/vList2"/>
    <dgm:cxn modelId="{5D641DB9-1487-4940-91BA-A04E4F32F3EF}" type="presOf" srcId="{98D5CF18-6368-425B-A2C6-5651FF127AEC}" destId="{5069835C-89A1-1840-97D8-F935932FDE25}" srcOrd="0" destOrd="0" presId="urn:microsoft.com/office/officeart/2005/8/layout/vList2"/>
    <dgm:cxn modelId="{55B1EA53-5500-4022-BE91-3986196FA9BE}" srcId="{432BDEAE-2CEA-4E83-978E-229A21C518B7}" destId="{98D5CF18-6368-425B-A2C6-5651FF127AEC}" srcOrd="1" destOrd="0" parTransId="{8A1BCFFC-7EDB-43C3-A9A6-618EAA7B7A56}" sibTransId="{7FA3A342-0672-4202-AC15-2DF61ED5FF27}"/>
    <dgm:cxn modelId="{9301E778-F170-474C-B26E-E1EE8A91F89B}" type="presOf" srcId="{AE995FC3-C0CF-4228-8D14-C8E25A703639}" destId="{CDB29BA2-2FE5-C349-8A2D-75380AAF9675}" srcOrd="0" destOrd="0" presId="urn:microsoft.com/office/officeart/2005/8/layout/vList2"/>
    <dgm:cxn modelId="{9DB1D55C-C122-4974-961E-382C099AFB96}" srcId="{432BDEAE-2CEA-4E83-978E-229A21C518B7}" destId="{AE995FC3-C0CF-4228-8D14-C8E25A703639}" srcOrd="2" destOrd="0" parTransId="{11B40FF8-E7A0-4913-9DE4-7C71D0F6A08C}" sibTransId="{B7238190-D93F-421D-B68A-85379205104F}"/>
    <dgm:cxn modelId="{FD7A5FEF-58A2-544B-94DB-17D6E4102378}" type="presOf" srcId="{432BDEAE-2CEA-4E83-978E-229A21C518B7}" destId="{C86784F3-7FA1-DA41-9DC5-84200F071798}" srcOrd="0" destOrd="0" presId="urn:microsoft.com/office/officeart/2005/8/layout/vList2"/>
    <dgm:cxn modelId="{689CDC8C-F69A-47A2-88DC-5A8F58CEA413}" srcId="{432BDEAE-2CEA-4E83-978E-229A21C518B7}" destId="{BEF06F0B-5A1B-4104-89CD-0383A9D2090C}" srcOrd="0" destOrd="0" parTransId="{12C73083-D059-49D3-BD05-8AD5868B08A5}" sibTransId="{AB1AB2D9-7909-45EB-9800-751EE0F5FC35}"/>
    <dgm:cxn modelId="{2FF62922-0549-8247-A544-3EFACE83EAD7}" type="presParOf" srcId="{C86784F3-7FA1-DA41-9DC5-84200F071798}" destId="{DBC65C66-4957-1042-9667-ECB04CA0FF61}" srcOrd="0" destOrd="0" presId="urn:microsoft.com/office/officeart/2005/8/layout/vList2"/>
    <dgm:cxn modelId="{887FFAB4-DE2D-0245-9183-F2B55401B22F}" type="presParOf" srcId="{C86784F3-7FA1-DA41-9DC5-84200F071798}" destId="{93155489-09DA-864D-8E32-C300B64B387F}" srcOrd="1" destOrd="0" presId="urn:microsoft.com/office/officeart/2005/8/layout/vList2"/>
    <dgm:cxn modelId="{D42B266C-8501-1E44-9CA0-5618979479E7}" type="presParOf" srcId="{C86784F3-7FA1-DA41-9DC5-84200F071798}" destId="{5069835C-89A1-1840-97D8-F935932FDE25}" srcOrd="2" destOrd="0" presId="urn:microsoft.com/office/officeart/2005/8/layout/vList2"/>
    <dgm:cxn modelId="{0E70F253-67EB-3B43-B4C3-20EF7A5C383A}" type="presParOf" srcId="{C86784F3-7FA1-DA41-9DC5-84200F071798}" destId="{999AAB47-DEE4-6941-8A3B-7369A7166EBB}" srcOrd="3" destOrd="0" presId="urn:microsoft.com/office/officeart/2005/8/layout/vList2"/>
    <dgm:cxn modelId="{2C0D1412-EBC4-6A48-9089-789CC24C1BE5}" type="presParOf" srcId="{C86784F3-7FA1-DA41-9DC5-84200F071798}" destId="{CDB29BA2-2FE5-C349-8A2D-75380AAF9675}"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1BE280-EFEC-411B-81D1-71886D5E0642}" type="doc">
      <dgm:prSet loTypeId="urn:microsoft.com/office/officeart/2008/layout/LinedList" loCatId="list" qsTypeId="urn:microsoft.com/office/officeart/2005/8/quickstyle/simple1" qsCatId="simple" csTypeId="urn:microsoft.com/office/officeart/2005/8/colors/colorful1#1" csCatId="colorful"/>
      <dgm:spPr/>
      <dgm:t>
        <a:bodyPr/>
        <a:lstStyle/>
        <a:p>
          <a:endParaRPr lang="en-US"/>
        </a:p>
      </dgm:t>
    </dgm:pt>
    <dgm:pt modelId="{B3D31A7B-E5DD-42F4-B01D-2B419C07A8C9}">
      <dgm:prSet/>
      <dgm:spPr/>
      <dgm:t>
        <a:bodyPr/>
        <a:lstStyle/>
        <a:p>
          <a:r>
            <a:rPr lang="en-US"/>
            <a:t>Solar energy is one of the renewable energy. It is very easy to got, so that you can see them almost everywhere. Your watch, the light beside rode or even a car can be power by solar energy.</a:t>
          </a:r>
        </a:p>
      </dgm:t>
    </dgm:pt>
    <dgm:pt modelId="{983C0FD4-9551-4ED4-942B-3F89265E4EB7}" type="parTrans" cxnId="{9908FCFA-AC0C-47A8-8031-6F213BB93CC6}">
      <dgm:prSet/>
      <dgm:spPr/>
      <dgm:t>
        <a:bodyPr/>
        <a:lstStyle/>
        <a:p>
          <a:endParaRPr lang="en-US"/>
        </a:p>
      </dgm:t>
    </dgm:pt>
    <dgm:pt modelId="{F634B539-9B43-4696-AE41-F60A87C0B304}" type="sibTrans" cxnId="{9908FCFA-AC0C-47A8-8031-6F213BB93CC6}">
      <dgm:prSet/>
      <dgm:spPr/>
      <dgm:t>
        <a:bodyPr/>
        <a:lstStyle/>
        <a:p>
          <a:endParaRPr lang="en-US"/>
        </a:p>
      </dgm:t>
    </dgm:pt>
    <dgm:pt modelId="{549CAEB9-3EF3-465F-9CF2-D9A75189E062}">
      <dgm:prSet/>
      <dgm:spPr/>
      <dgm:t>
        <a:bodyPr/>
        <a:lstStyle/>
        <a:p>
          <a:r>
            <a:rPr lang="en-US"/>
            <a:t>Solar energy is also the best energy source for those poor country. They can just put the board for it on any place that can see sunlight then they can got their energy.</a:t>
          </a:r>
        </a:p>
      </dgm:t>
    </dgm:pt>
    <dgm:pt modelId="{CC561D0B-4E07-4028-9FE6-0A29D4598738}" type="parTrans" cxnId="{0370FDA4-4FE7-4375-956A-81A868B0A1BB}">
      <dgm:prSet/>
      <dgm:spPr/>
      <dgm:t>
        <a:bodyPr/>
        <a:lstStyle/>
        <a:p>
          <a:endParaRPr lang="en-US"/>
        </a:p>
      </dgm:t>
    </dgm:pt>
    <dgm:pt modelId="{38D055DB-6138-4B66-868B-C7BC89329240}" type="sibTrans" cxnId="{0370FDA4-4FE7-4375-956A-81A868B0A1BB}">
      <dgm:prSet/>
      <dgm:spPr/>
      <dgm:t>
        <a:bodyPr/>
        <a:lstStyle/>
        <a:p>
          <a:endParaRPr lang="en-US"/>
        </a:p>
      </dgm:t>
    </dgm:pt>
    <dgm:pt modelId="{9F01AFF9-9B00-A247-8284-4AF62922B7B1}" type="pres">
      <dgm:prSet presAssocID="{6D1BE280-EFEC-411B-81D1-71886D5E0642}" presName="vert0" presStyleCnt="0">
        <dgm:presLayoutVars>
          <dgm:dir/>
          <dgm:animOne val="branch"/>
          <dgm:animLvl val="lvl"/>
        </dgm:presLayoutVars>
      </dgm:prSet>
      <dgm:spPr/>
      <dgm:t>
        <a:bodyPr/>
        <a:lstStyle/>
        <a:p>
          <a:endParaRPr lang="en-US"/>
        </a:p>
      </dgm:t>
    </dgm:pt>
    <dgm:pt modelId="{459D1542-02CB-1846-A19C-3AB076F5574D}" type="pres">
      <dgm:prSet presAssocID="{B3D31A7B-E5DD-42F4-B01D-2B419C07A8C9}" presName="thickLine" presStyleLbl="alignNode1" presStyleIdx="0" presStyleCnt="2"/>
      <dgm:spPr/>
    </dgm:pt>
    <dgm:pt modelId="{7B30CF7F-1993-8545-8DC3-5F000B104009}" type="pres">
      <dgm:prSet presAssocID="{B3D31A7B-E5DD-42F4-B01D-2B419C07A8C9}" presName="horz1" presStyleCnt="0"/>
      <dgm:spPr/>
    </dgm:pt>
    <dgm:pt modelId="{47AB5C43-222F-B445-B9E6-4AFA6E699547}" type="pres">
      <dgm:prSet presAssocID="{B3D31A7B-E5DD-42F4-B01D-2B419C07A8C9}" presName="tx1" presStyleLbl="revTx" presStyleIdx="0" presStyleCnt="2"/>
      <dgm:spPr/>
      <dgm:t>
        <a:bodyPr/>
        <a:lstStyle/>
        <a:p>
          <a:endParaRPr lang="en-US"/>
        </a:p>
      </dgm:t>
    </dgm:pt>
    <dgm:pt modelId="{09A3DBDC-D448-6143-9462-EB1506C249C2}" type="pres">
      <dgm:prSet presAssocID="{B3D31A7B-E5DD-42F4-B01D-2B419C07A8C9}" presName="vert1" presStyleCnt="0"/>
      <dgm:spPr/>
    </dgm:pt>
    <dgm:pt modelId="{BDBCB024-B30D-C54C-A0B3-7CFD4ADFD69E}" type="pres">
      <dgm:prSet presAssocID="{549CAEB9-3EF3-465F-9CF2-D9A75189E062}" presName="thickLine" presStyleLbl="alignNode1" presStyleIdx="1" presStyleCnt="2"/>
      <dgm:spPr/>
    </dgm:pt>
    <dgm:pt modelId="{8747C76F-7EE1-444D-975E-CBCB755405DE}" type="pres">
      <dgm:prSet presAssocID="{549CAEB9-3EF3-465F-9CF2-D9A75189E062}" presName="horz1" presStyleCnt="0"/>
      <dgm:spPr/>
    </dgm:pt>
    <dgm:pt modelId="{19287FF2-7469-1744-BCFA-77A35DAA12AA}" type="pres">
      <dgm:prSet presAssocID="{549CAEB9-3EF3-465F-9CF2-D9A75189E062}" presName="tx1" presStyleLbl="revTx" presStyleIdx="1" presStyleCnt="2"/>
      <dgm:spPr/>
      <dgm:t>
        <a:bodyPr/>
        <a:lstStyle/>
        <a:p>
          <a:endParaRPr lang="en-US"/>
        </a:p>
      </dgm:t>
    </dgm:pt>
    <dgm:pt modelId="{5BEA31A4-553A-4A47-9A2F-132443160DB4}" type="pres">
      <dgm:prSet presAssocID="{549CAEB9-3EF3-465F-9CF2-D9A75189E062}" presName="vert1" presStyleCnt="0"/>
      <dgm:spPr/>
    </dgm:pt>
  </dgm:ptLst>
  <dgm:cxnLst>
    <dgm:cxn modelId="{AD38DDA6-9664-854B-94BF-C7067A055F19}" type="presOf" srcId="{B3D31A7B-E5DD-42F4-B01D-2B419C07A8C9}" destId="{47AB5C43-222F-B445-B9E6-4AFA6E699547}" srcOrd="0" destOrd="0" presId="urn:microsoft.com/office/officeart/2008/layout/LinedList"/>
    <dgm:cxn modelId="{26EACDD9-E76E-2A47-BE50-AD207783B900}" type="presOf" srcId="{6D1BE280-EFEC-411B-81D1-71886D5E0642}" destId="{9F01AFF9-9B00-A247-8284-4AF62922B7B1}" srcOrd="0" destOrd="0" presId="urn:microsoft.com/office/officeart/2008/layout/LinedList"/>
    <dgm:cxn modelId="{0370FDA4-4FE7-4375-956A-81A868B0A1BB}" srcId="{6D1BE280-EFEC-411B-81D1-71886D5E0642}" destId="{549CAEB9-3EF3-465F-9CF2-D9A75189E062}" srcOrd="1" destOrd="0" parTransId="{CC561D0B-4E07-4028-9FE6-0A29D4598738}" sibTransId="{38D055DB-6138-4B66-868B-C7BC89329240}"/>
    <dgm:cxn modelId="{9908FCFA-AC0C-47A8-8031-6F213BB93CC6}" srcId="{6D1BE280-EFEC-411B-81D1-71886D5E0642}" destId="{B3D31A7B-E5DD-42F4-B01D-2B419C07A8C9}" srcOrd="0" destOrd="0" parTransId="{983C0FD4-9551-4ED4-942B-3F89265E4EB7}" sibTransId="{F634B539-9B43-4696-AE41-F60A87C0B304}"/>
    <dgm:cxn modelId="{58E5784C-F9D7-4C40-B9C1-D19F6036E061}" type="presOf" srcId="{549CAEB9-3EF3-465F-9CF2-D9A75189E062}" destId="{19287FF2-7469-1744-BCFA-77A35DAA12AA}" srcOrd="0" destOrd="0" presId="urn:microsoft.com/office/officeart/2008/layout/LinedList"/>
    <dgm:cxn modelId="{73DD31AE-5F94-DB47-AE31-36BAB801ACB0}" type="presParOf" srcId="{9F01AFF9-9B00-A247-8284-4AF62922B7B1}" destId="{459D1542-02CB-1846-A19C-3AB076F5574D}" srcOrd="0" destOrd="0" presId="urn:microsoft.com/office/officeart/2008/layout/LinedList"/>
    <dgm:cxn modelId="{68F13D3D-F1B8-4F4C-B636-27ACDBA121A0}" type="presParOf" srcId="{9F01AFF9-9B00-A247-8284-4AF62922B7B1}" destId="{7B30CF7F-1993-8545-8DC3-5F000B104009}" srcOrd="1" destOrd="0" presId="urn:microsoft.com/office/officeart/2008/layout/LinedList"/>
    <dgm:cxn modelId="{A62BB778-3CFD-B242-A699-79FD3657189E}" type="presParOf" srcId="{7B30CF7F-1993-8545-8DC3-5F000B104009}" destId="{47AB5C43-222F-B445-B9E6-4AFA6E699547}" srcOrd="0" destOrd="0" presId="urn:microsoft.com/office/officeart/2008/layout/LinedList"/>
    <dgm:cxn modelId="{D4FCECE0-9631-8E43-8D1C-CA8455112970}" type="presParOf" srcId="{7B30CF7F-1993-8545-8DC3-5F000B104009}" destId="{09A3DBDC-D448-6143-9462-EB1506C249C2}" srcOrd="1" destOrd="0" presId="urn:microsoft.com/office/officeart/2008/layout/LinedList"/>
    <dgm:cxn modelId="{85EC6947-5EE8-6B47-8480-F6F8E6D4FD27}" type="presParOf" srcId="{9F01AFF9-9B00-A247-8284-4AF62922B7B1}" destId="{BDBCB024-B30D-C54C-A0B3-7CFD4ADFD69E}" srcOrd="2" destOrd="0" presId="urn:microsoft.com/office/officeart/2008/layout/LinedList"/>
    <dgm:cxn modelId="{3D34484B-2FDE-C741-A767-B054F50B76E0}" type="presParOf" srcId="{9F01AFF9-9B00-A247-8284-4AF62922B7B1}" destId="{8747C76F-7EE1-444D-975E-CBCB755405DE}" srcOrd="3" destOrd="0" presId="urn:microsoft.com/office/officeart/2008/layout/LinedList"/>
    <dgm:cxn modelId="{1301966E-918F-3D4F-ABD0-89F714595F68}" type="presParOf" srcId="{8747C76F-7EE1-444D-975E-CBCB755405DE}" destId="{19287FF2-7469-1744-BCFA-77A35DAA12AA}" srcOrd="0" destOrd="0" presId="urn:microsoft.com/office/officeart/2008/layout/LinedList"/>
    <dgm:cxn modelId="{CF3D58ED-82D2-2D45-A2F8-377D219C0167}" type="presParOf" srcId="{8747C76F-7EE1-444D-975E-CBCB755405DE}" destId="{5BEA31A4-553A-4A47-9A2F-132443160DB4}"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8A5D38-DE3A-4C48-92D4-CEAD34634D9A}" type="doc">
      <dgm:prSet loTypeId="urn:microsoft.com/office/officeart/2008/layout/LinedList" loCatId="list" qsTypeId="urn:microsoft.com/office/officeart/2005/8/quickstyle/simple2" qsCatId="simple" csTypeId="urn:microsoft.com/office/officeart/2005/8/colors/accent0_3" csCatId="mainScheme"/>
      <dgm:spPr/>
      <dgm:t>
        <a:bodyPr/>
        <a:lstStyle/>
        <a:p>
          <a:endParaRPr lang="en-US"/>
        </a:p>
      </dgm:t>
    </dgm:pt>
    <dgm:pt modelId="{D198AC7D-7FBF-47DA-8C5D-745492417D2A}">
      <dgm:prSet/>
      <dgm:spPr/>
      <dgm:t>
        <a:bodyPr/>
        <a:lstStyle/>
        <a:p>
          <a:r>
            <a:rPr lang="en-US"/>
            <a:t>About energy in Taiwan, we just closed our fourth nuclear power plant. And because of the air pollution, we can not use too much coal-fired power plant. That means, we should try to make more renewable energy for that.</a:t>
          </a:r>
        </a:p>
      </dgm:t>
    </dgm:pt>
    <dgm:pt modelId="{0CC66E80-660F-4416-B04D-A53C181B53E9}" type="parTrans" cxnId="{DA5C37DE-7741-4919-A6A7-03306AC4F7D1}">
      <dgm:prSet/>
      <dgm:spPr/>
      <dgm:t>
        <a:bodyPr/>
        <a:lstStyle/>
        <a:p>
          <a:endParaRPr lang="en-US"/>
        </a:p>
      </dgm:t>
    </dgm:pt>
    <dgm:pt modelId="{9758378C-F84D-4D9E-A118-61F4E505360A}" type="sibTrans" cxnId="{DA5C37DE-7741-4919-A6A7-03306AC4F7D1}">
      <dgm:prSet/>
      <dgm:spPr/>
      <dgm:t>
        <a:bodyPr/>
        <a:lstStyle/>
        <a:p>
          <a:endParaRPr lang="en-US"/>
        </a:p>
      </dgm:t>
    </dgm:pt>
    <dgm:pt modelId="{56AC2D71-47D3-43EC-A483-2BC3DC8B5763}">
      <dgm:prSet/>
      <dgm:spPr/>
      <dgm:t>
        <a:bodyPr/>
        <a:lstStyle/>
        <a:p>
          <a:r>
            <a:rPr lang="en-US"/>
            <a:t>But we don’t actually have much renewable energy in Taiwan. So that will be one of most important issue Taiwanese people should focus on now.</a:t>
          </a:r>
        </a:p>
      </dgm:t>
    </dgm:pt>
    <dgm:pt modelId="{20CE49B8-008E-4645-82A5-1031E3447180}" type="parTrans" cxnId="{6EF07394-7198-437D-B5A7-77E2B5897EC4}">
      <dgm:prSet/>
      <dgm:spPr/>
      <dgm:t>
        <a:bodyPr/>
        <a:lstStyle/>
        <a:p>
          <a:endParaRPr lang="en-US"/>
        </a:p>
      </dgm:t>
    </dgm:pt>
    <dgm:pt modelId="{9C763D63-0E9D-432F-8806-C95BE3781DAC}" type="sibTrans" cxnId="{6EF07394-7198-437D-B5A7-77E2B5897EC4}">
      <dgm:prSet/>
      <dgm:spPr/>
      <dgm:t>
        <a:bodyPr/>
        <a:lstStyle/>
        <a:p>
          <a:endParaRPr lang="en-US"/>
        </a:p>
      </dgm:t>
    </dgm:pt>
    <dgm:pt modelId="{E1B5C8F9-2934-EA47-8556-D87310C85CFA}" type="pres">
      <dgm:prSet presAssocID="{B58A5D38-DE3A-4C48-92D4-CEAD34634D9A}" presName="vert0" presStyleCnt="0">
        <dgm:presLayoutVars>
          <dgm:dir/>
          <dgm:animOne val="branch"/>
          <dgm:animLvl val="lvl"/>
        </dgm:presLayoutVars>
      </dgm:prSet>
      <dgm:spPr/>
      <dgm:t>
        <a:bodyPr/>
        <a:lstStyle/>
        <a:p>
          <a:endParaRPr lang="en-US"/>
        </a:p>
      </dgm:t>
    </dgm:pt>
    <dgm:pt modelId="{7FAF9E3B-688E-BC4D-B596-3504C736C96E}" type="pres">
      <dgm:prSet presAssocID="{D198AC7D-7FBF-47DA-8C5D-745492417D2A}" presName="thickLine" presStyleLbl="alignNode1" presStyleIdx="0" presStyleCnt="2"/>
      <dgm:spPr/>
    </dgm:pt>
    <dgm:pt modelId="{7A63AA0C-667B-AD47-BAC6-78A0B3EE25C5}" type="pres">
      <dgm:prSet presAssocID="{D198AC7D-7FBF-47DA-8C5D-745492417D2A}" presName="horz1" presStyleCnt="0"/>
      <dgm:spPr/>
    </dgm:pt>
    <dgm:pt modelId="{E053D08B-86E6-A942-866C-7EDB277EB4C2}" type="pres">
      <dgm:prSet presAssocID="{D198AC7D-7FBF-47DA-8C5D-745492417D2A}" presName="tx1" presStyleLbl="revTx" presStyleIdx="0" presStyleCnt="2"/>
      <dgm:spPr/>
      <dgm:t>
        <a:bodyPr/>
        <a:lstStyle/>
        <a:p>
          <a:endParaRPr lang="en-US"/>
        </a:p>
      </dgm:t>
    </dgm:pt>
    <dgm:pt modelId="{1E23DB89-F162-284D-A85C-0E7C09721CA1}" type="pres">
      <dgm:prSet presAssocID="{D198AC7D-7FBF-47DA-8C5D-745492417D2A}" presName="vert1" presStyleCnt="0"/>
      <dgm:spPr/>
    </dgm:pt>
    <dgm:pt modelId="{C3075E50-EB2A-5643-A190-1A3B404FBBFC}" type="pres">
      <dgm:prSet presAssocID="{56AC2D71-47D3-43EC-A483-2BC3DC8B5763}" presName="thickLine" presStyleLbl="alignNode1" presStyleIdx="1" presStyleCnt="2"/>
      <dgm:spPr/>
    </dgm:pt>
    <dgm:pt modelId="{882A482E-E3F7-E74A-AF80-400FE29032E8}" type="pres">
      <dgm:prSet presAssocID="{56AC2D71-47D3-43EC-A483-2BC3DC8B5763}" presName="horz1" presStyleCnt="0"/>
      <dgm:spPr/>
    </dgm:pt>
    <dgm:pt modelId="{76E892AC-CC28-8048-A19F-585219B95BFA}" type="pres">
      <dgm:prSet presAssocID="{56AC2D71-47D3-43EC-A483-2BC3DC8B5763}" presName="tx1" presStyleLbl="revTx" presStyleIdx="1" presStyleCnt="2"/>
      <dgm:spPr/>
      <dgm:t>
        <a:bodyPr/>
        <a:lstStyle/>
        <a:p>
          <a:endParaRPr lang="en-US"/>
        </a:p>
      </dgm:t>
    </dgm:pt>
    <dgm:pt modelId="{F6CCFF4E-89EA-C448-847F-BFF664CAA35E}" type="pres">
      <dgm:prSet presAssocID="{56AC2D71-47D3-43EC-A483-2BC3DC8B5763}" presName="vert1" presStyleCnt="0"/>
      <dgm:spPr/>
    </dgm:pt>
  </dgm:ptLst>
  <dgm:cxnLst>
    <dgm:cxn modelId="{5147F92C-883C-B34F-A4A4-7A178B1F86E2}" type="presOf" srcId="{B58A5D38-DE3A-4C48-92D4-CEAD34634D9A}" destId="{E1B5C8F9-2934-EA47-8556-D87310C85CFA}" srcOrd="0" destOrd="0" presId="urn:microsoft.com/office/officeart/2008/layout/LinedList"/>
    <dgm:cxn modelId="{6EF07394-7198-437D-B5A7-77E2B5897EC4}" srcId="{B58A5D38-DE3A-4C48-92D4-CEAD34634D9A}" destId="{56AC2D71-47D3-43EC-A483-2BC3DC8B5763}" srcOrd="1" destOrd="0" parTransId="{20CE49B8-008E-4645-82A5-1031E3447180}" sibTransId="{9C763D63-0E9D-432F-8806-C95BE3781DAC}"/>
    <dgm:cxn modelId="{DA5C37DE-7741-4919-A6A7-03306AC4F7D1}" srcId="{B58A5D38-DE3A-4C48-92D4-CEAD34634D9A}" destId="{D198AC7D-7FBF-47DA-8C5D-745492417D2A}" srcOrd="0" destOrd="0" parTransId="{0CC66E80-660F-4416-B04D-A53C181B53E9}" sibTransId="{9758378C-F84D-4D9E-A118-61F4E505360A}"/>
    <dgm:cxn modelId="{7FDC2E0E-ECCE-2A49-9018-97BB967264E0}" type="presOf" srcId="{56AC2D71-47D3-43EC-A483-2BC3DC8B5763}" destId="{76E892AC-CC28-8048-A19F-585219B95BFA}" srcOrd="0" destOrd="0" presId="urn:microsoft.com/office/officeart/2008/layout/LinedList"/>
    <dgm:cxn modelId="{7B34BC52-4A21-B248-9CBB-6CD760ECA5F7}" type="presOf" srcId="{D198AC7D-7FBF-47DA-8C5D-745492417D2A}" destId="{E053D08B-86E6-A942-866C-7EDB277EB4C2}" srcOrd="0" destOrd="0" presId="urn:microsoft.com/office/officeart/2008/layout/LinedList"/>
    <dgm:cxn modelId="{CF946530-C26A-F440-9DEE-D93F68ACBEE4}" type="presParOf" srcId="{E1B5C8F9-2934-EA47-8556-D87310C85CFA}" destId="{7FAF9E3B-688E-BC4D-B596-3504C736C96E}" srcOrd="0" destOrd="0" presId="urn:microsoft.com/office/officeart/2008/layout/LinedList"/>
    <dgm:cxn modelId="{A59EF0B8-6DCF-064B-93A5-2D88A03336CF}" type="presParOf" srcId="{E1B5C8F9-2934-EA47-8556-D87310C85CFA}" destId="{7A63AA0C-667B-AD47-BAC6-78A0B3EE25C5}" srcOrd="1" destOrd="0" presId="urn:microsoft.com/office/officeart/2008/layout/LinedList"/>
    <dgm:cxn modelId="{F386AA97-A665-1C4F-80EA-728B810F2247}" type="presParOf" srcId="{7A63AA0C-667B-AD47-BAC6-78A0B3EE25C5}" destId="{E053D08B-86E6-A942-866C-7EDB277EB4C2}" srcOrd="0" destOrd="0" presId="urn:microsoft.com/office/officeart/2008/layout/LinedList"/>
    <dgm:cxn modelId="{B3C01C20-4EE1-0642-865F-D63B440E1E38}" type="presParOf" srcId="{7A63AA0C-667B-AD47-BAC6-78A0B3EE25C5}" destId="{1E23DB89-F162-284D-A85C-0E7C09721CA1}" srcOrd="1" destOrd="0" presId="urn:microsoft.com/office/officeart/2008/layout/LinedList"/>
    <dgm:cxn modelId="{981117AB-1118-A64B-A1F5-1FDD1480FDF5}" type="presParOf" srcId="{E1B5C8F9-2934-EA47-8556-D87310C85CFA}" destId="{C3075E50-EB2A-5643-A190-1A3B404FBBFC}" srcOrd="2" destOrd="0" presId="urn:microsoft.com/office/officeart/2008/layout/LinedList"/>
    <dgm:cxn modelId="{E69FC599-942B-164F-8D08-5E531FB9078B}" type="presParOf" srcId="{E1B5C8F9-2934-EA47-8556-D87310C85CFA}" destId="{882A482E-E3F7-E74A-AF80-400FE29032E8}" srcOrd="3" destOrd="0" presId="urn:microsoft.com/office/officeart/2008/layout/LinedList"/>
    <dgm:cxn modelId="{3A5FDDCD-767A-DA4F-84B2-8D153297B801}" type="presParOf" srcId="{882A482E-E3F7-E74A-AF80-400FE29032E8}" destId="{76E892AC-CC28-8048-A19F-585219B95BFA}" srcOrd="0" destOrd="0" presId="urn:microsoft.com/office/officeart/2008/layout/LinedList"/>
    <dgm:cxn modelId="{301C183C-BB99-3248-85EF-2D342B43ADDC}" type="presParOf" srcId="{882A482E-E3F7-E74A-AF80-400FE29032E8}" destId="{F6CCFF4E-89EA-C448-847F-BFF664CAA35E}"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C65C66-4957-1042-9667-ECB04CA0FF61}">
      <dsp:nvSpPr>
        <dsp:cNvPr id="0" name=""/>
        <dsp:cNvSpPr/>
      </dsp:nvSpPr>
      <dsp:spPr>
        <a:xfrm>
          <a:off x="0" y="498465"/>
          <a:ext cx="6891188" cy="10939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We need oil for our everyday life. But the amount of oil form traditional sources is going to drop off in these year.</a:t>
          </a:r>
        </a:p>
      </dsp:txBody>
      <dsp:txXfrm>
        <a:off x="0" y="498465"/>
        <a:ext cx="6891188" cy="1093950"/>
      </dsp:txXfrm>
    </dsp:sp>
    <dsp:sp modelId="{5069835C-89A1-1840-97D8-F935932FDE25}">
      <dsp:nvSpPr>
        <dsp:cNvPr id="0" name=""/>
        <dsp:cNvSpPr/>
      </dsp:nvSpPr>
      <dsp:spPr>
        <a:xfrm>
          <a:off x="0" y="1650015"/>
          <a:ext cx="6891188" cy="109395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If we don’t have enough oil, it will become very expensive. In that case, we need to find a new sources . However, it is more difficult to find and  produce them.</a:t>
          </a:r>
        </a:p>
      </dsp:txBody>
      <dsp:txXfrm>
        <a:off x="0" y="1650015"/>
        <a:ext cx="6891188" cy="1093950"/>
      </dsp:txXfrm>
    </dsp:sp>
    <dsp:sp modelId="{CDB29BA2-2FE5-C349-8A2D-75380AAF9675}">
      <dsp:nvSpPr>
        <dsp:cNvPr id="0" name=""/>
        <dsp:cNvSpPr/>
      </dsp:nvSpPr>
      <dsp:spPr>
        <a:xfrm>
          <a:off x="0" y="2801566"/>
          <a:ext cx="6891188" cy="109395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In the second way, is to conserve, or use less energy.</a:t>
          </a:r>
        </a:p>
      </dsp:txBody>
      <dsp:txXfrm>
        <a:off x="0" y="2801566"/>
        <a:ext cx="6891188" cy="109395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59D1542-02CB-1846-A19C-3AB076F5574D}">
      <dsp:nvSpPr>
        <dsp:cNvPr id="0" name=""/>
        <dsp:cNvSpPr/>
      </dsp:nvSpPr>
      <dsp:spPr>
        <a:xfrm>
          <a:off x="0" y="0"/>
          <a:ext cx="689118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AB5C43-222F-B445-B9E6-4AFA6E699547}">
      <dsp:nvSpPr>
        <dsp:cNvPr id="0" name=""/>
        <dsp:cNvSpPr/>
      </dsp:nvSpPr>
      <dsp:spPr>
        <a:xfrm>
          <a:off x="0" y="0"/>
          <a:ext cx="6891188" cy="2196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a:t>Solar energy is one of the renewable energy. It is very easy to got, so that you can see them almost everywhere. Your watch, the light beside rode or even a car can be power by solar energy.</a:t>
          </a:r>
        </a:p>
      </dsp:txBody>
      <dsp:txXfrm>
        <a:off x="0" y="0"/>
        <a:ext cx="6891188" cy="2196990"/>
      </dsp:txXfrm>
    </dsp:sp>
    <dsp:sp modelId="{BDBCB024-B30D-C54C-A0B3-7CFD4ADFD69E}">
      <dsp:nvSpPr>
        <dsp:cNvPr id="0" name=""/>
        <dsp:cNvSpPr/>
      </dsp:nvSpPr>
      <dsp:spPr>
        <a:xfrm>
          <a:off x="0" y="2196990"/>
          <a:ext cx="6891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287FF2-7469-1744-BCFA-77A35DAA12AA}">
      <dsp:nvSpPr>
        <dsp:cNvPr id="0" name=""/>
        <dsp:cNvSpPr/>
      </dsp:nvSpPr>
      <dsp:spPr>
        <a:xfrm>
          <a:off x="0" y="2196990"/>
          <a:ext cx="6891188" cy="2196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a:t>Solar energy is also the best energy source for those poor country. They can just put the board for it on any place that can see sunlight then they can got their energy.</a:t>
          </a:r>
        </a:p>
      </dsp:txBody>
      <dsp:txXfrm>
        <a:off x="0" y="2196990"/>
        <a:ext cx="6891188" cy="219699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FAF9E3B-688E-BC4D-B596-3504C736C96E}">
      <dsp:nvSpPr>
        <dsp:cNvPr id="0" name=""/>
        <dsp:cNvSpPr/>
      </dsp:nvSpPr>
      <dsp:spPr>
        <a:xfrm>
          <a:off x="0" y="0"/>
          <a:ext cx="689118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053D08B-86E6-A942-866C-7EDB277EB4C2}">
      <dsp:nvSpPr>
        <dsp:cNvPr id="0" name=""/>
        <dsp:cNvSpPr/>
      </dsp:nvSpPr>
      <dsp:spPr>
        <a:xfrm>
          <a:off x="0" y="0"/>
          <a:ext cx="6891188" cy="2196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t>About energy in Taiwan, we just closed our fourth nuclear power plant. And because of the air pollution, we can not use too much coal-fired power plant. That means, we should try to make more renewable energy for that.</a:t>
          </a:r>
        </a:p>
      </dsp:txBody>
      <dsp:txXfrm>
        <a:off x="0" y="0"/>
        <a:ext cx="6891188" cy="2196990"/>
      </dsp:txXfrm>
    </dsp:sp>
    <dsp:sp modelId="{C3075E50-EB2A-5643-A190-1A3B404FBBFC}">
      <dsp:nvSpPr>
        <dsp:cNvPr id="0" name=""/>
        <dsp:cNvSpPr/>
      </dsp:nvSpPr>
      <dsp:spPr>
        <a:xfrm>
          <a:off x="0" y="2196990"/>
          <a:ext cx="689118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6E892AC-CC28-8048-A19F-585219B95BFA}">
      <dsp:nvSpPr>
        <dsp:cNvPr id="0" name=""/>
        <dsp:cNvSpPr/>
      </dsp:nvSpPr>
      <dsp:spPr>
        <a:xfrm>
          <a:off x="0" y="2196990"/>
          <a:ext cx="6891188" cy="2196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t>But we don’t actually have much renewable energy in Taiwan. So that will be one of most important issue Taiwanese people should focus on now.</a:t>
          </a:r>
        </a:p>
      </dsp:txBody>
      <dsp:txXfrm>
        <a:off x="0" y="2196990"/>
        <a:ext cx="6891188" cy="21969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F5952-8BBB-E446-841A-618F59FF415F}" type="datetimeFigureOut">
              <a:rPr lang="x-none" smtClean="0"/>
              <a:pPr/>
              <a:t>12/21/21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9B141-57EA-9440-A3A8-40532508A070}"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236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2"/>
        <p:cNvGrpSpPr/>
        <p:nvPr/>
      </p:nvGrpSpPr>
      <p:grpSpPr>
        <a:xfrm>
          <a:off x="0" y="0"/>
          <a:ext cx="0" cy="0"/>
          <a:chOff x="0" y="0"/>
          <a:chExt cx="0" cy="0"/>
        </a:xfrm>
      </p:grpSpPr>
      <p:sp>
        <p:nvSpPr>
          <p:cNvPr id="63" name="Google Shape;63;g10341a979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0341a979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9"/>
        <p:cNvGrpSpPr/>
        <p:nvPr/>
      </p:nvGrpSpPr>
      <p:grpSpPr>
        <a:xfrm>
          <a:off x="0" y="0"/>
          <a:ext cx="0" cy="0"/>
          <a:chOff x="0" y="0"/>
          <a:chExt cx="0" cy="0"/>
        </a:xfrm>
      </p:grpSpPr>
      <p:sp>
        <p:nvSpPr>
          <p:cNvPr id="90" name="Google Shape;90;g6dc2d10a920ff839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6dc2d10a920ff83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2"/>
        <p:cNvGrpSpPr/>
        <p:nvPr/>
      </p:nvGrpSpPr>
      <p:grpSpPr>
        <a:xfrm>
          <a:off x="0" y="0"/>
          <a:ext cx="0" cy="0"/>
          <a:chOff x="0" y="0"/>
          <a:chExt cx="0" cy="0"/>
        </a:xfrm>
      </p:grpSpPr>
      <p:sp>
        <p:nvSpPr>
          <p:cNvPr id="103" name="Google Shape;103;gfc1007ae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fc1007ae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4"/>
        <p:cNvGrpSpPr/>
        <p:nvPr/>
      </p:nvGrpSpPr>
      <p:grpSpPr>
        <a:xfrm>
          <a:off x="0" y="0"/>
          <a:ext cx="0" cy="0"/>
          <a:chOff x="0" y="0"/>
          <a:chExt cx="0" cy="0"/>
        </a:xfrm>
      </p:grpSpPr>
      <p:sp>
        <p:nvSpPr>
          <p:cNvPr id="115" name="Google Shape;115;g10351fde899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0351fde899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5"/>
        <p:cNvGrpSpPr/>
        <p:nvPr/>
      </p:nvGrpSpPr>
      <p:grpSpPr>
        <a:xfrm>
          <a:off x="0" y="0"/>
          <a:ext cx="0" cy="0"/>
          <a:chOff x="0" y="0"/>
          <a:chExt cx="0" cy="0"/>
        </a:xfrm>
      </p:grpSpPr>
      <p:sp>
        <p:nvSpPr>
          <p:cNvPr id="126" name="Google Shape;126;g6fe717acd130454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fe717acd130454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2"/>
        <p:cNvGrpSpPr/>
        <p:nvPr/>
      </p:nvGrpSpPr>
      <p:grpSpPr>
        <a:xfrm>
          <a:off x="0" y="0"/>
          <a:ext cx="0" cy="0"/>
          <a:chOff x="0" y="0"/>
          <a:chExt cx="0" cy="0"/>
        </a:xfrm>
      </p:grpSpPr>
      <p:sp>
        <p:nvSpPr>
          <p:cNvPr id="143" name="Google Shape;143;g2d7cfc99d75d345a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d7cfc99d75d345a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1"/>
        <p:cNvGrpSpPr/>
        <p:nvPr/>
      </p:nvGrpSpPr>
      <p:grpSpPr>
        <a:xfrm>
          <a:off x="0" y="0"/>
          <a:ext cx="0" cy="0"/>
          <a:chOff x="0" y="0"/>
          <a:chExt cx="0" cy="0"/>
        </a:xfrm>
      </p:grpSpPr>
      <p:sp>
        <p:nvSpPr>
          <p:cNvPr id="152" name="Google Shape;152;g103578256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03578256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6"/>
        <p:cNvGrpSpPr/>
        <p:nvPr/>
      </p:nvGrpSpPr>
      <p:grpSpPr>
        <a:xfrm>
          <a:off x="0" y="0"/>
          <a:ext cx="0" cy="0"/>
          <a:chOff x="0" y="0"/>
          <a:chExt cx="0" cy="0"/>
        </a:xfrm>
      </p:grpSpPr>
      <p:sp>
        <p:nvSpPr>
          <p:cNvPr id="277" name="Google Shape;277;gfc734b940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fc734b940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5"/>
        <p:cNvGrpSpPr/>
        <p:nvPr/>
      </p:nvGrpSpPr>
      <p:grpSpPr>
        <a:xfrm>
          <a:off x="0" y="0"/>
          <a:ext cx="0" cy="0"/>
          <a:chOff x="0" y="0"/>
          <a:chExt cx="0" cy="0"/>
        </a:xfrm>
      </p:grpSpPr>
      <p:sp>
        <p:nvSpPr>
          <p:cNvPr id="286" name="Google Shape;286;gfc7daa08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fc7daa08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5"/>
        <p:cNvGrpSpPr/>
        <p:nvPr/>
      </p:nvGrpSpPr>
      <p:grpSpPr>
        <a:xfrm>
          <a:off x="0" y="0"/>
          <a:ext cx="0" cy="0"/>
          <a:chOff x="0" y="0"/>
          <a:chExt cx="0" cy="0"/>
        </a:xfrm>
      </p:grpSpPr>
      <p:sp>
        <p:nvSpPr>
          <p:cNvPr id="296" name="Google Shape;296;g73f9a769cb6c4dc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73f9a769cb6c4dc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1"/>
        <p:cNvGrpSpPr/>
        <p:nvPr/>
      </p:nvGrpSpPr>
      <p:grpSpPr>
        <a:xfrm>
          <a:off x="0" y="0"/>
          <a:ext cx="0" cy="0"/>
          <a:chOff x="0" y="0"/>
          <a:chExt cx="0" cy="0"/>
        </a:xfrm>
      </p:grpSpPr>
      <p:sp>
        <p:nvSpPr>
          <p:cNvPr id="72" name="Google Shape;72;g339ceca0889de1d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39ceca0889de1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8"/>
        <p:cNvGrpSpPr/>
        <p:nvPr/>
      </p:nvGrpSpPr>
      <p:grpSpPr>
        <a:xfrm>
          <a:off x="0" y="0"/>
          <a:ext cx="0" cy="0"/>
          <a:chOff x="0" y="0"/>
          <a:chExt cx="0" cy="0"/>
        </a:xfrm>
      </p:grpSpPr>
      <p:sp>
        <p:nvSpPr>
          <p:cNvPr id="309" name="Google Shape;309;g10351fde89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0351fde89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9"/>
        <p:cNvGrpSpPr/>
        <p:nvPr/>
      </p:nvGrpSpPr>
      <p:grpSpPr>
        <a:xfrm>
          <a:off x="0" y="0"/>
          <a:ext cx="0" cy="0"/>
          <a:chOff x="0" y="0"/>
          <a:chExt cx="0" cy="0"/>
        </a:xfrm>
      </p:grpSpPr>
      <p:sp>
        <p:nvSpPr>
          <p:cNvPr id="320" name="Google Shape;320;g10351fde899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0351fde899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1"/>
        <p:cNvGrpSpPr/>
        <p:nvPr/>
      </p:nvGrpSpPr>
      <p:grpSpPr>
        <a:xfrm>
          <a:off x="0" y="0"/>
          <a:ext cx="0" cy="0"/>
          <a:chOff x="0" y="0"/>
          <a:chExt cx="0" cy="0"/>
        </a:xfrm>
      </p:grpSpPr>
      <p:sp>
        <p:nvSpPr>
          <p:cNvPr id="332" name="Google Shape;332;g10351fde899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0351fde89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6"/>
        <p:cNvGrpSpPr/>
        <p:nvPr/>
      </p:nvGrpSpPr>
      <p:grpSpPr>
        <a:xfrm>
          <a:off x="0" y="0"/>
          <a:ext cx="0" cy="0"/>
          <a:chOff x="0" y="0"/>
          <a:chExt cx="0" cy="0"/>
        </a:xfrm>
      </p:grpSpPr>
      <p:sp>
        <p:nvSpPr>
          <p:cNvPr id="57" name="Google Shape;57;gf565034d1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f565034d1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9"/>
        <p:cNvGrpSpPr/>
        <p:nvPr/>
      </p:nvGrpSpPr>
      <p:grpSpPr>
        <a:xfrm>
          <a:off x="0" y="0"/>
          <a:ext cx="0" cy="0"/>
          <a:chOff x="0" y="0"/>
          <a:chExt cx="0" cy="0"/>
        </a:xfrm>
      </p:grpSpPr>
      <p:sp>
        <p:nvSpPr>
          <p:cNvPr id="70" name="Google Shape;70;gf565034d19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f565034d19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8"/>
        <p:cNvGrpSpPr/>
        <p:nvPr/>
      </p:nvGrpSpPr>
      <p:grpSpPr>
        <a:xfrm>
          <a:off x="0" y="0"/>
          <a:ext cx="0" cy="0"/>
          <a:chOff x="0" y="0"/>
          <a:chExt cx="0" cy="0"/>
        </a:xfrm>
      </p:grpSpPr>
      <p:sp>
        <p:nvSpPr>
          <p:cNvPr id="79" name="Google Shape;79;gf565034d19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f565034d19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0"/>
        <p:cNvGrpSpPr/>
        <p:nvPr/>
      </p:nvGrpSpPr>
      <p:grpSpPr>
        <a:xfrm>
          <a:off x="0" y="0"/>
          <a:ext cx="0" cy="0"/>
          <a:chOff x="0" y="0"/>
          <a:chExt cx="0" cy="0"/>
        </a:xfrm>
      </p:grpSpPr>
      <p:sp>
        <p:nvSpPr>
          <p:cNvPr id="191" name="Google Shape;191;g7dfa960a7e47948e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dfa960a7e47948e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4"/>
        <p:cNvGrpSpPr/>
        <p:nvPr/>
      </p:nvGrpSpPr>
      <p:grpSpPr>
        <a:xfrm>
          <a:off x="0" y="0"/>
          <a:ext cx="0" cy="0"/>
          <a:chOff x="0" y="0"/>
          <a:chExt cx="0" cy="0"/>
        </a:xfrm>
      </p:grpSpPr>
      <p:sp>
        <p:nvSpPr>
          <p:cNvPr id="205" name="Google Shape;205;g10351fde899_4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0351fde899_4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6"/>
        <p:cNvGrpSpPr/>
        <p:nvPr/>
      </p:nvGrpSpPr>
      <p:grpSpPr>
        <a:xfrm>
          <a:off x="0" y="0"/>
          <a:ext cx="0" cy="0"/>
          <a:chOff x="0" y="0"/>
          <a:chExt cx="0" cy="0"/>
        </a:xfrm>
      </p:grpSpPr>
      <p:sp>
        <p:nvSpPr>
          <p:cNvPr id="347" name="Google Shape;347;gfbf475a4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bf475a4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0"/>
        <p:cNvGrpSpPr/>
        <p:nvPr/>
      </p:nvGrpSpPr>
      <p:grpSpPr>
        <a:xfrm>
          <a:off x="0" y="0"/>
          <a:ext cx="0" cy="0"/>
          <a:chOff x="0" y="0"/>
          <a:chExt cx="0" cy="0"/>
        </a:xfrm>
      </p:grpSpPr>
      <p:sp>
        <p:nvSpPr>
          <p:cNvPr id="361" name="Google Shape;361;g101afa97f3a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1afa97f3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2"/>
        <p:cNvGrpSpPr/>
        <p:nvPr/>
      </p:nvGrpSpPr>
      <p:grpSpPr>
        <a:xfrm>
          <a:off x="0" y="0"/>
          <a:ext cx="0" cy="0"/>
          <a:chOff x="0" y="0"/>
          <a:chExt cx="0" cy="0"/>
        </a:xfrm>
      </p:grpSpPr>
      <p:sp>
        <p:nvSpPr>
          <p:cNvPr id="163" name="Google Shape;163;gfbf77825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fbf77825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3"/>
        <p:cNvGrpSpPr/>
        <p:nvPr/>
      </p:nvGrpSpPr>
      <p:grpSpPr>
        <a:xfrm>
          <a:off x="0" y="0"/>
          <a:ext cx="0" cy="0"/>
          <a:chOff x="0" y="0"/>
          <a:chExt cx="0" cy="0"/>
        </a:xfrm>
      </p:grpSpPr>
      <p:sp>
        <p:nvSpPr>
          <p:cNvPr id="374" name="Google Shape;374;g1035a598c7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035a598c7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1"/>
        <p:cNvGrpSpPr/>
        <p:nvPr/>
      </p:nvGrpSpPr>
      <p:grpSpPr>
        <a:xfrm>
          <a:off x="0" y="0"/>
          <a:ext cx="0" cy="0"/>
          <a:chOff x="0" y="0"/>
          <a:chExt cx="0" cy="0"/>
        </a:xfrm>
      </p:grpSpPr>
      <p:sp>
        <p:nvSpPr>
          <p:cNvPr id="132" name="Google Shape;132;gfb865fcd2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fb865fcd2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2"/>
        <p:cNvGrpSpPr/>
        <p:nvPr/>
      </p:nvGrpSpPr>
      <p:grpSpPr>
        <a:xfrm>
          <a:off x="0" y="0"/>
          <a:ext cx="0" cy="0"/>
          <a:chOff x="0" y="0"/>
          <a:chExt cx="0" cy="0"/>
        </a:xfrm>
      </p:grpSpPr>
      <p:sp>
        <p:nvSpPr>
          <p:cNvPr id="143" name="Google Shape;143;gfb865fcd2a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fb865fcd2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0"/>
        <p:cNvGrpSpPr/>
        <p:nvPr/>
      </p:nvGrpSpPr>
      <p:grpSpPr>
        <a:xfrm>
          <a:off x="0" y="0"/>
          <a:ext cx="0" cy="0"/>
          <a:chOff x="0" y="0"/>
          <a:chExt cx="0" cy="0"/>
        </a:xfrm>
      </p:grpSpPr>
      <p:sp>
        <p:nvSpPr>
          <p:cNvPr id="151" name="Google Shape;151;gfb865fcd2a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b865fcd2a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9"/>
        <p:cNvGrpSpPr/>
        <p:nvPr/>
      </p:nvGrpSpPr>
      <p:grpSpPr>
        <a:xfrm>
          <a:off x="0" y="0"/>
          <a:ext cx="0" cy="0"/>
          <a:chOff x="0" y="0"/>
          <a:chExt cx="0" cy="0"/>
        </a:xfrm>
      </p:grpSpPr>
      <p:sp>
        <p:nvSpPr>
          <p:cNvPr id="230" name="Google Shape;230;gfc77a5cd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fc77a5cd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9"/>
        <p:cNvGrpSpPr/>
        <p:nvPr/>
      </p:nvGrpSpPr>
      <p:grpSpPr>
        <a:xfrm>
          <a:off x="0" y="0"/>
          <a:ext cx="0" cy="0"/>
          <a:chOff x="0" y="0"/>
          <a:chExt cx="0" cy="0"/>
        </a:xfrm>
      </p:grpSpPr>
      <p:sp>
        <p:nvSpPr>
          <p:cNvPr id="240" name="Google Shape;240;g10341a9797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0341a9797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6"/>
        <p:cNvGrpSpPr/>
        <p:nvPr/>
      </p:nvGrpSpPr>
      <p:grpSpPr>
        <a:xfrm>
          <a:off x="0" y="0"/>
          <a:ext cx="0" cy="0"/>
          <a:chOff x="0" y="0"/>
          <a:chExt cx="0" cy="0"/>
        </a:xfrm>
      </p:grpSpPr>
      <p:sp>
        <p:nvSpPr>
          <p:cNvPr id="247" name="Google Shape;247;g1029997e7a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029997e7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8"/>
        <p:cNvGrpSpPr/>
        <p:nvPr/>
      </p:nvGrpSpPr>
      <p:grpSpPr>
        <a:xfrm>
          <a:off x="0" y="0"/>
          <a:ext cx="0" cy="0"/>
          <a:chOff x="0" y="0"/>
          <a:chExt cx="0" cy="0"/>
        </a:xfrm>
      </p:grpSpPr>
      <p:sp>
        <p:nvSpPr>
          <p:cNvPr id="259" name="Google Shape;259;g1035a598c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035a598c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8"/>
        <p:cNvGrpSpPr/>
        <p:nvPr/>
      </p:nvGrpSpPr>
      <p:grpSpPr>
        <a:xfrm>
          <a:off x="0" y="0"/>
          <a:ext cx="0" cy="0"/>
          <a:chOff x="0" y="0"/>
          <a:chExt cx="0" cy="0"/>
        </a:xfrm>
      </p:grpSpPr>
      <p:sp>
        <p:nvSpPr>
          <p:cNvPr id="169" name="Google Shape;169;gfc734b940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fc734b940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7"/>
        <p:cNvGrpSpPr/>
        <p:nvPr/>
      </p:nvGrpSpPr>
      <p:grpSpPr>
        <a:xfrm>
          <a:off x="0" y="0"/>
          <a:ext cx="0" cy="0"/>
          <a:chOff x="0" y="0"/>
          <a:chExt cx="0" cy="0"/>
        </a:xfrm>
      </p:grpSpPr>
      <p:sp>
        <p:nvSpPr>
          <p:cNvPr id="178" name="Google Shape;178;g1039c4ff0c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039c4ff0c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7"/>
        <p:cNvGrpSpPr/>
        <p:nvPr/>
      </p:nvGrpSpPr>
      <p:grpSpPr>
        <a:xfrm>
          <a:off x="0" y="0"/>
          <a:ext cx="0" cy="0"/>
          <a:chOff x="0" y="0"/>
          <a:chExt cx="0" cy="0"/>
        </a:xfrm>
      </p:grpSpPr>
      <p:sp>
        <p:nvSpPr>
          <p:cNvPr id="118" name="Google Shape;118;gfccd876e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ccd876e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38FD6B8-AD1B-7246-A142-6667BB4CA0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C66EE0B-17C2-0748-BA33-4074342D45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FBB9A65-4697-F74B-BF2F-2D659426F113}"/>
              </a:ext>
            </a:extLst>
          </p:cNvPr>
          <p:cNvSpPr>
            <a:spLocks noGrp="1"/>
          </p:cNvSpPr>
          <p:nvPr>
            <p:ph type="dt" sz="half" idx="10"/>
          </p:nvPr>
        </p:nvSpPr>
        <p:spPr/>
        <p:txBody>
          <a:bodyPr/>
          <a:lstStyle/>
          <a:p>
            <a:fld id="{79361A47-8D42-8342-AFCF-5D344B8BD9F6}" type="datetimeFigureOut">
              <a:rPr lang="x-none" smtClean="0"/>
              <a:pPr/>
              <a:t>12/21/21</a:t>
            </a:fld>
            <a:endParaRPr lang="x-none"/>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0C1B80A-41EA-4341-AF1A-413E7918B0C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4973102-C1F6-D44D-80A3-93497BA41757}"/>
              </a:ext>
            </a:extLst>
          </p:cNvPr>
          <p:cNvSpPr>
            <a:spLocks noGrp="1"/>
          </p:cNvSpPr>
          <p:nvPr>
            <p:ph type="sldNum" sz="quarter" idx="12"/>
          </p:nvPr>
        </p:nvSpPr>
        <p:spPr/>
        <p:txBody>
          <a:body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696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DAF9566-50C0-DD4A-AE23-F388D7F06ED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A38B67B-EC82-DE4D-A69F-73ACD76B7D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32FDF12-0F93-D640-92C8-CDDFB986FC9F}"/>
              </a:ext>
            </a:extLst>
          </p:cNvPr>
          <p:cNvSpPr>
            <a:spLocks noGrp="1"/>
          </p:cNvSpPr>
          <p:nvPr>
            <p:ph type="dt" sz="half" idx="10"/>
          </p:nvPr>
        </p:nvSpPr>
        <p:spPr/>
        <p:txBody>
          <a:bodyPr/>
          <a:lstStyle/>
          <a:p>
            <a:fld id="{79361A47-8D42-8342-AFCF-5D344B8BD9F6}" type="datetimeFigureOut">
              <a:rPr lang="x-none" smtClean="0"/>
              <a:pPr/>
              <a:t>12/21/21</a:t>
            </a:fld>
            <a:endParaRPr lang="x-none"/>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92A52D0-38FF-3543-848B-20263F17A98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40A2CD3-F9A3-FD42-99E1-8382CE50620F}"/>
              </a:ext>
            </a:extLst>
          </p:cNvPr>
          <p:cNvSpPr>
            <a:spLocks noGrp="1"/>
          </p:cNvSpPr>
          <p:nvPr>
            <p:ph type="sldNum" sz="quarter" idx="12"/>
          </p:nvPr>
        </p:nvSpPr>
        <p:spPr/>
        <p:txBody>
          <a:body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1502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1D8C395-AFE5-A54F-818F-619B61177E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0753498-FF6B-C248-939F-B1360E367D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F83E216-5B16-BF45-94CD-00B9815CE681}"/>
              </a:ext>
            </a:extLst>
          </p:cNvPr>
          <p:cNvSpPr>
            <a:spLocks noGrp="1"/>
          </p:cNvSpPr>
          <p:nvPr>
            <p:ph type="dt" sz="half" idx="10"/>
          </p:nvPr>
        </p:nvSpPr>
        <p:spPr/>
        <p:txBody>
          <a:bodyPr/>
          <a:lstStyle/>
          <a:p>
            <a:fld id="{79361A47-8D42-8342-AFCF-5D344B8BD9F6}" type="datetimeFigureOut">
              <a:rPr lang="x-none" smtClean="0"/>
              <a:pPr/>
              <a:t>12/21/21</a:t>
            </a:fld>
            <a:endParaRPr lang="x-none"/>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8BAC144-8794-5543-8567-F1605043EDE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2002D55-554E-AF4A-8F64-2F12B2B04245}"/>
              </a:ext>
            </a:extLst>
          </p:cNvPr>
          <p:cNvSpPr>
            <a:spLocks noGrp="1"/>
          </p:cNvSpPr>
          <p:nvPr>
            <p:ph type="sldNum" sz="quarter" idx="12"/>
          </p:nvPr>
        </p:nvSpPr>
        <p:spPr/>
        <p:txBody>
          <a:body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8202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4393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 smtClean="0"/>
              <a:pPr/>
              <a:t>‹#›</a:t>
            </a:fld>
            <a:endParaRPr lang="uk"/>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554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2E48C98-B9BC-FF44-8FF8-179866BA7B06}"/>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01F76EA-9FB2-DE4E-8B64-93BD122DDF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560222A-2E64-AD41-95A4-A555C784AC38}"/>
              </a:ext>
            </a:extLst>
          </p:cNvPr>
          <p:cNvSpPr>
            <a:spLocks noGrp="1"/>
          </p:cNvSpPr>
          <p:nvPr>
            <p:ph type="dt" sz="half" idx="10"/>
          </p:nvPr>
        </p:nvSpPr>
        <p:spPr/>
        <p:txBody>
          <a:bodyPr/>
          <a:lstStyle/>
          <a:p>
            <a:fld id="{79361A47-8D42-8342-AFCF-5D344B8BD9F6}" type="datetimeFigureOut">
              <a:rPr lang="x-none" smtClean="0"/>
              <a:pPr/>
              <a:t>12/21/21</a:t>
            </a:fld>
            <a:endParaRPr lang="x-none"/>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878EC2D-1FDE-2341-A073-E78E506A0BA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62F24D4-370E-8446-AA94-FB51BC901154}"/>
              </a:ext>
            </a:extLst>
          </p:cNvPr>
          <p:cNvSpPr>
            <a:spLocks noGrp="1"/>
          </p:cNvSpPr>
          <p:nvPr>
            <p:ph type="sldNum" sz="quarter" idx="12"/>
          </p:nvPr>
        </p:nvSpPr>
        <p:spPr/>
        <p:txBody>
          <a:body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1803218"/>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762E4EA-401D-5C43-A61E-735DFC8ACD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F188111-0D6D-7841-8E62-0ED1727512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A69C0B7-7375-DF46-BD24-5EF776735CCA}"/>
              </a:ext>
            </a:extLst>
          </p:cNvPr>
          <p:cNvSpPr>
            <a:spLocks noGrp="1"/>
          </p:cNvSpPr>
          <p:nvPr>
            <p:ph type="dt" sz="half" idx="10"/>
          </p:nvPr>
        </p:nvSpPr>
        <p:spPr/>
        <p:txBody>
          <a:bodyPr/>
          <a:lstStyle/>
          <a:p>
            <a:fld id="{79361A47-8D42-8342-AFCF-5D344B8BD9F6}" type="datetimeFigureOut">
              <a:rPr lang="x-none" smtClean="0"/>
              <a:pPr/>
              <a:t>12/21/21</a:t>
            </a:fld>
            <a:endParaRPr lang="x-none"/>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D362FDF-FEB6-704A-88B1-5ABA6DE9CF6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D3B785D-4F1D-6048-916C-E31779A15A15}"/>
              </a:ext>
            </a:extLst>
          </p:cNvPr>
          <p:cNvSpPr>
            <a:spLocks noGrp="1"/>
          </p:cNvSpPr>
          <p:nvPr>
            <p:ph type="sldNum" sz="quarter" idx="12"/>
          </p:nvPr>
        </p:nvSpPr>
        <p:spPr/>
        <p:txBody>
          <a:body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480367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D2F1A56-0DA6-FE48-B217-CE77BFAAE41B}"/>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E6780-E61F-DE4B-8003-269F86D763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2818A3B-6E9B-9F47-B9F6-8D52CA6659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D738010-C45C-D94C-BDC1-E7CC827A1CA3}"/>
              </a:ext>
            </a:extLst>
          </p:cNvPr>
          <p:cNvSpPr>
            <a:spLocks noGrp="1"/>
          </p:cNvSpPr>
          <p:nvPr>
            <p:ph type="dt" sz="half" idx="10"/>
          </p:nvPr>
        </p:nvSpPr>
        <p:spPr/>
        <p:txBody>
          <a:bodyPr/>
          <a:lstStyle/>
          <a:p>
            <a:fld id="{79361A47-8D42-8342-AFCF-5D344B8BD9F6}" type="datetimeFigureOut">
              <a:rPr lang="x-none" smtClean="0"/>
              <a:pPr/>
              <a:t>12/21/21</a:t>
            </a:fld>
            <a:endParaRPr lang="x-none"/>
          </a:p>
        </p:txBody>
      </p:sp>
      <p:sp>
        <p:nvSpPr>
          <p:cNvPr id="6" name="Foot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0B9A390-BB4D-F541-B1F2-D7CFF621C85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2153D94-002E-F444-AF49-C1B5837C1A36}"/>
              </a:ext>
            </a:extLst>
          </p:cNvPr>
          <p:cNvSpPr>
            <a:spLocks noGrp="1"/>
          </p:cNvSpPr>
          <p:nvPr>
            <p:ph type="sldNum" sz="quarter" idx="12"/>
          </p:nvPr>
        </p:nvSpPr>
        <p:spPr/>
        <p:txBody>
          <a:body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721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8E64E12-5CAF-B646-8341-2B86A733C613}"/>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D62B0B5-6076-4245-85EC-F221922B34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C4262B5-DD94-544A-9A2B-D0FA979293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BF9472-D6B5-C848-B34A-082801578F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E8396FE-2391-5845-916C-B2AB1204D9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0605B59-6051-2445-8B29-38C3E204B85B}"/>
              </a:ext>
            </a:extLst>
          </p:cNvPr>
          <p:cNvSpPr>
            <a:spLocks noGrp="1"/>
          </p:cNvSpPr>
          <p:nvPr>
            <p:ph type="dt" sz="half" idx="10"/>
          </p:nvPr>
        </p:nvSpPr>
        <p:spPr/>
        <p:txBody>
          <a:bodyPr/>
          <a:lstStyle/>
          <a:p>
            <a:fld id="{79361A47-8D42-8342-AFCF-5D344B8BD9F6}" type="datetimeFigureOut">
              <a:rPr lang="x-none" smtClean="0"/>
              <a:pPr/>
              <a:t>12/21/21</a:t>
            </a:fld>
            <a:endParaRPr lang="x-none"/>
          </a:p>
        </p:txBody>
      </p:sp>
      <p:sp>
        <p:nvSpPr>
          <p:cNvPr id="8" name="Footer Placeholder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32173D-C0C9-2B48-8CEE-6821E016BC6E}"/>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BF58904-F842-5146-ACE3-27618282AD08}"/>
              </a:ext>
            </a:extLst>
          </p:cNvPr>
          <p:cNvSpPr>
            <a:spLocks noGrp="1"/>
          </p:cNvSpPr>
          <p:nvPr>
            <p:ph type="sldNum" sz="quarter" idx="12"/>
          </p:nvPr>
        </p:nvSpPr>
        <p:spPr/>
        <p:txBody>
          <a:body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751915"/>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54ADCC4-D213-8641-888C-7F4D5F5452FC}"/>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1561394-5206-7249-95CA-FF66FFF905DF}"/>
              </a:ext>
            </a:extLst>
          </p:cNvPr>
          <p:cNvSpPr>
            <a:spLocks noGrp="1"/>
          </p:cNvSpPr>
          <p:nvPr>
            <p:ph type="dt" sz="half" idx="10"/>
          </p:nvPr>
        </p:nvSpPr>
        <p:spPr/>
        <p:txBody>
          <a:bodyPr/>
          <a:lstStyle/>
          <a:p>
            <a:fld id="{79361A47-8D42-8342-AFCF-5D344B8BD9F6}" type="datetimeFigureOut">
              <a:rPr lang="x-none" smtClean="0"/>
              <a:pPr/>
              <a:t>12/21/21</a:t>
            </a:fld>
            <a:endParaRPr lang="x-none"/>
          </a:p>
        </p:txBody>
      </p:sp>
      <p:sp>
        <p:nvSpPr>
          <p:cNvPr id="4" name="Footer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693BF82-07BF-8E45-8A67-28613CE88FC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D0F10E5-307A-7747-9D0D-E6902DF3B89E}"/>
              </a:ext>
            </a:extLst>
          </p:cNvPr>
          <p:cNvSpPr>
            <a:spLocks noGrp="1"/>
          </p:cNvSpPr>
          <p:nvPr>
            <p:ph type="sldNum" sz="quarter" idx="12"/>
          </p:nvPr>
        </p:nvSpPr>
        <p:spPr/>
        <p:txBody>
          <a:body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0922722"/>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D46ECB-AF4C-AE4C-9971-57781C5EBE21}"/>
              </a:ext>
            </a:extLst>
          </p:cNvPr>
          <p:cNvSpPr>
            <a:spLocks noGrp="1"/>
          </p:cNvSpPr>
          <p:nvPr>
            <p:ph type="dt" sz="half" idx="10"/>
          </p:nvPr>
        </p:nvSpPr>
        <p:spPr/>
        <p:txBody>
          <a:bodyPr/>
          <a:lstStyle/>
          <a:p>
            <a:fld id="{79361A47-8D42-8342-AFCF-5D344B8BD9F6}" type="datetimeFigureOut">
              <a:rPr lang="x-none" smtClean="0"/>
              <a:pPr/>
              <a:t>12/21/21</a:t>
            </a:fld>
            <a:endParaRPr lang="x-none"/>
          </a:p>
        </p:txBody>
      </p:sp>
      <p:sp>
        <p:nvSpPr>
          <p:cNvPr id="3" name="Footer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534F5FA-EE77-394B-932B-9FC59413E80D}"/>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3EE6F1F-3CDA-6142-9F02-6AAB28B26484}"/>
              </a:ext>
            </a:extLst>
          </p:cNvPr>
          <p:cNvSpPr>
            <a:spLocks noGrp="1"/>
          </p:cNvSpPr>
          <p:nvPr>
            <p:ph type="sldNum" sz="quarter" idx="12"/>
          </p:nvPr>
        </p:nvSpPr>
        <p:spPr/>
        <p:txBody>
          <a:body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366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B4D1427-FA37-E440-BDB7-AAEEC06EE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7A0458B-9647-4C48-8B32-8ECC9A89FD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69C102C-C1DD-604F-8D62-9354FE093C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36758D7-9723-1749-83C4-7A4589BDEA7C}"/>
              </a:ext>
            </a:extLst>
          </p:cNvPr>
          <p:cNvSpPr>
            <a:spLocks noGrp="1"/>
          </p:cNvSpPr>
          <p:nvPr>
            <p:ph type="dt" sz="half" idx="10"/>
          </p:nvPr>
        </p:nvSpPr>
        <p:spPr/>
        <p:txBody>
          <a:bodyPr/>
          <a:lstStyle/>
          <a:p>
            <a:fld id="{79361A47-8D42-8342-AFCF-5D344B8BD9F6}" type="datetimeFigureOut">
              <a:rPr lang="x-none" smtClean="0"/>
              <a:pPr/>
              <a:t>12/21/21</a:t>
            </a:fld>
            <a:endParaRPr lang="x-none"/>
          </a:p>
        </p:txBody>
      </p:sp>
      <p:sp>
        <p:nvSpPr>
          <p:cNvPr id="6" name="Foot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9BE8B0B-0CF4-244B-96D1-50F89E028F2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3738CAF-EF4B-4A46-97D4-2001A8635630}"/>
              </a:ext>
            </a:extLst>
          </p:cNvPr>
          <p:cNvSpPr>
            <a:spLocks noGrp="1"/>
          </p:cNvSpPr>
          <p:nvPr>
            <p:ph type="sldNum" sz="quarter" idx="12"/>
          </p:nvPr>
        </p:nvSpPr>
        <p:spPr/>
        <p:txBody>
          <a:body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761172"/>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719E055-0626-C84A-8C98-963B94DD3E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720C5D7-EC43-6744-A849-E961C119EB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103FE2E-E445-D641-8697-E0F03573C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2A3C45B-5F6B-554A-A2E4-FA46FE04E1DA}"/>
              </a:ext>
            </a:extLst>
          </p:cNvPr>
          <p:cNvSpPr>
            <a:spLocks noGrp="1"/>
          </p:cNvSpPr>
          <p:nvPr>
            <p:ph type="dt" sz="half" idx="10"/>
          </p:nvPr>
        </p:nvSpPr>
        <p:spPr/>
        <p:txBody>
          <a:bodyPr/>
          <a:lstStyle/>
          <a:p>
            <a:fld id="{79361A47-8D42-8342-AFCF-5D344B8BD9F6}" type="datetimeFigureOut">
              <a:rPr lang="x-none" smtClean="0"/>
              <a:pPr/>
              <a:t>12/21/21</a:t>
            </a:fld>
            <a:endParaRPr lang="x-none"/>
          </a:p>
        </p:txBody>
      </p:sp>
      <p:sp>
        <p:nvSpPr>
          <p:cNvPr id="6" name="Foot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CEF94B7-C523-E148-B0FB-C4E91FC7D3A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37DD679-96F7-A341-B096-B7A400A66FEE}"/>
              </a:ext>
            </a:extLst>
          </p:cNvPr>
          <p:cNvSpPr>
            <a:spLocks noGrp="1"/>
          </p:cNvSpPr>
          <p:nvPr>
            <p:ph type="sldNum" sz="quarter" idx="12"/>
          </p:nvPr>
        </p:nvSpPr>
        <p:spPr/>
        <p:txBody>
          <a:body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04926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1F7F145-5556-2042-8378-AB2FC8FACD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62F6FC8-E010-714C-B978-75A2D85BF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30FC92F-E785-0947-ABBD-5C97F9C340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61A47-8D42-8342-AFCF-5D344B8BD9F6}" type="datetimeFigureOut">
              <a:rPr lang="x-none" smtClean="0"/>
              <a:pPr/>
              <a:t>12/21/21</a:t>
            </a:fld>
            <a:endParaRPr lang="x-none"/>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D593DF5-211D-504F-8816-E13DED66B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55CCFA7-8E80-A143-BAD3-164B94F50C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B98F57-F181-4245-9AF0-3F8642623448}" type="slidenum">
              <a:rPr lang="x-none" smtClean="0"/>
              <a:pPr/>
              <a:t>‹#›</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4064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Xindian_River" TargetMode="External"/><Relationship Id="rId4" Type="http://schemas.openxmlformats.org/officeDocument/2006/relationships/hyperlink" Target="https://en.wikipedia.org/wiki/Dahan_River" TargetMode="External"/><Relationship Id="rId5" Type="http://schemas.openxmlformats.org/officeDocument/2006/relationships/hyperlink" Target="https://en.wikipedia.org/wiki/Banqiao_District" TargetMode="External"/><Relationship Id="rId6" Type="http://schemas.openxmlformats.org/officeDocument/2006/relationships/hyperlink" Target="https://en.wikipedia.org/wiki/Eponym" TargetMode="External"/><Relationship Id="rId7" Type="http://schemas.openxmlformats.org/officeDocument/2006/relationships/hyperlink" Target="https://en.wikipedia.org/wiki/Tamsui_District" TargetMode="External"/><Relationship Id="rId8" Type="http://schemas.openxmlformats.org/officeDocument/2006/relationships/hyperlink" Target="https://en.wikipedia.org/wiki/Taiwan_Strait" TargetMode="External"/><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ationalgeographic.org/encyclopedia/pollutio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jpeg"/><Relationship Id="rId8"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0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image" Target="../media/image1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_qXeE6NfTy4" TargetMode="External"/><Relationship Id="rId4" Type="http://schemas.openxmlformats.org/officeDocument/2006/relationships/hyperlink" Target="https://www.youtube.com/watch?v=PorTumvpJhk" TargetMode="Externa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hyperlink" Target="https://www.youtube.com/watch?v=V3IL6Y1TDHo"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image" Target="../media/image1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9.jpeg"/></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2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68.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5" Type="http://schemas.openxmlformats.org/officeDocument/2006/relationships/image" Target="../media/image131.jpeg"/><Relationship Id="rId6" Type="http://schemas.openxmlformats.org/officeDocument/2006/relationships/image" Target="../media/image132.jpeg"/><Relationship Id="rId7" Type="http://schemas.openxmlformats.org/officeDocument/2006/relationships/image" Target="../media/image133.jpeg"/><Relationship Id="rId8" Type="http://schemas.openxmlformats.org/officeDocument/2006/relationships/image" Target="../media/image134.jpe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 Id="rId3" Type="http://schemas.openxmlformats.org/officeDocument/2006/relationships/image" Target="../media/image13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586C04F-59D0-FE44-9274-A15A4CC193B7}"/>
              </a:ext>
            </a:extLst>
          </p:cNvPr>
          <p:cNvSpPr>
            <a:spLocks noGrp="1"/>
          </p:cNvSpPr>
          <p:nvPr>
            <p:ph type="ctrTitle"/>
          </p:nvPr>
        </p:nvSpPr>
        <p:spPr>
          <a:xfrm>
            <a:off x="7464614" y="1783959"/>
            <a:ext cx="4087306" cy="2889114"/>
          </a:xfrm>
        </p:spPr>
        <p:txBody>
          <a:bodyPr anchor="b">
            <a:normAutofit/>
          </a:bodyPr>
          <a:lstStyle/>
          <a:p>
            <a:pPr algn="l"/>
            <a:r>
              <a:rPr lang="x-none" sz="5400"/>
              <a:t>Global issues</a:t>
            </a:r>
          </a:p>
        </p:txBody>
      </p:sp>
      <p:sp>
        <p:nvSpPr>
          <p:cNvPr id="3" name="Sub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5137244-D593-CA45-BAA0-0D0DA61CED9E}"/>
              </a:ext>
            </a:extLst>
          </p:cNvPr>
          <p:cNvSpPr>
            <a:spLocks noGrp="1"/>
          </p:cNvSpPr>
          <p:nvPr>
            <p:ph type="subTitle" idx="1"/>
          </p:nvPr>
        </p:nvSpPr>
        <p:spPr>
          <a:xfrm>
            <a:off x="7464612" y="4750893"/>
            <a:ext cx="4087305" cy="1147863"/>
          </a:xfrm>
        </p:spPr>
        <p:txBody>
          <a:bodyPr anchor="t">
            <a:normAutofit/>
          </a:bodyPr>
          <a:lstStyle/>
          <a:p>
            <a:pPr algn="l"/>
            <a:r>
              <a:rPr lang="x-none" sz="2000" dirty="0"/>
              <a:t>St.Paul High school (class 201), Taiwan  in collaboration with </a:t>
            </a:r>
            <a:r>
              <a:rPr lang="en-US" sz="2000" dirty="0"/>
              <a:t>"</a:t>
            </a:r>
            <a:r>
              <a:rPr lang="en-US" sz="2000" dirty="0" err="1"/>
              <a:t>Troyeshchyna</a:t>
            </a:r>
            <a:r>
              <a:rPr lang="en-US" sz="2000" dirty="0"/>
              <a:t>" Gymnasium, Ukraine</a:t>
            </a:r>
            <a:endParaRPr lang="x-none" sz="2000" dirty="0"/>
          </a:p>
        </p:txBody>
      </p:sp>
      <p:sp>
        <p:nvSpPr>
          <p:cNvPr id="9" name="Freeform: Shap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CC64F-7275-4E33-961B-0C5CDC43987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Satellite view of Earth">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4DDD6FC-C495-4BA6-BC28-61F9A6EE4F9A}"/>
              </a:ext>
            </a:extLst>
          </p:cNvPr>
          <p:cNvPicPr>
            <a:picLocks noChangeAspect="1"/>
          </p:cNvPicPr>
          <p:nvPr/>
        </p:nvPicPr>
        <p:blipFill rotWithShape="1">
          <a:blip r:embed="rId2"/>
          <a:srcRect l="10232" r="12904"/>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89036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4"/>
        <p:cNvGrpSpPr/>
        <p:nvPr/>
      </p:nvGrpSpPr>
      <p:grpSpPr>
        <a:xfrm>
          <a:off x="0" y="0"/>
          <a:ext cx="0" cy="0"/>
          <a:chOff x="0" y="0"/>
          <a:chExt cx="0" cy="0"/>
        </a:xfrm>
      </p:grpSpPr>
      <p:sp>
        <p:nvSpPr>
          <p:cNvPr id="75" name="Google Shape;75;p16"/>
          <p:cNvSpPr txBox="1"/>
          <p:nvPr/>
        </p:nvSpPr>
        <p:spPr>
          <a:xfrm>
            <a:off x="3741611" y="315295"/>
            <a:ext cx="7840800" cy="923289"/>
          </a:xfrm>
          <a:prstGeom prst="rect">
            <a:avLst/>
          </a:prstGeom>
          <a:noFill/>
          <a:ln>
            <a:noFill/>
          </a:ln>
        </p:spPr>
        <p:txBody>
          <a:bodyPr spcFirstLastPara="1" wrap="square" lIns="121900" tIns="121900" rIns="121900" bIns="121900" anchor="t" anchorCtr="0">
            <a:spAutoFit/>
          </a:bodyPr>
          <a:lstStyle/>
          <a:p>
            <a:r>
              <a:rPr lang="uk" sz="4400">
                <a:latin typeface="Comic Sans MS"/>
                <a:ea typeface="Comic Sans MS"/>
                <a:cs typeface="Comic Sans MS"/>
                <a:sym typeface="Comic Sans MS"/>
              </a:rPr>
              <a:t>Climate change</a:t>
            </a:r>
            <a:r>
              <a:rPr lang="uk" sz="3333">
                <a:latin typeface="Comic Sans MS"/>
                <a:ea typeface="Comic Sans MS"/>
                <a:cs typeface="Comic Sans MS"/>
                <a:sym typeface="Comic Sans MS"/>
              </a:rPr>
              <a:t> </a:t>
            </a:r>
            <a:endParaRPr sz="3333">
              <a:latin typeface="Comic Sans MS"/>
              <a:ea typeface="Comic Sans MS"/>
              <a:cs typeface="Comic Sans MS"/>
              <a:sym typeface="Comic Sans MS"/>
            </a:endParaRPr>
          </a:p>
        </p:txBody>
      </p:sp>
      <p:sp>
        <p:nvSpPr>
          <p:cNvPr id="76" name="Google Shape;76;p16"/>
          <p:cNvSpPr txBox="1"/>
          <p:nvPr/>
        </p:nvSpPr>
        <p:spPr>
          <a:xfrm>
            <a:off x="1219200" y="2228416"/>
            <a:ext cx="3216000" cy="615513"/>
          </a:xfrm>
          <a:prstGeom prst="rect">
            <a:avLst/>
          </a:prstGeom>
          <a:noFill/>
          <a:ln>
            <a:noFill/>
          </a:ln>
        </p:spPr>
        <p:txBody>
          <a:bodyPr spcFirstLastPara="1" wrap="square" lIns="121900" tIns="121900" rIns="121900" bIns="121900" anchor="t" anchorCtr="0">
            <a:spAutoFit/>
          </a:bodyPr>
          <a:lstStyle/>
          <a:p>
            <a:endParaRPr sz="2400"/>
          </a:p>
        </p:txBody>
      </p:sp>
      <p:sp>
        <p:nvSpPr>
          <p:cNvPr id="77" name="Google Shape;77;p16"/>
          <p:cNvSpPr txBox="1"/>
          <p:nvPr/>
        </p:nvSpPr>
        <p:spPr>
          <a:xfrm>
            <a:off x="1764904" y="1761702"/>
            <a:ext cx="3216000" cy="1477287"/>
          </a:xfrm>
          <a:prstGeom prst="rect">
            <a:avLst/>
          </a:prstGeom>
          <a:noFill/>
          <a:ln>
            <a:noFill/>
          </a:ln>
        </p:spPr>
        <p:txBody>
          <a:bodyPr spcFirstLastPara="1" wrap="square" lIns="121900" tIns="121900" rIns="121900" bIns="121900" anchor="t" anchorCtr="0">
            <a:spAutoFit/>
          </a:bodyPr>
          <a:lstStyle/>
          <a:p>
            <a:r>
              <a:rPr lang="uk" sz="2000">
                <a:latin typeface="Comic Sans MS"/>
                <a:ea typeface="Comic Sans MS"/>
                <a:cs typeface="Comic Sans MS"/>
                <a:sym typeface="Comic Sans MS"/>
              </a:rPr>
              <a:t>Over the past 30 years, the average annual temperature in Ukraine has risen by 1 ° C. </a:t>
            </a:r>
            <a:endParaRPr sz="2000">
              <a:latin typeface="Comic Sans MS"/>
              <a:ea typeface="Comic Sans MS"/>
              <a:cs typeface="Comic Sans MS"/>
              <a:sym typeface="Comic Sans MS"/>
            </a:endParaRPr>
          </a:p>
        </p:txBody>
      </p:sp>
      <p:sp>
        <p:nvSpPr>
          <p:cNvPr id="78" name="Google Shape;78;p16"/>
          <p:cNvSpPr txBox="1"/>
          <p:nvPr/>
        </p:nvSpPr>
        <p:spPr>
          <a:xfrm>
            <a:off x="6373567" y="1761700"/>
            <a:ext cx="4697200" cy="1477287"/>
          </a:xfrm>
          <a:prstGeom prst="rect">
            <a:avLst/>
          </a:prstGeom>
          <a:noFill/>
          <a:ln>
            <a:noFill/>
          </a:ln>
        </p:spPr>
        <p:txBody>
          <a:bodyPr spcFirstLastPara="1" wrap="square" lIns="121900" tIns="121900" rIns="121900" bIns="121900" anchor="t" anchorCtr="0">
            <a:spAutoFit/>
          </a:bodyPr>
          <a:lstStyle/>
          <a:p>
            <a:r>
              <a:rPr lang="uk" sz="2000">
                <a:latin typeface="Comic Sans MS"/>
                <a:ea typeface="Comic Sans MS"/>
                <a:cs typeface="Comic Sans MS"/>
                <a:sym typeface="Comic Sans MS"/>
              </a:rPr>
              <a:t>In Ukraine, abnormal weather phenomena, which previously occurred every 50-100 years, have become more frequent.</a:t>
            </a:r>
            <a:endParaRPr sz="2000">
              <a:latin typeface="Comic Sans MS"/>
              <a:ea typeface="Comic Sans MS"/>
              <a:cs typeface="Comic Sans MS"/>
              <a:sym typeface="Comic Sans MS"/>
            </a:endParaRPr>
          </a:p>
        </p:txBody>
      </p:sp>
      <p:sp>
        <p:nvSpPr>
          <p:cNvPr id="79" name="Google Shape;79;p16"/>
          <p:cNvSpPr txBox="1"/>
          <p:nvPr/>
        </p:nvSpPr>
        <p:spPr>
          <a:xfrm>
            <a:off x="1221567" y="2878872"/>
            <a:ext cx="9753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80" name="Google Shape;80;p16"/>
          <p:cNvSpPr txBox="1"/>
          <p:nvPr/>
        </p:nvSpPr>
        <p:spPr>
          <a:xfrm rot="10800000" flipH="1">
            <a:off x="4435200" y="3575883"/>
            <a:ext cx="6540000" cy="615513"/>
          </a:xfrm>
          <a:prstGeom prst="rect">
            <a:avLst/>
          </a:prstGeom>
          <a:noFill/>
          <a:ln>
            <a:noFill/>
          </a:ln>
        </p:spPr>
        <p:txBody>
          <a:bodyPr spcFirstLastPara="1" wrap="square" lIns="121900" tIns="121900" rIns="121900" bIns="121900" anchor="t" anchorCtr="0">
            <a:spAutoFit/>
          </a:bodyPr>
          <a:lstStyle/>
          <a:p>
            <a:endParaRPr sz="2400"/>
          </a:p>
        </p:txBody>
      </p:sp>
      <p:sp>
        <p:nvSpPr>
          <p:cNvPr id="81" name="Google Shape;81;p16"/>
          <p:cNvSpPr txBox="1"/>
          <p:nvPr/>
        </p:nvSpPr>
        <p:spPr>
          <a:xfrm>
            <a:off x="3845367" y="5852900"/>
            <a:ext cx="9753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82" name="Google Shape;82;p16"/>
          <p:cNvSpPr txBox="1"/>
          <p:nvPr/>
        </p:nvSpPr>
        <p:spPr>
          <a:xfrm>
            <a:off x="3741600" y="3759700"/>
            <a:ext cx="4000000" cy="2092840"/>
          </a:xfrm>
          <a:prstGeom prst="rect">
            <a:avLst/>
          </a:prstGeom>
          <a:noFill/>
          <a:ln>
            <a:noFill/>
          </a:ln>
        </p:spPr>
        <p:txBody>
          <a:bodyPr spcFirstLastPara="1" wrap="square" lIns="121900" tIns="121900" rIns="121900" bIns="121900" anchor="t" anchorCtr="0">
            <a:spAutoFit/>
          </a:bodyPr>
          <a:lstStyle/>
          <a:p>
            <a:r>
              <a:rPr lang="uk" sz="2000">
                <a:latin typeface="Comic Sans MS"/>
                <a:ea typeface="Comic Sans MS"/>
                <a:cs typeface="Comic Sans MS"/>
                <a:sym typeface="Comic Sans MS"/>
              </a:rPr>
              <a:t>There are also sharp pressure drops, which will lead to weather instability with significant temperature fluctuations and rising sea levels.</a:t>
            </a:r>
            <a:endParaRPr sz="2000">
              <a:latin typeface="Comic Sans MS"/>
              <a:ea typeface="Comic Sans MS"/>
              <a:cs typeface="Comic Sans MS"/>
              <a:sym typeface="Comic Sans MS"/>
            </a:endParaRPr>
          </a:p>
        </p:txBody>
      </p:sp>
      <p:sp>
        <p:nvSpPr>
          <p:cNvPr id="83" name="Google Shape;83;p16"/>
          <p:cNvSpPr txBox="1"/>
          <p:nvPr/>
        </p:nvSpPr>
        <p:spPr>
          <a:xfrm>
            <a:off x="7741605" y="5827299"/>
            <a:ext cx="5223600" cy="574412"/>
          </a:xfrm>
          <a:prstGeom prst="rect">
            <a:avLst/>
          </a:prstGeom>
          <a:noFill/>
          <a:ln>
            <a:noFill/>
          </a:ln>
        </p:spPr>
        <p:txBody>
          <a:bodyPr spcFirstLastPara="1" wrap="square" lIns="121900" tIns="121900" rIns="121900" bIns="121900" anchor="t" anchorCtr="0">
            <a:spAutoFit/>
          </a:bodyPr>
          <a:lstStyle/>
          <a:p>
            <a:r>
              <a:rPr lang="uk" sz="2133">
                <a:latin typeface="Comic Sans MS"/>
                <a:ea typeface="Comic Sans MS"/>
                <a:cs typeface="Comic Sans MS"/>
                <a:sym typeface="Comic Sans MS"/>
              </a:rPr>
              <a:t>Oleksandra Kucher 7-D</a:t>
            </a:r>
            <a:endParaRPr sz="2133">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DE1F05F-86C0-A64A-A8DD-FAD81A9725E4}"/>
              </a:ext>
            </a:extLst>
          </p:cNvPr>
          <p:cNvSpPr>
            <a:spLocks noGrp="1"/>
          </p:cNvSpPr>
          <p:nvPr>
            <p:ph type="ctrTitle"/>
          </p:nvPr>
        </p:nvSpPr>
        <p:spPr>
          <a:xfrm>
            <a:off x="7464614" y="1783959"/>
            <a:ext cx="4087306" cy="2889114"/>
          </a:xfrm>
        </p:spPr>
        <p:txBody>
          <a:bodyPr anchor="b">
            <a:normAutofit/>
          </a:bodyPr>
          <a:lstStyle/>
          <a:p>
            <a:pPr algn="l"/>
            <a:r>
              <a:rPr lang="x-none" sz="5400"/>
              <a:t>Energy resources</a:t>
            </a:r>
          </a:p>
        </p:txBody>
      </p:sp>
      <p:sp>
        <p:nvSpPr>
          <p:cNvPr id="5" name="Subtit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0FE0D4E-50E2-3A43-BE32-2F5F5762062F}"/>
              </a:ext>
            </a:extLst>
          </p:cNvPr>
          <p:cNvSpPr>
            <a:spLocks noGrp="1"/>
          </p:cNvSpPr>
          <p:nvPr>
            <p:ph type="subTitle" idx="1"/>
          </p:nvPr>
        </p:nvSpPr>
        <p:spPr>
          <a:xfrm>
            <a:off x="7464612" y="4750893"/>
            <a:ext cx="4087305" cy="1147863"/>
          </a:xfrm>
        </p:spPr>
        <p:txBody>
          <a:bodyPr anchor="t">
            <a:normAutofit/>
          </a:bodyPr>
          <a:lstStyle/>
          <a:p>
            <a:pPr algn="l"/>
            <a:r>
              <a:rPr lang="x-none" sz="2000"/>
              <a:t>Sherry, Lucas, Alex</a:t>
            </a:r>
          </a:p>
        </p:txBody>
      </p:sp>
      <p:sp>
        <p:nvSpPr>
          <p:cNvPr id="11" name="Freeform: Shap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CC64F-7275-4E33-961B-0C5CDC43987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Light bulb on green grass">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63AE6B4-D389-442B-AC7C-65DB4FF7187F}"/>
              </a:ext>
            </a:extLst>
          </p:cNvPr>
          <p:cNvPicPr>
            <a:picLocks noChangeAspect="1"/>
          </p:cNvPicPr>
          <p:nvPr/>
        </p:nvPicPr>
        <p:blipFill rotWithShape="1">
          <a:blip r:embed="rId2"/>
          <a:srcRect l="19431" r="12158"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27580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C608BEB-860E-4094-8511-78603564A75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標題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40901E7-466B-46B1-AC6E-0762F6A3E94B}"/>
              </a:ext>
            </a:extLst>
          </p:cNvPr>
          <p:cNvSpPr>
            <a:spLocks noGrp="1"/>
          </p:cNvSpPr>
          <p:nvPr>
            <p:ph type="title"/>
          </p:nvPr>
        </p:nvSpPr>
        <p:spPr>
          <a:xfrm>
            <a:off x="838200" y="1412488"/>
            <a:ext cx="2899189" cy="4363844"/>
          </a:xfrm>
        </p:spPr>
        <p:txBody>
          <a:bodyPr anchor="t">
            <a:normAutofit/>
          </a:bodyPr>
          <a:lstStyle/>
          <a:p>
            <a:r>
              <a:rPr lang="en-US" altLang="zh-TW" sz="4000">
                <a:solidFill>
                  <a:srgbClr val="FFFFFF"/>
                </a:solidFill>
              </a:rPr>
              <a:t>Kinds &amp; sources of energy</a:t>
            </a:r>
            <a:endParaRPr lang="zh-TW" altLang="en-US" sz="4000">
              <a:solidFill>
                <a:srgbClr val="FFFFFF"/>
              </a:solidFill>
            </a:endParaRPr>
          </a:p>
        </p:txBody>
      </p:sp>
      <p:sp>
        <p:nvSpPr>
          <p:cNvPr id="3" name="內容版面配置區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8F4A078-10CA-4ADC-9554-7AD4E72FEE5A}"/>
              </a:ext>
            </a:extLst>
          </p:cNvPr>
          <p:cNvSpPr>
            <a:spLocks noGrp="1"/>
          </p:cNvSpPr>
          <p:nvPr>
            <p:ph sz="half" idx="1"/>
          </p:nvPr>
        </p:nvSpPr>
        <p:spPr>
          <a:xfrm>
            <a:off x="4380855" y="1412489"/>
            <a:ext cx="3427283" cy="4363844"/>
          </a:xfrm>
        </p:spPr>
        <p:txBody>
          <a:bodyPr>
            <a:normAutofit/>
          </a:bodyPr>
          <a:lstStyle/>
          <a:p>
            <a:pPr marL="0" indent="0">
              <a:buNone/>
            </a:pPr>
            <a:r>
              <a:rPr lang="en-US" altLang="zh-TW" sz="2000"/>
              <a:t>Renewable Energy :</a:t>
            </a:r>
          </a:p>
          <a:p>
            <a:pPr marL="0" indent="0">
              <a:buNone/>
            </a:pPr>
            <a:r>
              <a:rPr lang="en-US" altLang="zh-TW" sz="2000"/>
              <a:t>Will never be used up</a:t>
            </a:r>
          </a:p>
          <a:p>
            <a:pPr marL="0" indent="0">
              <a:buNone/>
            </a:pPr>
            <a:r>
              <a:rPr lang="en-US" altLang="zh-TW" sz="2000"/>
              <a:t>example:</a:t>
            </a:r>
          </a:p>
          <a:p>
            <a:r>
              <a:rPr lang="en-US" altLang="zh-TW" sz="2000"/>
              <a:t>Oil </a:t>
            </a:r>
          </a:p>
          <a:p>
            <a:r>
              <a:rPr lang="en-US" altLang="zh-TW" sz="2000"/>
              <a:t>Coal</a:t>
            </a:r>
          </a:p>
          <a:p>
            <a:r>
              <a:rPr lang="en-US" altLang="zh-TW" sz="2000"/>
              <a:t>Natural gas</a:t>
            </a:r>
            <a:endParaRPr lang="zh-TW" altLang="en-US" sz="2000"/>
          </a:p>
        </p:txBody>
      </p:sp>
      <p:cxnSp>
        <p:nvCxnSpPr>
          <p:cNvPr id="11" name="Straight Connector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F16A8D4-FE87-4604-88B2-394B5D1EB437}"/>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內容版面配置區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D51A060-D7C5-47AC-A3E4-577D121D7284}"/>
              </a:ext>
            </a:extLst>
          </p:cNvPr>
          <p:cNvSpPr>
            <a:spLocks noGrp="1"/>
          </p:cNvSpPr>
          <p:nvPr>
            <p:ph sz="half" idx="2"/>
          </p:nvPr>
        </p:nvSpPr>
        <p:spPr>
          <a:xfrm>
            <a:off x="8451604" y="1412489"/>
            <a:ext cx="3197701" cy="4363844"/>
          </a:xfrm>
        </p:spPr>
        <p:txBody>
          <a:bodyPr>
            <a:normAutofit/>
          </a:bodyPr>
          <a:lstStyle/>
          <a:p>
            <a:pPr marL="0" indent="0">
              <a:buNone/>
            </a:pPr>
            <a:r>
              <a:rPr lang="en-US" altLang="zh-TW" sz="2000"/>
              <a:t>Nonrenewable energy :</a:t>
            </a:r>
          </a:p>
          <a:p>
            <a:pPr marL="0" indent="0">
              <a:buNone/>
            </a:pPr>
            <a:r>
              <a:rPr lang="en-US" altLang="zh-TW" sz="2000"/>
              <a:t>Will be used up one day</a:t>
            </a:r>
          </a:p>
          <a:p>
            <a:pPr marL="0" indent="0">
              <a:buNone/>
            </a:pPr>
            <a:r>
              <a:rPr lang="en-US" altLang="zh-TW" sz="2000"/>
              <a:t>example :</a:t>
            </a:r>
          </a:p>
          <a:p>
            <a:r>
              <a:rPr lang="en-US" altLang="zh-TW" sz="2000"/>
              <a:t>Hydropower</a:t>
            </a:r>
          </a:p>
          <a:p>
            <a:r>
              <a:rPr lang="en-US" altLang="zh-TW" sz="2000"/>
              <a:t>Solar</a:t>
            </a:r>
          </a:p>
          <a:p>
            <a:r>
              <a:rPr lang="en-US" altLang="zh-TW" sz="2000"/>
              <a:t>Wind power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8414592"/>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B566528-1B12-4246-9431-5C2D7D081168}"/>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5533B31-CB43-45AE-83D3-A0F2E73BAA0C}"/>
              </a:ext>
            </a:extLst>
          </p:cNvPr>
          <p:cNvSpPr>
            <a:spLocks noGrp="1"/>
          </p:cNvSpPr>
          <p:nvPr>
            <p:ph type="title"/>
          </p:nvPr>
        </p:nvSpPr>
        <p:spPr>
          <a:xfrm>
            <a:off x="643467" y="321734"/>
            <a:ext cx="10905066" cy="1135737"/>
          </a:xfrm>
        </p:spPr>
        <p:txBody>
          <a:bodyPr>
            <a:normAutofit/>
          </a:bodyPr>
          <a:lstStyle/>
          <a:p>
            <a:r>
              <a:rPr lang="en-US" altLang="zh-TW" sz="3600"/>
              <a:t>oil</a:t>
            </a:r>
            <a:endParaRPr lang="zh-TW" altLang="en-US" sz="3600"/>
          </a:p>
        </p:txBody>
      </p:sp>
      <p:pic>
        <p:nvPicPr>
          <p:cNvPr id="6"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F4C51D6-A7E3-4A2F-AA12-318B75E12D13}"/>
              </a:ext>
            </a:extLst>
          </p:cNvPr>
          <p:cNvPicPr>
            <a:picLocks noChangeAspect="1"/>
          </p:cNvPicPr>
          <p:nvPr/>
        </p:nvPicPr>
        <p:blipFill rotWithShape="1">
          <a:blip r:embed="rId2"/>
          <a:srcRect l="20753" r="18885"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12" name="Rectangle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E80C965-DB6D-4F81-9E9E-B027384D0BD6}"/>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580F890-B085-4E95-96AA-55AEBEC5CE6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3F51FEB-38FB-4F6C-9F7B-2F2AFAB6546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547BA6-BAE0-43BB-A7CA-60F69CE252F0}"/>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內容版面配置區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D8BA91A-18B9-4A35-8B52-F4EBF1FDB924}"/>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119106910"/>
              </p:ext>
            </p:extLst>
          </p:nvPr>
        </p:nvGraphicFramePr>
        <p:xfrm>
          <a:off x="643468" y="1782981"/>
          <a:ext cx="6891188" cy="439398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1514420"/>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B566528-1B12-4246-9431-5C2D7D081168}"/>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86C1E06-FC2E-4978-8F82-8F834F64DD2F}"/>
              </a:ext>
            </a:extLst>
          </p:cNvPr>
          <p:cNvSpPr>
            <a:spLocks noGrp="1"/>
          </p:cNvSpPr>
          <p:nvPr>
            <p:ph type="title"/>
          </p:nvPr>
        </p:nvSpPr>
        <p:spPr>
          <a:xfrm>
            <a:off x="643467" y="321734"/>
            <a:ext cx="10905066" cy="1135737"/>
          </a:xfrm>
        </p:spPr>
        <p:txBody>
          <a:bodyPr>
            <a:normAutofit/>
          </a:bodyPr>
          <a:lstStyle/>
          <a:p>
            <a:r>
              <a:rPr lang="en-US" altLang="zh-TW" sz="3600"/>
              <a:t>Solar energy</a:t>
            </a:r>
            <a:endParaRPr lang="zh-TW" altLang="en-US" sz="3600"/>
          </a:p>
        </p:txBody>
      </p:sp>
      <p:pic>
        <p:nvPicPr>
          <p:cNvPr id="6"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31ADA9F-38AD-4358-8D3B-764AF0BCB38F}"/>
              </a:ext>
            </a:extLst>
          </p:cNvPr>
          <p:cNvPicPr>
            <a:picLocks noChangeAspect="1"/>
          </p:cNvPicPr>
          <p:nvPr/>
        </p:nvPicPr>
        <p:blipFill rotWithShape="1">
          <a:blip r:embed="rId2"/>
          <a:srcRect l="6894" r="32744"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12" name="Rectangle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E80C965-DB6D-4F81-9E9E-B027384D0BD6}"/>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580F890-B085-4E95-96AA-55AEBEC5CE6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3F51FEB-38FB-4F6C-9F7B-2F2AFAB6546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547BA6-BAE0-43BB-A7CA-60F69CE252F0}"/>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內容版面配置區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430A6D9-0933-4DC3-ACCC-27C871070E63}"/>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542044883"/>
              </p:ext>
            </p:extLst>
          </p:nvPr>
        </p:nvGraphicFramePr>
        <p:xfrm>
          <a:off x="643468" y="1782981"/>
          <a:ext cx="6891188" cy="439398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0315544"/>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B566528-1B12-4246-9431-5C2D7D081168}"/>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Background pattern&#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09A37D7-9F4A-46BE-B8FC-E3EB48C2DCC5}"/>
              </a:ext>
            </a:extLst>
          </p:cNvPr>
          <p:cNvPicPr>
            <a:picLocks noChangeAspect="1"/>
          </p:cNvPicPr>
          <p:nvPr/>
        </p:nvPicPr>
        <p:blipFill rotWithShape="1">
          <a:blip r:embed="rId2"/>
          <a:srcRect l="1812" r="30363" b="-3"/>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12" name="Rectangle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E80C965-DB6D-4F81-9E9E-B027384D0BD6}"/>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580F890-B085-4E95-96AA-55AEBEC5CE6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3F51FEB-38FB-4F6C-9F7B-2F2AFAB6546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547BA6-BAE0-43BB-A7CA-60F69CE252F0}"/>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內容版面配置區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BC2B35C-5CAF-44F2-8543-2618F3BE0FD9}"/>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883708248"/>
              </p:ext>
            </p:extLst>
          </p:nvPr>
        </p:nvGraphicFramePr>
        <p:xfrm>
          <a:off x="643468" y="1782981"/>
          <a:ext cx="6891188" cy="439398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1331555"/>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tint val="95000"/>
            <a:satMod val="170000"/>
          </a:schemeClr>
        </a:solidFill>
        <a:effectLst/>
      </p:bgPr>
    </p:bg>
    <p:spTree>
      <p:nvGrpSpPr>
        <p:cNvPr id="1" name="Shape 165"/>
        <p:cNvGrpSpPr/>
        <p:nvPr/>
      </p:nvGrpSpPr>
      <p:grpSpPr>
        <a:xfrm>
          <a:off x="0" y="0"/>
          <a:ext cx="0" cy="0"/>
          <a:chOff x="0" y="0"/>
          <a:chExt cx="0" cy="0"/>
        </a:xfrm>
      </p:grpSpPr>
      <p:sp>
        <p:nvSpPr>
          <p:cNvPr id="108" name="Freeform: Shape 10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D21898E-86C0-4C8A-A76C-DF33E844C87A}"/>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C8F04BD-D093-45D0-B54C-50FDB308B4E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Google Shape;167;p25"/>
          <p:cNvSpPr txBox="1"/>
          <p:nvPr/>
        </p:nvSpPr>
        <p:spPr>
          <a:xfrm>
            <a:off x="2165569" y="1956816"/>
            <a:ext cx="7860863" cy="4024884"/>
          </a:xfrm>
          <a:prstGeom prst="rect">
            <a:avLst/>
          </a:prstGeom>
        </p:spPr>
        <p:txBody>
          <a:bodyPr spcFirstLastPara="1" vert="horz" lIns="91440" tIns="45720" rIns="91440" bIns="45720" rtlCol="0" anchor="t" anchorCtr="0">
            <a:normAutofit/>
          </a:bodyPr>
          <a:lstStyle/>
          <a:p>
            <a:pPr indent="-228600">
              <a:lnSpc>
                <a:spcPct val="90000"/>
              </a:lnSpc>
              <a:spcAft>
                <a:spcPts val="600"/>
              </a:spcAft>
              <a:buClr>
                <a:schemeClr val="dk1"/>
              </a:buClr>
              <a:buSzPts val="1100"/>
              <a:buFont typeface="Arial" panose="020B0604020202020204" pitchFamily="34" charset="0"/>
              <a:buChar char="•"/>
            </a:pPr>
            <a:r>
              <a:rPr lang="en-US" sz="2400" b="1"/>
              <a:t>The biggest problem in Ukraine is indifference of people.  This is big </a:t>
            </a:r>
            <a:r>
              <a:rPr lang="en-US" sz="2400"/>
              <a:t>problem of our country . Of  nature , economic , urbanistic  and people.</a:t>
            </a:r>
          </a:p>
          <a:p>
            <a:pPr indent="-228600">
              <a:lnSpc>
                <a:spcPct val="90000"/>
              </a:lnSpc>
              <a:spcAft>
                <a:spcPts val="600"/>
              </a:spcAft>
              <a:buFont typeface="Arial" panose="020B0604020202020204" pitchFamily="34" charset="0"/>
              <a:buChar char="•"/>
            </a:pPr>
            <a:endParaRPr lang="en-US" sz="2400"/>
          </a:p>
        </p:txBody>
      </p:sp>
      <p:sp>
        <p:nvSpPr>
          <p:cNvPr id="166" name="Google Shape;166;p25"/>
          <p:cNvSpPr txBox="1"/>
          <p:nvPr/>
        </p:nvSpPr>
        <p:spPr>
          <a:xfrm>
            <a:off x="1159733" y="1308400"/>
            <a:ext cx="10095600" cy="615513"/>
          </a:xfrm>
          <a:prstGeom prst="rect">
            <a:avLst/>
          </a:prstGeom>
          <a:noFill/>
          <a:ln>
            <a:noFill/>
          </a:ln>
        </p:spPr>
        <p:txBody>
          <a:bodyPr spcFirstLastPara="1" wrap="square" lIns="121900" tIns="121900" rIns="121900" bIns="121900" anchor="t" anchorCtr="0">
            <a:spAutoFit/>
          </a:bodyPr>
          <a:lstStyle/>
          <a:p>
            <a:endParaRPr sz="2400"/>
          </a:p>
        </p:txBody>
      </p:sp>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1"/>
        <p:cNvGrpSpPr/>
        <p:nvPr/>
      </p:nvGrpSpPr>
      <p:grpSpPr>
        <a:xfrm>
          <a:off x="0" y="0"/>
          <a:ext cx="0" cy="0"/>
          <a:chOff x="0" y="0"/>
          <a:chExt cx="0" cy="0"/>
        </a:xfrm>
      </p:grpSpPr>
      <p:sp>
        <p:nvSpPr>
          <p:cNvPr id="172" name="Google Shape;172;p26"/>
          <p:cNvSpPr txBox="1"/>
          <p:nvPr/>
        </p:nvSpPr>
        <p:spPr>
          <a:xfrm>
            <a:off x="3354733" y="231367"/>
            <a:ext cx="5073200" cy="841280"/>
          </a:xfrm>
          <a:prstGeom prst="rect">
            <a:avLst/>
          </a:prstGeom>
          <a:noFill/>
          <a:ln>
            <a:noFill/>
          </a:ln>
        </p:spPr>
        <p:txBody>
          <a:bodyPr spcFirstLastPara="1" wrap="square" lIns="121900" tIns="121900" rIns="121900" bIns="121900" anchor="t" anchorCtr="0">
            <a:spAutoFit/>
          </a:bodyPr>
          <a:lstStyle/>
          <a:p>
            <a:r>
              <a:rPr lang="uk" sz="3867" b="1">
                <a:highlight>
                  <a:srgbClr val="FFD966"/>
                </a:highlight>
              </a:rPr>
              <a:t>Energy resources</a:t>
            </a:r>
            <a:endParaRPr sz="3867" b="1">
              <a:highlight>
                <a:srgbClr val="FFD966"/>
              </a:highlight>
            </a:endParaRPr>
          </a:p>
        </p:txBody>
      </p:sp>
      <p:sp>
        <p:nvSpPr>
          <p:cNvPr id="173" name="Google Shape;173;p26"/>
          <p:cNvSpPr txBox="1"/>
          <p:nvPr/>
        </p:nvSpPr>
        <p:spPr>
          <a:xfrm>
            <a:off x="130300" y="1072967"/>
            <a:ext cx="5554400" cy="4137182"/>
          </a:xfrm>
          <a:prstGeom prst="rect">
            <a:avLst/>
          </a:prstGeom>
          <a:noFill/>
          <a:ln>
            <a:noFill/>
          </a:ln>
        </p:spPr>
        <p:txBody>
          <a:bodyPr spcFirstLastPara="1" wrap="square" lIns="121900" tIns="121900" rIns="121900" bIns="121900" anchor="t" anchorCtr="0">
            <a:spAutoFit/>
          </a:bodyPr>
          <a:lstStyle/>
          <a:p>
            <a:pPr marR="50799">
              <a:lnSpc>
                <a:spcPct val="128571"/>
              </a:lnSpc>
              <a:buClr>
                <a:schemeClr val="dk1"/>
              </a:buClr>
              <a:buSzPts val="1100"/>
            </a:pPr>
            <a:r>
              <a:rPr lang="uk" sz="2800">
                <a:solidFill>
                  <a:srgbClr val="202124"/>
                </a:solidFill>
                <a:highlight>
                  <a:srgbClr val="F8F9FA"/>
                </a:highlight>
              </a:rPr>
              <a:t>I recently heard on the news that there are few electricity supplies in Ukraine. I was surprised because there were no such problems before. That is why I want to share with you the information that I have learned.</a:t>
            </a:r>
            <a:endParaRPr sz="2800">
              <a:solidFill>
                <a:srgbClr val="202124"/>
              </a:solidFill>
              <a:highlight>
                <a:srgbClr val="F8F9FA"/>
              </a:highlight>
            </a:endParaRPr>
          </a:p>
        </p:txBody>
      </p:sp>
      <p:sp>
        <p:nvSpPr>
          <p:cNvPr id="174" name="Google Shape;174;p26"/>
          <p:cNvSpPr txBox="1"/>
          <p:nvPr/>
        </p:nvSpPr>
        <p:spPr>
          <a:xfrm>
            <a:off x="5337667" y="2463800"/>
            <a:ext cx="4610400" cy="4506514"/>
          </a:xfrm>
          <a:prstGeom prst="rect">
            <a:avLst/>
          </a:prstGeom>
          <a:noFill/>
          <a:ln>
            <a:noFill/>
          </a:ln>
        </p:spPr>
        <p:txBody>
          <a:bodyPr spcFirstLastPara="1" wrap="square" lIns="121900" tIns="121900" rIns="121900" bIns="121900" anchor="t" anchorCtr="0">
            <a:spAutoFit/>
          </a:bodyPr>
          <a:lstStyle/>
          <a:p>
            <a:pPr marR="50799">
              <a:lnSpc>
                <a:spcPct val="128571"/>
              </a:lnSpc>
              <a:buClr>
                <a:schemeClr val="dk1"/>
              </a:buClr>
              <a:buSzPts val="1100"/>
            </a:pPr>
            <a:r>
              <a:rPr lang="uk" sz="2800">
                <a:solidFill>
                  <a:srgbClr val="202124"/>
                </a:solidFill>
                <a:highlight>
                  <a:srgbClr val="F8F9FA"/>
                </a:highlight>
              </a:rPr>
              <a:t>It turned out that coal reserves for power plants account for a quarter of the planned costs. Therefore, most likely Ukraine will resume the supply of electricity from Belarus.</a:t>
            </a:r>
            <a:endParaRPr sz="2800">
              <a:solidFill>
                <a:srgbClr val="202124"/>
              </a:solidFill>
              <a:highlight>
                <a:srgbClr val="F8F9FA"/>
              </a:highlight>
            </a:endParaRPr>
          </a:p>
          <a:p>
            <a:endParaRPr sz="2400"/>
          </a:p>
        </p:txBody>
      </p:sp>
      <p:pic>
        <p:nvPicPr>
          <p:cNvPr id="175" name="Google Shape;175;p26"/>
          <p:cNvPicPr preferRelativeResize="0"/>
          <p:nvPr/>
        </p:nvPicPr>
        <p:blipFill>
          <a:blip r:embed="rId3">
            <a:alphaModFix/>
          </a:blip>
          <a:stretch>
            <a:fillRect/>
          </a:stretch>
        </p:blipFill>
        <p:spPr>
          <a:xfrm>
            <a:off x="8774932" y="127968"/>
            <a:ext cx="3118467" cy="2335833"/>
          </a:xfrm>
          <a:prstGeom prst="rect">
            <a:avLst/>
          </a:prstGeom>
          <a:noFill/>
          <a:ln>
            <a:noFill/>
          </a:ln>
        </p:spPr>
      </p:pic>
      <p:sp>
        <p:nvSpPr>
          <p:cNvPr id="176" name="Google Shape;176;p26"/>
          <p:cNvSpPr txBox="1"/>
          <p:nvPr/>
        </p:nvSpPr>
        <p:spPr>
          <a:xfrm>
            <a:off x="247900" y="6230000"/>
            <a:ext cx="9518400" cy="615513"/>
          </a:xfrm>
          <a:prstGeom prst="rect">
            <a:avLst/>
          </a:prstGeom>
          <a:noFill/>
          <a:ln>
            <a:noFill/>
          </a:ln>
        </p:spPr>
        <p:txBody>
          <a:bodyPr spcFirstLastPara="1" wrap="square" lIns="121900" tIns="121900" rIns="121900" bIns="121900" anchor="t" anchorCtr="0">
            <a:spAutoFit/>
          </a:bodyPr>
          <a:lstStyle/>
          <a:p>
            <a:r>
              <a:rPr lang="uk" sz="2400"/>
              <a:t>Sofia Didenko </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0"/>
        <p:cNvGrpSpPr/>
        <p:nvPr/>
      </p:nvGrpSpPr>
      <p:grpSpPr>
        <a:xfrm>
          <a:off x="0" y="0"/>
          <a:ext cx="0" cy="0"/>
          <a:chOff x="0" y="0"/>
          <a:chExt cx="0" cy="0"/>
        </a:xfrm>
      </p:grpSpPr>
      <p:sp>
        <p:nvSpPr>
          <p:cNvPr id="181" name="Google Shape;181;p27"/>
          <p:cNvSpPr txBox="1"/>
          <p:nvPr/>
        </p:nvSpPr>
        <p:spPr>
          <a:xfrm>
            <a:off x="29600" y="6433701"/>
            <a:ext cx="2348400" cy="615513"/>
          </a:xfrm>
          <a:prstGeom prst="rect">
            <a:avLst/>
          </a:prstGeom>
          <a:noFill/>
          <a:ln>
            <a:noFill/>
          </a:ln>
        </p:spPr>
        <p:txBody>
          <a:bodyPr spcFirstLastPara="1" wrap="square" lIns="121900" tIns="121900" rIns="121900" bIns="121900" anchor="t" anchorCtr="0">
            <a:spAutoFit/>
          </a:bodyPr>
          <a:lstStyle/>
          <a:p>
            <a:r>
              <a:rPr lang="uk" sz="2400">
                <a:latin typeface="Times New Roman"/>
                <a:ea typeface="Times New Roman"/>
                <a:cs typeface="Times New Roman"/>
                <a:sym typeface="Times New Roman"/>
              </a:rPr>
              <a:t>Vlad Bevza 7-А</a:t>
            </a:r>
            <a:endParaRPr sz="2400">
              <a:latin typeface="Times New Roman"/>
              <a:ea typeface="Times New Roman"/>
              <a:cs typeface="Times New Roman"/>
              <a:sym typeface="Times New Roman"/>
            </a:endParaRPr>
          </a:p>
        </p:txBody>
      </p:sp>
      <p:sp>
        <p:nvSpPr>
          <p:cNvPr id="182" name="Google Shape;182;p27"/>
          <p:cNvSpPr txBox="1"/>
          <p:nvPr/>
        </p:nvSpPr>
        <p:spPr>
          <a:xfrm>
            <a:off x="0" y="1"/>
            <a:ext cx="12192000" cy="2437165"/>
          </a:xfrm>
          <a:prstGeom prst="rect">
            <a:avLst/>
          </a:prstGeom>
          <a:solidFill>
            <a:srgbClr val="93C47D"/>
          </a:solidFill>
          <a:ln w="9525" cap="flat" cmpd="sng">
            <a:solidFill>
              <a:srgbClr val="B6D7A8"/>
            </a:solidFill>
            <a:prstDash val="solid"/>
            <a:round/>
            <a:headEnd type="none" w="sm" len="sm"/>
            <a:tailEnd type="none" w="sm" len="sm"/>
          </a:ln>
        </p:spPr>
        <p:txBody>
          <a:bodyPr spcFirstLastPara="1" wrap="square" lIns="121900" tIns="121900" rIns="121900" bIns="121900" anchor="t" anchorCtr="0">
            <a:spAutoFit/>
          </a:bodyPr>
          <a:lstStyle/>
          <a:p>
            <a:pPr marR="50799">
              <a:lnSpc>
                <a:spcPct val="128571"/>
              </a:lnSpc>
            </a:pPr>
            <a:r>
              <a:rPr lang="uk" sz="1600">
                <a:highlight>
                  <a:srgbClr val="93C47D"/>
                </a:highlight>
              </a:rPr>
              <a:t>But the problems associated with the negative impact of energy on the environment have become particularly acute. Emissions from this industry account for 30% of all particulate matter entering the atmosphere due to human economic activity. According to this indicator, power plants are equal to metallurgical enterprises and are ahead of all other industries. In addition, energy produces up to 63% of sulfur dioxide and more than 53% of ozone oxides entering the air from stationary sources of pollution. they are the main source of acid rain in Ukraine.</a:t>
            </a:r>
            <a:endParaRPr sz="1600">
              <a:highlight>
                <a:srgbClr val="93C47D"/>
              </a:highlight>
            </a:endParaRPr>
          </a:p>
          <a:p>
            <a:pPr marR="50799">
              <a:lnSpc>
                <a:spcPct val="128571"/>
              </a:lnSpc>
            </a:pPr>
            <a:r>
              <a:rPr lang="uk" sz="1600">
                <a:highlight>
                  <a:srgbClr val="93C47D"/>
                </a:highlight>
              </a:rPr>
              <a:t>Hydropower has a negative environmental impact on Ukraine. The construction of hydropower plants on the Dnieper led to the flooding of large areas. Reservoirs have increased the level of surrounding groundwater, have caused intense destruction of steep shores.</a:t>
            </a:r>
            <a:endParaRPr sz="1600">
              <a:highlight>
                <a:srgbClr val="93C47D"/>
              </a:highlight>
            </a:endParaRPr>
          </a:p>
          <a:p>
            <a:pPr marR="50799">
              <a:lnSpc>
                <a:spcPct val="128571"/>
              </a:lnSpc>
              <a:buClr>
                <a:schemeClr val="dk1"/>
              </a:buClr>
              <a:buSzPts val="1100"/>
            </a:pPr>
            <a:endParaRPr sz="1333">
              <a:highlight>
                <a:srgbClr val="93C47D"/>
              </a:highlight>
            </a:endParaRPr>
          </a:p>
          <a:p>
            <a:endParaRPr sz="133">
              <a:solidFill>
                <a:schemeClr val="dk1"/>
              </a:solidFill>
              <a:highlight>
                <a:srgbClr val="93C47D"/>
              </a:highlight>
            </a:endParaRPr>
          </a:p>
        </p:txBody>
      </p:sp>
      <p:pic>
        <p:nvPicPr>
          <p:cNvPr id="183" name="Google Shape;183;p27"/>
          <p:cNvPicPr preferRelativeResize="0"/>
          <p:nvPr/>
        </p:nvPicPr>
        <p:blipFill>
          <a:blip r:embed="rId3">
            <a:alphaModFix/>
          </a:blip>
          <a:stretch>
            <a:fillRect/>
          </a:stretch>
        </p:blipFill>
        <p:spPr>
          <a:xfrm>
            <a:off x="5759658" y="2602067"/>
            <a:ext cx="6432343" cy="3840767"/>
          </a:xfrm>
          <a:prstGeom prst="rect">
            <a:avLst/>
          </a:prstGeom>
          <a:noFill/>
          <a:ln>
            <a:noFill/>
          </a:ln>
        </p:spPr>
      </p:pic>
      <p:pic>
        <p:nvPicPr>
          <p:cNvPr id="184" name="Google Shape;184;p27"/>
          <p:cNvPicPr preferRelativeResize="0"/>
          <p:nvPr/>
        </p:nvPicPr>
        <p:blipFill>
          <a:blip r:embed="rId4">
            <a:alphaModFix/>
          </a:blip>
          <a:stretch>
            <a:fillRect/>
          </a:stretch>
        </p:blipFill>
        <p:spPr>
          <a:xfrm>
            <a:off x="29601" y="2602067"/>
            <a:ext cx="5654167" cy="38407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1B2258F-86CA-4D4D-8270-BC05FCDEBFB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lastic water bottle floating on the water surfa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8FA1B5E-93E8-4444-94E2-83864B098772}"/>
              </a:ext>
            </a:extLst>
          </p:cNvPr>
          <p:cNvPicPr>
            <a:picLocks noChangeAspect="1"/>
          </p:cNvPicPr>
          <p:nvPr/>
        </p:nvPicPr>
        <p:blipFill rotWithShape="1">
          <a:blip r:embed="rId2">
            <a:alphaModFix amt="50000"/>
          </a:blip>
          <a:srcRect t="13102" b="2628"/>
          <a:stretch/>
        </p:blipFill>
        <p:spPr>
          <a:xfrm>
            <a:off x="20" y="1"/>
            <a:ext cx="12191980" cy="6857999"/>
          </a:xfrm>
          <a:prstGeom prst="rect">
            <a:avLst/>
          </a:prstGeom>
        </p:spPr>
      </p:pic>
      <p:sp>
        <p:nvSpPr>
          <p:cNvPr id="4"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1188B61-F77E-4D4A-B313-87733A6997B1}"/>
              </a:ext>
            </a:extLst>
          </p:cNvPr>
          <p:cNvSpPr>
            <a:spLocks noGrp="1"/>
          </p:cNvSpPr>
          <p:nvPr>
            <p:ph type="ctrTitle"/>
          </p:nvPr>
        </p:nvSpPr>
        <p:spPr>
          <a:xfrm>
            <a:off x="1524000" y="1122362"/>
            <a:ext cx="9144000" cy="2900518"/>
          </a:xfrm>
        </p:spPr>
        <p:txBody>
          <a:bodyPr>
            <a:normAutofit/>
          </a:bodyPr>
          <a:lstStyle/>
          <a:p>
            <a:r>
              <a:rPr lang="x-none">
                <a:solidFill>
                  <a:srgbClr val="FFFFFF"/>
                </a:solidFill>
              </a:rPr>
              <a:t>Water resources</a:t>
            </a:r>
          </a:p>
        </p:txBody>
      </p:sp>
      <p:sp>
        <p:nvSpPr>
          <p:cNvPr id="5" name="Subtit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691E8A8-4139-424C-BF8D-4C118BFEEF5E}"/>
              </a:ext>
            </a:extLst>
          </p:cNvPr>
          <p:cNvSpPr>
            <a:spLocks noGrp="1"/>
          </p:cNvSpPr>
          <p:nvPr>
            <p:ph type="subTitle" idx="1"/>
          </p:nvPr>
        </p:nvSpPr>
        <p:spPr>
          <a:xfrm>
            <a:off x="1524000" y="4159404"/>
            <a:ext cx="9144000" cy="1098395"/>
          </a:xfrm>
        </p:spPr>
        <p:txBody>
          <a:bodyPr>
            <a:normAutofit/>
          </a:bodyPr>
          <a:lstStyle/>
          <a:p>
            <a:r>
              <a:rPr lang="x-none">
                <a:solidFill>
                  <a:srgbClr val="FFFFFF"/>
                </a:solidFill>
              </a:rPr>
              <a:t>Samantha, Janet, Yuni, Claire, Wenny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538416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23AC064-BC96-4F32-8AE1-B2FD3875482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D1E6C6A-8F75-7D43-8BF7-1E1E21CA861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Our teams’ leaders of the Global issues </a:t>
            </a:r>
          </a:p>
        </p:txBody>
      </p:sp>
      <p:cxnSp>
        <p:nvCxnSpPr>
          <p:cNvPr id="14" name="Straight Connector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E7C77BC-7138-40B1-A15B-20F57A494629}"/>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indoor, floor, person&#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FD51450-8944-9D43-A497-2E7028BEF01F}"/>
              </a:ext>
            </a:extLst>
          </p:cNvPr>
          <p:cNvPicPr>
            <a:picLocks noGrp="1" noChangeAspect="1"/>
          </p:cNvPicPr>
          <p:nvPr>
            <p:ph idx="1"/>
          </p:nvPr>
        </p:nvPicPr>
        <p:blipFill>
          <a:blip r:embed="rId2"/>
          <a:stretch>
            <a:fillRect/>
          </a:stretch>
        </p:blipFill>
        <p:spPr>
          <a:xfrm>
            <a:off x="394434" y="2426818"/>
            <a:ext cx="5330182" cy="3997637"/>
          </a:xfrm>
          <a:prstGeom prst="rect">
            <a:avLst/>
          </a:prstGeom>
        </p:spPr>
      </p:pic>
      <p:cxnSp>
        <p:nvCxnSpPr>
          <p:cNvPr id="16" name="Straight Connector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B146403-F3D6-484B-B2ED-97F9565D0370}"/>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holding signs&#10;&#10;Description automatically generated with medium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0C4D5B6-47D2-E745-A607-238F90EB4EB9}"/>
              </a:ext>
            </a:extLst>
          </p:cNvPr>
          <p:cNvPicPr>
            <a:picLocks noChangeAspect="1"/>
          </p:cNvPicPr>
          <p:nvPr/>
        </p:nvPicPr>
        <p:blipFill>
          <a:blip r:embed="rId3"/>
          <a:stretch>
            <a:fillRect/>
          </a:stretch>
        </p:blipFill>
        <p:spPr>
          <a:xfrm>
            <a:off x="6507940" y="2426818"/>
            <a:ext cx="5330182" cy="399763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9543638"/>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2231136" y="623169"/>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WHAT ARE WATER RESOURCES ?</a:t>
            </a:r>
            <a:endParaRPr/>
          </a:p>
        </p:txBody>
      </p:sp>
      <p:sp>
        <p:nvSpPr>
          <p:cNvPr id="105" name="Google Shape;105;p2"/>
          <p:cNvSpPr txBox="1"/>
          <p:nvPr/>
        </p:nvSpPr>
        <p:spPr>
          <a:xfrm>
            <a:off x="429659" y="2485814"/>
            <a:ext cx="32874332"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Gill Sans"/>
                <a:ea typeface="Gill Sans"/>
                <a:cs typeface="Gill Sans"/>
                <a:sym typeface="Gill Sans"/>
              </a:rPr>
              <a:t>Water resources, any of the entire range of natural waters that occur on the Earth,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regardless of their state (i.e., vapour, liquid, or solid) and that are of potential use to humans.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Include </a:t>
            </a:r>
            <a:r>
              <a:rPr lang="en-US" sz="1800">
                <a:solidFill>
                  <a:schemeClr val="dk1"/>
                </a:solidFill>
                <a:highlight>
                  <a:srgbClr val="008080"/>
                </a:highlight>
                <a:latin typeface="Gill Sans"/>
                <a:ea typeface="Gill Sans"/>
                <a:cs typeface="Gill Sans"/>
                <a:sym typeface="Gill Sans"/>
              </a:rPr>
              <a:t>surface water and groundwater controlled by human beings </a:t>
            </a:r>
            <a:r>
              <a:rPr lang="en-US" sz="1800">
                <a:solidFill>
                  <a:schemeClr val="dk1"/>
                </a:solidFill>
                <a:latin typeface="Gill Sans"/>
                <a:ea typeface="Gill Sans"/>
                <a:cs typeface="Gill Sans"/>
                <a:sym typeface="Gill Sans"/>
              </a:rPr>
              <a:t>and directly available for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irrigation, power generation, water supply, shipping, aquaculture and other purposes,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as well as rivers, lakes, wells, springs, tides, harbors and aquaculture waters. </a:t>
            </a:r>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Water resource is an indispensable natural resource for the development of national economy.</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In many parts of the world, the demand for water has exceeded the load of water resources.</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the same time, many areas are also close to the imbalance of water resources utilization.</a:t>
            </a:r>
            <a:endParaRPr/>
          </a:p>
        </p:txBody>
      </p:sp>
      <p:sp>
        <p:nvSpPr>
          <p:cNvPr id="106" name="Google Shape;106;p2"/>
          <p:cNvSpPr txBox="1"/>
          <p:nvPr/>
        </p:nvSpPr>
        <p:spPr>
          <a:xfrm>
            <a:off x="823426" y="5700735"/>
            <a:ext cx="9137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⭐️not so fun fun fact: 97% water of the Earth is salt water and the other 3% is fresh water ⭐️</a:t>
            </a:r>
            <a:endParaRPr/>
          </a:p>
        </p:txBody>
      </p:sp>
      <p:pic>
        <p:nvPicPr>
          <p:cNvPr id="107" name="Google Shape;107;p2" descr="TAIWAN WATER CORPORATION-Value water resources"/>
          <p:cNvPicPr preferRelativeResize="0"/>
          <p:nvPr/>
        </p:nvPicPr>
        <p:blipFill rotWithShape="1">
          <a:blip r:embed="rId3">
            <a:alphaModFix/>
          </a:blip>
          <a:srcRect/>
          <a:stretch/>
        </p:blipFill>
        <p:spPr>
          <a:xfrm>
            <a:off x="9393180" y="2239178"/>
            <a:ext cx="2622550" cy="3403600"/>
          </a:xfrm>
          <a:prstGeom prst="rect">
            <a:avLst/>
          </a:prstGeom>
          <a:noFill/>
          <a:ln>
            <a:noFill/>
          </a:ln>
        </p:spPr>
      </p:pic>
      <p:sp>
        <p:nvSpPr>
          <p:cNvPr id="108" name="Google Shape;108;p2"/>
          <p:cNvSpPr txBox="1"/>
          <p:nvPr/>
        </p:nvSpPr>
        <p:spPr>
          <a:xfrm>
            <a:off x="10704455" y="6316703"/>
            <a:ext cx="10454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15 Claire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876061" y="788422"/>
            <a:ext cx="9960864"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262626"/>
              </a:buClr>
              <a:buSzPts val="2800"/>
              <a:buFont typeface="Gill Sans"/>
              <a:buNone/>
            </a:pPr>
            <a:r>
              <a:rPr lang="en-US"/>
              <a:t>SOME OF THE WATER PROBLEMS IN TAIWAN</a:t>
            </a:r>
            <a:endParaRPr/>
          </a:p>
        </p:txBody>
      </p:sp>
      <p:sp>
        <p:nvSpPr>
          <p:cNvPr id="114" name="Google Shape;114;p3"/>
          <p:cNvSpPr txBox="1"/>
          <p:nvPr/>
        </p:nvSpPr>
        <p:spPr>
          <a:xfrm>
            <a:off x="605927" y="2505670"/>
            <a:ext cx="755847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Gill Sans"/>
                <a:ea typeface="Gill Sans"/>
                <a:cs typeface="Gill Sans"/>
                <a:sym typeface="Gill Sans"/>
              </a:rPr>
              <a:t>1. WATER IS WASTED❗️ ❗️</a:t>
            </a:r>
            <a:endParaRPr/>
          </a:p>
        </p:txBody>
      </p:sp>
      <p:sp>
        <p:nvSpPr>
          <p:cNvPr id="115" name="Google Shape;115;p3"/>
          <p:cNvSpPr txBox="1"/>
          <p:nvPr/>
        </p:nvSpPr>
        <p:spPr>
          <a:xfrm>
            <a:off x="876061" y="4003696"/>
            <a:ext cx="10919977"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Gill Sans"/>
                <a:ea typeface="Gill Sans"/>
                <a:cs typeface="Gill Sans"/>
                <a:sym typeface="Gill Sans"/>
              </a:rPr>
              <a:t>    2. LESS TYPHOON OR RAINING </a:t>
            </a:r>
            <a:endParaRPr/>
          </a:p>
          <a:p>
            <a:pPr marL="0" marR="0" lvl="0" indent="0" algn="l" rtl="0">
              <a:spcBef>
                <a:spcPts val="0"/>
              </a:spcBef>
              <a:spcAft>
                <a:spcPts val="0"/>
              </a:spcAft>
              <a:buNone/>
            </a:pPr>
            <a:r>
              <a:rPr lang="en-US" sz="5400">
                <a:solidFill>
                  <a:schemeClr val="dk1"/>
                </a:solidFill>
                <a:latin typeface="Gill Sans"/>
                <a:ea typeface="Gill Sans"/>
                <a:cs typeface="Gill Sans"/>
                <a:sym typeface="Gill Sans"/>
              </a:rPr>
              <a:t>  BECAUSE OF CLIMATE CHANGE</a:t>
            </a:r>
            <a:endParaRPr/>
          </a:p>
        </p:txBody>
      </p:sp>
      <p:sp>
        <p:nvSpPr>
          <p:cNvPr id="116" name="Google Shape;116;p3"/>
          <p:cNvSpPr txBox="1"/>
          <p:nvPr/>
        </p:nvSpPr>
        <p:spPr>
          <a:xfrm>
            <a:off x="10730430" y="85576"/>
            <a:ext cx="1364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10 Samantha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0"/>
        <p:cNvGrpSpPr/>
        <p:nvPr/>
      </p:nvGrpSpPr>
      <p:grpSpPr>
        <a:xfrm>
          <a:off x="0" y="0"/>
          <a:ext cx="0" cy="0"/>
          <a:chOff x="0" y="0"/>
          <a:chExt cx="0" cy="0"/>
        </a:xfrm>
      </p:grpSpPr>
      <p:sp>
        <p:nvSpPr>
          <p:cNvPr id="121" name="Google Shape;121;gfccd876ef2_0_0"/>
          <p:cNvSpPr txBox="1">
            <a:spLocks noGrp="1"/>
          </p:cNvSpPr>
          <p:nvPr>
            <p:ph type="title"/>
          </p:nvPr>
        </p:nvSpPr>
        <p:spPr>
          <a:xfrm>
            <a:off x="369850" y="416325"/>
            <a:ext cx="8595600" cy="1188600"/>
          </a:xfrm>
          <a:prstGeom prst="rect">
            <a:avLst/>
          </a:prstGeom>
        </p:spPr>
        <p:txBody>
          <a:bodyPr spcFirstLastPara="1" wrap="square" lIns="182875" tIns="182875" rIns="182875" bIns="182875" anchor="ctr" anchorCtr="0">
            <a:normAutofit fontScale="90000"/>
          </a:bodyPr>
          <a:lstStyle/>
          <a:p>
            <a:pPr marL="0" lvl="0" indent="0" algn="ctr" rtl="0">
              <a:spcBef>
                <a:spcPts val="0"/>
              </a:spcBef>
              <a:spcAft>
                <a:spcPts val="0"/>
              </a:spcAft>
              <a:buNone/>
            </a:pPr>
            <a:r>
              <a:rPr lang="en-US"/>
              <a:t>THE BIGGEST RIVER RESOURCES IN TAIWAN</a:t>
            </a:r>
            <a:endParaRPr/>
          </a:p>
        </p:txBody>
      </p:sp>
      <p:sp>
        <p:nvSpPr>
          <p:cNvPr id="122" name="Google Shape;122;gfccd876ef2_0_0"/>
          <p:cNvSpPr txBox="1">
            <a:spLocks noGrp="1"/>
          </p:cNvSpPr>
          <p:nvPr>
            <p:ph type="body" idx="1"/>
          </p:nvPr>
        </p:nvSpPr>
        <p:spPr>
          <a:xfrm>
            <a:off x="802761" y="1677619"/>
            <a:ext cx="7729800" cy="310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850">
                <a:solidFill>
                  <a:srgbClr val="202122"/>
                </a:solidFill>
                <a:highlight>
                  <a:srgbClr val="FFFFFF"/>
                </a:highlight>
                <a:latin typeface="Arial"/>
                <a:ea typeface="Arial"/>
                <a:cs typeface="Arial"/>
                <a:sym typeface="Arial"/>
              </a:rPr>
              <a:t>The Tamsui River(淡水) begins at the confluence of </a:t>
            </a:r>
            <a:r>
              <a:rPr lang="en-US" sz="1850">
                <a:solidFill>
                  <a:srgbClr val="0B0080"/>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Xindian River</a:t>
            </a:r>
            <a:r>
              <a:rPr lang="en-US" sz="1850">
                <a:solidFill>
                  <a:srgbClr val="202122"/>
                </a:solidFill>
                <a:highlight>
                  <a:srgbClr val="FFFFFF"/>
                </a:highlight>
                <a:latin typeface="Arial"/>
                <a:ea typeface="Arial"/>
                <a:cs typeface="Arial"/>
                <a:sym typeface="Arial"/>
              </a:rPr>
              <a:t> and </a:t>
            </a:r>
            <a:r>
              <a:rPr lang="en-US" sz="1850">
                <a:solidFill>
                  <a:srgbClr val="0B0080"/>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Dahan River</a:t>
            </a:r>
            <a:r>
              <a:rPr lang="en-US" sz="1850">
                <a:solidFill>
                  <a:srgbClr val="202122"/>
                </a:solidFill>
                <a:highlight>
                  <a:srgbClr val="FFFFFF"/>
                </a:highlight>
                <a:latin typeface="Arial"/>
                <a:ea typeface="Arial"/>
                <a:cs typeface="Arial"/>
                <a:sym typeface="Arial"/>
              </a:rPr>
              <a:t> at the western boundary of Taipei and New Taipei City, just north of </a:t>
            </a:r>
            <a:r>
              <a:rPr lang="en-US" sz="1850">
                <a:solidFill>
                  <a:srgbClr val="0B0080"/>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Banqiao District</a:t>
            </a:r>
            <a:r>
              <a:rPr lang="en-US" sz="1850">
                <a:solidFill>
                  <a:srgbClr val="202122"/>
                </a:solidFill>
                <a:highlight>
                  <a:srgbClr val="FFFFFF"/>
                </a:highlight>
                <a:latin typeface="Arial"/>
                <a:ea typeface="Arial"/>
                <a:cs typeface="Arial"/>
                <a:sym typeface="Arial"/>
              </a:rPr>
              <a:t>, and flows northward and northwestward, passing the </a:t>
            </a:r>
            <a:r>
              <a:rPr lang="en-US" sz="1850">
                <a:solidFill>
                  <a:srgbClr val="0B0080"/>
                </a:solidFill>
                <a:highlight>
                  <a:srgbClr val="FFFFFF"/>
                </a:highlight>
                <a:uFill>
                  <a:noFill/>
                </a:uFill>
                <a:latin typeface="Arial"/>
                <a:ea typeface="Arial"/>
                <a:cs typeface="Arial"/>
                <a:sym typeface="Arial"/>
                <a:hlinkClick r:id="rId6">
                  <a:extLst>
                    <a:ext uri="{A12FA001-AC4F-418D-AE19-62706E023703}">
                      <ahyp:hlinkClr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eponymous</a:t>
            </a:r>
            <a:r>
              <a:rPr lang="en-US" sz="1850">
                <a:solidFill>
                  <a:srgbClr val="202122"/>
                </a:solidFill>
                <a:highlight>
                  <a:srgbClr val="FFFFFF"/>
                </a:highlight>
                <a:latin typeface="Arial"/>
                <a:ea typeface="Arial"/>
                <a:cs typeface="Arial"/>
                <a:sym typeface="Arial"/>
              </a:rPr>
              <a:t> </a:t>
            </a:r>
            <a:r>
              <a:rPr lang="en-US" sz="1850">
                <a:solidFill>
                  <a:srgbClr val="0B0080"/>
                </a:solidFill>
                <a:highlight>
                  <a:srgbClr val="FFFFFF"/>
                </a:highlight>
                <a:uFill>
                  <a:noFill/>
                </a:uFill>
                <a:latin typeface="Arial"/>
                <a:ea typeface="Arial"/>
                <a:cs typeface="Arial"/>
                <a:sym typeface="Arial"/>
                <a:hlinkClick r:id="rId7">
                  <a:extLst>
                    <a:ext uri="{A12FA001-AC4F-418D-AE19-62706E023703}">
                      <ahyp:hlinkClr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Tamsui District</a:t>
            </a:r>
            <a:r>
              <a:rPr lang="en-US" sz="1850">
                <a:solidFill>
                  <a:srgbClr val="202122"/>
                </a:solidFill>
                <a:highlight>
                  <a:srgbClr val="FFFFFF"/>
                </a:highlight>
                <a:latin typeface="Arial"/>
                <a:ea typeface="Arial"/>
                <a:cs typeface="Arial"/>
                <a:sym typeface="Arial"/>
              </a:rPr>
              <a:t>, then emptying into the </a:t>
            </a:r>
            <a:r>
              <a:rPr lang="en-US" sz="1850">
                <a:solidFill>
                  <a:srgbClr val="0B0080"/>
                </a:solidFill>
                <a:highlight>
                  <a:srgbClr val="FFFFFF"/>
                </a:highlight>
                <a:uFill>
                  <a:noFill/>
                </a:uFill>
                <a:latin typeface="Arial"/>
                <a:ea typeface="Arial"/>
                <a:cs typeface="Arial"/>
                <a:sym typeface="Arial"/>
                <a:hlinkClick r:id="rId8">
                  <a:extLst>
                    <a:ext uri="{A12FA001-AC4F-418D-AE19-62706E023703}">
                      <ahyp:hlinkClr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Taiwan Strait</a:t>
            </a:r>
            <a:r>
              <a:rPr lang="en-US" sz="1850">
                <a:solidFill>
                  <a:srgbClr val="202122"/>
                </a:solidFill>
                <a:highlight>
                  <a:srgbClr val="FFFFFF"/>
                </a:highlight>
                <a:latin typeface="Arial"/>
                <a:ea typeface="Arial"/>
                <a:cs typeface="Arial"/>
                <a:sym typeface="Arial"/>
              </a:rPr>
              <a:t>. Formerly known as the "Dolatok River", it is one of the few rivers in the island that flows along a north–south direction.</a:t>
            </a:r>
            <a:endParaRPr sz="2600"/>
          </a:p>
        </p:txBody>
      </p:sp>
      <p:pic>
        <p:nvPicPr>
          <p:cNvPr id="123" name="Google Shape;123;gfccd876ef2_0_0"/>
          <p:cNvPicPr preferRelativeResize="0"/>
          <p:nvPr/>
        </p:nvPicPr>
        <p:blipFill>
          <a:blip r:embed="rId9">
            <a:alphaModFix/>
          </a:blip>
          <a:stretch>
            <a:fillRect/>
          </a:stretch>
        </p:blipFill>
        <p:spPr>
          <a:xfrm>
            <a:off x="9042047" y="1604925"/>
            <a:ext cx="2703600" cy="1781900"/>
          </a:xfrm>
          <a:prstGeom prst="rect">
            <a:avLst/>
          </a:prstGeom>
          <a:noFill/>
          <a:ln>
            <a:noFill/>
          </a:ln>
        </p:spPr>
      </p:pic>
      <p:sp>
        <p:nvSpPr>
          <p:cNvPr id="124" name="Google Shape;124;gfccd876ef2_0_0"/>
          <p:cNvSpPr txBox="1">
            <a:spLocks noGrp="1"/>
          </p:cNvSpPr>
          <p:nvPr>
            <p:ph type="title"/>
          </p:nvPr>
        </p:nvSpPr>
        <p:spPr>
          <a:xfrm>
            <a:off x="369850" y="3438000"/>
            <a:ext cx="8595600" cy="1188600"/>
          </a:xfrm>
          <a:prstGeom prst="rect">
            <a:avLst/>
          </a:prstGeom>
        </p:spPr>
        <p:txBody>
          <a:bodyPr spcFirstLastPara="1" wrap="square" lIns="182875" tIns="182875" rIns="182875" bIns="182875" anchor="ctr" anchorCtr="0">
            <a:normAutofit fontScale="90000"/>
          </a:bodyPr>
          <a:lstStyle/>
          <a:p>
            <a:pPr marL="0" lvl="0" indent="0" algn="ctr" rtl="0">
              <a:spcBef>
                <a:spcPts val="0"/>
              </a:spcBef>
              <a:spcAft>
                <a:spcPts val="0"/>
              </a:spcAft>
              <a:buNone/>
            </a:pPr>
            <a:r>
              <a:rPr lang="en-US"/>
              <a:t>THE BIGGEST LAKE RESOURCES IN TAIWAN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1973045" y="437898"/>
            <a:ext cx="8091669"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262626"/>
              </a:buClr>
              <a:buSzPts val="2800"/>
              <a:buFont typeface="Gill Sans"/>
              <a:buNone/>
            </a:pPr>
            <a:r>
              <a:rPr lang="en-US"/>
              <a:t>HOW CAN WE SOLVE THE PROBLEM ⬆️ ?</a:t>
            </a:r>
            <a:endParaRPr/>
          </a:p>
        </p:txBody>
      </p:sp>
      <p:sp>
        <p:nvSpPr>
          <p:cNvPr id="130" name="Google Shape;130;p4"/>
          <p:cNvSpPr txBox="1"/>
          <p:nvPr/>
        </p:nvSpPr>
        <p:spPr>
          <a:xfrm>
            <a:off x="1013553" y="1913287"/>
            <a:ext cx="894828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1. WATER IS WASTED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Save water and reuse household water. For example, hand-washing and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rice-washing water can be used for watering flowers and mopping the floor.    </a:t>
            </a:r>
            <a:endParaRPr/>
          </a:p>
        </p:txBody>
      </p:sp>
      <p:sp>
        <p:nvSpPr>
          <p:cNvPr id="131" name="Google Shape;131;p4"/>
          <p:cNvSpPr txBox="1"/>
          <p:nvPr/>
        </p:nvSpPr>
        <p:spPr>
          <a:xfrm>
            <a:off x="682323" y="5577290"/>
            <a:ext cx="1067311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2. LESS TYPHOON &amp; RAINING BECAUSE OF CLIMATE CHANGE</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Less using plastic based products (ex plastics bags, bottles, etc.), like bring your own reusable bags and straws.</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Also recycle, reduce and reuse, don’t use too much eletricty and more using public transportation.</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endParaRPr/>
          </a:p>
        </p:txBody>
      </p:sp>
      <p:pic>
        <p:nvPicPr>
          <p:cNvPr id="132" name="Google Shape;132;p4" descr="Save Earth: cute lined notebook great for journal, notes taking, daily  diary, globe, happy, mother, ocean, environment, planet, ecology, universe,  ... Oceania, oceans, geography, mother Earth: production, POTATOTREE:  9781099728952: Amazon.com: Books"/>
          <p:cNvPicPr preferRelativeResize="0"/>
          <p:nvPr/>
        </p:nvPicPr>
        <p:blipFill rotWithShape="1">
          <a:blip r:embed="rId3">
            <a:alphaModFix/>
          </a:blip>
          <a:srcRect/>
          <a:stretch/>
        </p:blipFill>
        <p:spPr>
          <a:xfrm>
            <a:off x="4635729" y="2936043"/>
            <a:ext cx="2040493" cy="2641247"/>
          </a:xfrm>
          <a:prstGeom prst="rect">
            <a:avLst/>
          </a:prstGeom>
          <a:noFill/>
          <a:ln>
            <a:noFill/>
          </a:ln>
        </p:spPr>
      </p:pic>
      <p:sp>
        <p:nvSpPr>
          <p:cNvPr id="133" name="Google Shape;133;p4"/>
          <p:cNvSpPr txBox="1"/>
          <p:nvPr/>
        </p:nvSpPr>
        <p:spPr>
          <a:xfrm>
            <a:off x="11157942" y="94661"/>
            <a:ext cx="8226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1 Janet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7"/>
        <p:cNvGrpSpPr/>
        <p:nvPr/>
      </p:nvGrpSpPr>
      <p:grpSpPr>
        <a:xfrm>
          <a:off x="0" y="0"/>
          <a:ext cx="0" cy="0"/>
          <a:chOff x="0" y="0"/>
          <a:chExt cx="0" cy="0"/>
        </a:xfrm>
      </p:grpSpPr>
      <p:sp>
        <p:nvSpPr>
          <p:cNvPr id="138" name="Google Shape;138;p5"/>
          <p:cNvSpPr txBox="1">
            <a:spLocks noGrp="1"/>
          </p:cNvSpPr>
          <p:nvPr>
            <p:ph type="title"/>
          </p:nvPr>
        </p:nvSpPr>
        <p:spPr>
          <a:xfrm>
            <a:off x="1221036" y="457916"/>
            <a:ext cx="97499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WHAT CAN WE DO TO SAVE WATER ?</a:t>
            </a:r>
            <a:endParaRPr/>
          </a:p>
        </p:txBody>
      </p:sp>
      <p:sp>
        <p:nvSpPr>
          <p:cNvPr id="139" name="Google Shape;139;p5"/>
          <p:cNvSpPr txBox="1"/>
          <p:nvPr/>
        </p:nvSpPr>
        <p:spPr>
          <a:xfrm>
            <a:off x="181060" y="4341905"/>
            <a:ext cx="8000908"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 Easy Things You Can Do To Protect Drinking Water Sources❗️</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1. Properly dispose of hazardous products Put up signs.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2. Use and dispose of harmful materials properly.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3. Volunteer in your community.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4. Join in a beach, stream or wetland cleanup.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5. Prepare a presentation about your watershed for a school or civic organization. </a:t>
            </a:r>
            <a:endParaRPr/>
          </a:p>
        </p:txBody>
      </p:sp>
      <p:sp>
        <p:nvSpPr>
          <p:cNvPr id="140" name="Google Shape;140;p5"/>
          <p:cNvSpPr txBox="1"/>
          <p:nvPr/>
        </p:nvSpPr>
        <p:spPr>
          <a:xfrm>
            <a:off x="602015" y="1958855"/>
            <a:ext cx="10591361"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❗️Prevent Water Pollutions❗️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Use environmentally friendly cleaners to reduce environmental protection and reduce environmental pollution.</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Avoid picnicking and splashing in the reservoir area.</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Take it with you when you go out for a picnic and barbecue.</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And reduce the pollution of agricultural fertilizers, chemical fertilizers, and chemical fertilizers.</a:t>
            </a:r>
            <a:endParaRPr/>
          </a:p>
        </p:txBody>
      </p:sp>
      <p:pic>
        <p:nvPicPr>
          <p:cNvPr id="141" name="Google Shape;141;p5" descr="Water Conservation – How to Conserve Water at Home – World Water Day"/>
          <p:cNvPicPr preferRelativeResize="0"/>
          <p:nvPr/>
        </p:nvPicPr>
        <p:blipFill rotWithShape="1">
          <a:blip r:embed="rId3">
            <a:alphaModFix/>
          </a:blip>
          <a:srcRect/>
          <a:stretch/>
        </p:blipFill>
        <p:spPr>
          <a:xfrm>
            <a:off x="8010487" y="3988031"/>
            <a:ext cx="3860800" cy="2108200"/>
          </a:xfrm>
          <a:prstGeom prst="rect">
            <a:avLst/>
          </a:prstGeom>
          <a:noFill/>
          <a:ln>
            <a:noFill/>
          </a:ln>
        </p:spPr>
      </p:pic>
      <p:sp>
        <p:nvSpPr>
          <p:cNvPr id="142" name="Google Shape;142;p5"/>
          <p:cNvSpPr txBox="1"/>
          <p:nvPr/>
        </p:nvSpPr>
        <p:spPr>
          <a:xfrm>
            <a:off x="9876830" y="6278747"/>
            <a:ext cx="19944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32 Wenny, 34 Yuni</a:t>
            </a:r>
            <a:endParaRPr sz="1800">
              <a:solidFill>
                <a:schemeClr val="dk1"/>
              </a:solidFill>
              <a:latin typeface="Gill Sans"/>
              <a:ea typeface="Gill Sans"/>
              <a:cs typeface="Gill Sans"/>
              <a:sym typeface="Gill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2"/>
        <p:cNvGrpSpPr/>
        <p:nvPr/>
      </p:nvGrpSpPr>
      <p:grpSpPr>
        <a:xfrm>
          <a:off x="0" y="0"/>
          <a:ext cx="0" cy="0"/>
          <a:chOff x="0" y="0"/>
          <a:chExt cx="0" cy="0"/>
        </a:xfrm>
      </p:grpSpPr>
      <p:sp>
        <p:nvSpPr>
          <p:cNvPr id="93" name="Google Shape;93;p18"/>
          <p:cNvSpPr txBox="1"/>
          <p:nvPr/>
        </p:nvSpPr>
        <p:spPr>
          <a:xfrm>
            <a:off x="0" y="0"/>
            <a:ext cx="4565200" cy="861734"/>
          </a:xfrm>
          <a:prstGeom prst="rect">
            <a:avLst/>
          </a:prstGeom>
          <a:noFill/>
          <a:ln>
            <a:noFill/>
          </a:ln>
        </p:spPr>
        <p:txBody>
          <a:bodyPr spcFirstLastPara="1" wrap="square" lIns="121900" tIns="121900" rIns="121900" bIns="121900" anchor="t" anchorCtr="0">
            <a:spAutoFit/>
          </a:bodyPr>
          <a:lstStyle/>
          <a:p>
            <a:r>
              <a:rPr lang="uk" sz="4000" b="1">
                <a:solidFill>
                  <a:srgbClr val="0000FF"/>
                </a:solidFill>
                <a:latin typeface="Comic Sans MS"/>
                <a:ea typeface="Comic Sans MS"/>
                <a:cs typeface="Comic Sans MS"/>
                <a:sym typeface="Comic Sans MS"/>
              </a:rPr>
              <a:t>Water resources</a:t>
            </a:r>
            <a:endParaRPr sz="4000" b="1">
              <a:solidFill>
                <a:srgbClr val="0000FF"/>
              </a:solidFill>
              <a:latin typeface="Comic Sans MS"/>
              <a:ea typeface="Comic Sans MS"/>
              <a:cs typeface="Comic Sans MS"/>
              <a:sym typeface="Comic Sans MS"/>
            </a:endParaRPr>
          </a:p>
        </p:txBody>
      </p:sp>
      <p:sp>
        <p:nvSpPr>
          <p:cNvPr id="94" name="Google Shape;94;p18"/>
          <p:cNvSpPr txBox="1"/>
          <p:nvPr/>
        </p:nvSpPr>
        <p:spPr>
          <a:xfrm>
            <a:off x="10052471" y="5729067"/>
            <a:ext cx="1976000" cy="984845"/>
          </a:xfrm>
          <a:prstGeom prst="rect">
            <a:avLst/>
          </a:prstGeom>
          <a:noFill/>
          <a:ln>
            <a:noFill/>
          </a:ln>
        </p:spPr>
        <p:txBody>
          <a:bodyPr spcFirstLastPara="1" wrap="square" lIns="121900" tIns="121900" rIns="121900" bIns="121900" anchor="t" anchorCtr="0">
            <a:spAutoFit/>
          </a:bodyPr>
          <a:lstStyle/>
          <a:p>
            <a:r>
              <a:rPr lang="uk" sz="2400" b="1">
                <a:solidFill>
                  <a:srgbClr val="FFFFFF"/>
                </a:solidFill>
                <a:latin typeface="Courier New"/>
                <a:ea typeface="Courier New"/>
                <a:cs typeface="Courier New"/>
                <a:sym typeface="Courier New"/>
              </a:rPr>
              <a:t>Polina Kholiavko</a:t>
            </a:r>
            <a:endParaRPr sz="2400" b="1">
              <a:solidFill>
                <a:srgbClr val="FFFFFF"/>
              </a:solidFill>
              <a:latin typeface="Courier New"/>
              <a:ea typeface="Courier New"/>
              <a:cs typeface="Courier New"/>
              <a:sym typeface="Courier New"/>
            </a:endParaRPr>
          </a:p>
        </p:txBody>
      </p:sp>
      <p:pic>
        <p:nvPicPr>
          <p:cNvPr id="95" name="Google Shape;95;p18"/>
          <p:cNvPicPr preferRelativeResize="0"/>
          <p:nvPr/>
        </p:nvPicPr>
        <p:blipFill>
          <a:blip r:embed="rId3">
            <a:alphaModFix/>
          </a:blip>
          <a:stretch>
            <a:fillRect/>
          </a:stretch>
        </p:blipFill>
        <p:spPr>
          <a:xfrm>
            <a:off x="5590548" y="390440"/>
            <a:ext cx="3101933" cy="2001267"/>
          </a:xfrm>
          <a:prstGeom prst="rect">
            <a:avLst/>
          </a:prstGeom>
          <a:noFill/>
          <a:ln>
            <a:noFill/>
          </a:ln>
        </p:spPr>
      </p:pic>
      <p:pic>
        <p:nvPicPr>
          <p:cNvPr id="96" name="Google Shape;96;p18"/>
          <p:cNvPicPr preferRelativeResize="0"/>
          <p:nvPr/>
        </p:nvPicPr>
        <p:blipFill>
          <a:blip r:embed="rId4">
            <a:alphaModFix/>
          </a:blip>
          <a:stretch>
            <a:fillRect/>
          </a:stretch>
        </p:blipFill>
        <p:spPr>
          <a:xfrm>
            <a:off x="8424552" y="2070226"/>
            <a:ext cx="3336000" cy="2086100"/>
          </a:xfrm>
          <a:prstGeom prst="rect">
            <a:avLst/>
          </a:prstGeom>
          <a:noFill/>
          <a:ln>
            <a:noFill/>
          </a:ln>
        </p:spPr>
      </p:pic>
      <p:sp>
        <p:nvSpPr>
          <p:cNvPr id="97" name="Google Shape;97;p18"/>
          <p:cNvSpPr txBox="1"/>
          <p:nvPr/>
        </p:nvSpPr>
        <p:spPr>
          <a:xfrm>
            <a:off x="80367" y="1037301"/>
            <a:ext cx="5706000" cy="1723508"/>
          </a:xfrm>
          <a:prstGeom prst="rect">
            <a:avLst/>
          </a:prstGeom>
          <a:noFill/>
          <a:ln>
            <a:noFill/>
          </a:ln>
        </p:spPr>
        <p:txBody>
          <a:bodyPr spcFirstLastPara="1" wrap="square" lIns="121900" tIns="121900" rIns="121900" bIns="121900" anchor="t" anchorCtr="0">
            <a:spAutoFit/>
          </a:bodyPr>
          <a:lstStyle/>
          <a:p>
            <a:r>
              <a:rPr lang="uk" sz="2400">
                <a:solidFill>
                  <a:srgbClr val="45818E"/>
                </a:solidFill>
                <a:latin typeface="Lobster"/>
                <a:ea typeface="Lobster"/>
                <a:cs typeface="Lobster"/>
                <a:sym typeface="Lobster"/>
              </a:rPr>
              <a:t>On average, fresh water reserves are about 94.1 billion cubic meters. M. Water resources of Ukraine delight with their diversity. </a:t>
            </a:r>
            <a:endParaRPr sz="2400">
              <a:solidFill>
                <a:srgbClr val="45818E"/>
              </a:solidFill>
              <a:latin typeface="Lobster"/>
              <a:ea typeface="Lobster"/>
              <a:cs typeface="Lobster"/>
              <a:sym typeface="Lobster"/>
            </a:endParaRPr>
          </a:p>
        </p:txBody>
      </p:sp>
      <p:sp>
        <p:nvSpPr>
          <p:cNvPr id="98" name="Google Shape;98;p18"/>
          <p:cNvSpPr txBox="1"/>
          <p:nvPr/>
        </p:nvSpPr>
        <p:spPr>
          <a:xfrm>
            <a:off x="2288000" y="2322668"/>
            <a:ext cx="4728400" cy="1723508"/>
          </a:xfrm>
          <a:prstGeom prst="rect">
            <a:avLst/>
          </a:prstGeom>
          <a:noFill/>
          <a:ln>
            <a:noFill/>
          </a:ln>
        </p:spPr>
        <p:txBody>
          <a:bodyPr spcFirstLastPara="1" wrap="square" lIns="121900" tIns="121900" rIns="121900" bIns="121900" anchor="t" anchorCtr="0">
            <a:spAutoFit/>
          </a:bodyPr>
          <a:lstStyle/>
          <a:p>
            <a:r>
              <a:rPr lang="uk" sz="2400">
                <a:solidFill>
                  <a:srgbClr val="FF9900"/>
                </a:solidFill>
                <a:latin typeface="Lobster"/>
                <a:ea typeface="Lobster"/>
                <a:cs typeface="Lobster"/>
                <a:sym typeface="Lobster"/>
              </a:rPr>
              <a:t>They include almost all possible types of water resources. The total volume of our waters is limited to 139,500 km3.</a:t>
            </a:r>
            <a:endParaRPr sz="2400">
              <a:solidFill>
                <a:srgbClr val="FF9900"/>
              </a:solidFill>
              <a:latin typeface="Lobster"/>
              <a:ea typeface="Lobster"/>
              <a:cs typeface="Lobster"/>
              <a:sym typeface="Lobster"/>
            </a:endParaRPr>
          </a:p>
        </p:txBody>
      </p:sp>
      <p:sp>
        <p:nvSpPr>
          <p:cNvPr id="99" name="Google Shape;99;p18"/>
          <p:cNvSpPr txBox="1"/>
          <p:nvPr/>
        </p:nvSpPr>
        <p:spPr>
          <a:xfrm>
            <a:off x="147333" y="3820334"/>
            <a:ext cx="4000000" cy="1354176"/>
          </a:xfrm>
          <a:prstGeom prst="rect">
            <a:avLst/>
          </a:prstGeom>
          <a:noFill/>
          <a:ln>
            <a:noFill/>
          </a:ln>
        </p:spPr>
        <p:txBody>
          <a:bodyPr spcFirstLastPara="1" wrap="square" lIns="121900" tIns="121900" rIns="121900" bIns="121900" anchor="t" anchorCtr="0">
            <a:spAutoFit/>
          </a:bodyPr>
          <a:lstStyle/>
          <a:p>
            <a:r>
              <a:rPr lang="uk" sz="2400">
                <a:solidFill>
                  <a:srgbClr val="A64D79"/>
                </a:solidFill>
                <a:latin typeface="Lobster"/>
                <a:ea typeface="Lobster"/>
                <a:cs typeface="Lobster"/>
                <a:sym typeface="Lobster"/>
              </a:rPr>
              <a:t> The total number of lakes is about 20 thousand, rivers - about 77 thousand.</a:t>
            </a:r>
            <a:endParaRPr sz="2400">
              <a:solidFill>
                <a:srgbClr val="A64D79"/>
              </a:solidFill>
              <a:latin typeface="Lobster"/>
              <a:ea typeface="Lobster"/>
              <a:cs typeface="Lobster"/>
              <a:sym typeface="Lobster"/>
            </a:endParaRPr>
          </a:p>
        </p:txBody>
      </p:sp>
      <p:sp>
        <p:nvSpPr>
          <p:cNvPr id="100" name="Google Shape;100;p18"/>
          <p:cNvSpPr txBox="1"/>
          <p:nvPr/>
        </p:nvSpPr>
        <p:spPr>
          <a:xfrm>
            <a:off x="2288000" y="5237634"/>
            <a:ext cx="4728400" cy="1354176"/>
          </a:xfrm>
          <a:prstGeom prst="rect">
            <a:avLst/>
          </a:prstGeom>
          <a:noFill/>
          <a:ln>
            <a:noFill/>
          </a:ln>
        </p:spPr>
        <p:txBody>
          <a:bodyPr spcFirstLastPara="1" wrap="square" lIns="121900" tIns="121900" rIns="121900" bIns="121900" anchor="t" anchorCtr="0">
            <a:spAutoFit/>
          </a:bodyPr>
          <a:lstStyle/>
          <a:p>
            <a:r>
              <a:rPr lang="uk" sz="2400" i="1">
                <a:solidFill>
                  <a:srgbClr val="6AA84F"/>
                </a:solidFill>
                <a:latin typeface="Lobster"/>
                <a:ea typeface="Lobster"/>
                <a:cs typeface="Lobster"/>
                <a:sym typeface="Lobster"/>
              </a:rPr>
              <a:t>And therefore, with this information, we can conclude that we have no problem with water.</a:t>
            </a:r>
            <a:endParaRPr sz="2400" i="1">
              <a:solidFill>
                <a:srgbClr val="6AA84F"/>
              </a:solidFill>
              <a:latin typeface="Lobster"/>
              <a:ea typeface="Lobster"/>
              <a:cs typeface="Lobster"/>
              <a:sym typeface="Lobster"/>
            </a:endParaRPr>
          </a:p>
        </p:txBody>
      </p:sp>
      <p:pic>
        <p:nvPicPr>
          <p:cNvPr id="101" name="Google Shape;101;p18" descr="Пресная вода на Земле – проблемы, ресурсы, источники, состав и  характеристики"/>
          <p:cNvPicPr preferRelativeResize="0"/>
          <p:nvPr/>
        </p:nvPicPr>
        <p:blipFill>
          <a:blip r:embed="rId5">
            <a:alphaModFix/>
          </a:blip>
          <a:stretch>
            <a:fillRect/>
          </a:stretch>
        </p:blipFill>
        <p:spPr>
          <a:xfrm>
            <a:off x="6819334" y="3543167"/>
            <a:ext cx="2544967" cy="190873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5"/>
        <p:cNvGrpSpPr/>
        <p:nvPr/>
      </p:nvGrpSpPr>
      <p:grpSpPr>
        <a:xfrm>
          <a:off x="0" y="0"/>
          <a:ext cx="0" cy="0"/>
          <a:chOff x="0" y="0"/>
          <a:chExt cx="0" cy="0"/>
        </a:xfrm>
      </p:grpSpPr>
      <p:sp>
        <p:nvSpPr>
          <p:cNvPr id="106" name="Google Shape;106;p19"/>
          <p:cNvSpPr txBox="1"/>
          <p:nvPr/>
        </p:nvSpPr>
        <p:spPr>
          <a:xfrm>
            <a:off x="5341067" y="6397967"/>
            <a:ext cx="37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107" name="Google Shape;107;p19"/>
          <p:cNvSpPr txBox="1"/>
          <p:nvPr/>
        </p:nvSpPr>
        <p:spPr>
          <a:xfrm>
            <a:off x="106700" y="100867"/>
            <a:ext cx="4208800" cy="1199006"/>
          </a:xfrm>
          <a:prstGeom prst="rect">
            <a:avLst/>
          </a:prstGeom>
          <a:solidFill>
            <a:srgbClr val="C9DAF8"/>
          </a:solidFill>
          <a:ln w="9525" cap="flat" cmpd="sng">
            <a:solidFill>
              <a:srgbClr val="C9DAF8"/>
            </a:solidFill>
            <a:prstDash val="solid"/>
            <a:round/>
            <a:headEnd type="none" w="sm" len="sm"/>
            <a:tailEnd type="none" w="sm" len="sm"/>
          </a:ln>
        </p:spPr>
        <p:txBody>
          <a:bodyPr spcFirstLastPara="1" wrap="square" lIns="121900" tIns="121900" rIns="121900" bIns="121900" anchor="t" anchorCtr="0">
            <a:spAutoFit/>
          </a:bodyPr>
          <a:lstStyle/>
          <a:p>
            <a:pPr marR="50799">
              <a:lnSpc>
                <a:spcPct val="128571"/>
              </a:lnSpc>
            </a:pPr>
            <a:r>
              <a:rPr lang="uk" sz="2400" i="1">
                <a:solidFill>
                  <a:srgbClr val="00FF00"/>
                </a:solidFill>
              </a:rPr>
              <a:t>In Ukraine in reservoirs 55315 million cubic meters water.</a:t>
            </a:r>
            <a:endParaRPr sz="2400" i="1">
              <a:solidFill>
                <a:srgbClr val="00FF00"/>
              </a:solidFill>
            </a:endParaRPr>
          </a:p>
        </p:txBody>
      </p:sp>
      <p:pic>
        <p:nvPicPr>
          <p:cNvPr id="108" name="Google Shape;108;p19"/>
          <p:cNvPicPr preferRelativeResize="0"/>
          <p:nvPr/>
        </p:nvPicPr>
        <p:blipFill>
          <a:blip r:embed="rId3">
            <a:alphaModFix/>
          </a:blip>
          <a:stretch>
            <a:fillRect/>
          </a:stretch>
        </p:blipFill>
        <p:spPr>
          <a:xfrm>
            <a:off x="7473701" y="348667"/>
            <a:ext cx="4496196" cy="2482300"/>
          </a:xfrm>
          <a:prstGeom prst="rect">
            <a:avLst/>
          </a:prstGeom>
          <a:noFill/>
          <a:ln>
            <a:noFill/>
          </a:ln>
        </p:spPr>
      </p:pic>
      <p:sp>
        <p:nvSpPr>
          <p:cNvPr id="109" name="Google Shape;109;p19"/>
          <p:cNvSpPr txBox="1"/>
          <p:nvPr/>
        </p:nvSpPr>
        <p:spPr>
          <a:xfrm>
            <a:off x="4718267" y="547333"/>
            <a:ext cx="2076000" cy="2400617"/>
          </a:xfrm>
          <a:prstGeom prst="rect">
            <a:avLst/>
          </a:prstGeom>
          <a:solidFill>
            <a:srgbClr val="C9DAF8"/>
          </a:solidFill>
          <a:ln w="9525" cap="flat" cmpd="sng">
            <a:solidFill>
              <a:srgbClr val="C9DAF8"/>
            </a:solidFill>
            <a:prstDash val="solid"/>
            <a:round/>
            <a:headEnd type="none" w="sm" len="sm"/>
            <a:tailEnd type="none" w="sm" len="sm"/>
          </a:ln>
        </p:spPr>
        <p:txBody>
          <a:bodyPr spcFirstLastPara="1" wrap="square" lIns="121900" tIns="121900" rIns="121900" bIns="121900" anchor="t" anchorCtr="0">
            <a:spAutoFit/>
          </a:bodyPr>
          <a:lstStyle/>
          <a:p>
            <a:r>
              <a:rPr lang="uk" sz="2000" i="1">
                <a:solidFill>
                  <a:srgbClr val="FFFF00"/>
                </a:solidFill>
              </a:rPr>
              <a:t>Ukraine has the largest river Dneper with a length of 2.201 kilometrss and 504.000 km² water</a:t>
            </a:r>
            <a:endParaRPr sz="2000" i="1">
              <a:solidFill>
                <a:srgbClr val="FFFF00"/>
              </a:solidFill>
            </a:endParaRPr>
          </a:p>
        </p:txBody>
      </p:sp>
      <p:pic>
        <p:nvPicPr>
          <p:cNvPr id="110" name="Google Shape;110;p19"/>
          <p:cNvPicPr preferRelativeResize="0"/>
          <p:nvPr/>
        </p:nvPicPr>
        <p:blipFill>
          <a:blip r:embed="rId4">
            <a:alphaModFix/>
          </a:blip>
          <a:stretch>
            <a:fillRect/>
          </a:stretch>
        </p:blipFill>
        <p:spPr>
          <a:xfrm>
            <a:off x="106704" y="3973134"/>
            <a:ext cx="4057133" cy="2700533"/>
          </a:xfrm>
          <a:prstGeom prst="rect">
            <a:avLst/>
          </a:prstGeom>
          <a:noFill/>
          <a:ln>
            <a:noFill/>
          </a:ln>
        </p:spPr>
      </p:pic>
      <p:sp>
        <p:nvSpPr>
          <p:cNvPr id="111" name="Google Shape;111;p19"/>
          <p:cNvSpPr txBox="1"/>
          <p:nvPr/>
        </p:nvSpPr>
        <p:spPr>
          <a:xfrm>
            <a:off x="4718267" y="3765534"/>
            <a:ext cx="2566800" cy="1723508"/>
          </a:xfrm>
          <a:prstGeom prst="rect">
            <a:avLst/>
          </a:prstGeom>
          <a:noFill/>
          <a:ln>
            <a:noFill/>
          </a:ln>
        </p:spPr>
        <p:txBody>
          <a:bodyPr spcFirstLastPara="1" wrap="square" lIns="121900" tIns="121900" rIns="121900" bIns="121900" anchor="t" anchorCtr="0">
            <a:spAutoFit/>
          </a:bodyPr>
          <a:lstStyle/>
          <a:p>
            <a:r>
              <a:rPr lang="uk" sz="2400" i="1">
                <a:solidFill>
                  <a:srgbClr val="A64D79"/>
                </a:solidFill>
              </a:rPr>
              <a:t>In Ukrain 63 thousand rivers and 20 thousand lakes</a:t>
            </a:r>
            <a:endParaRPr sz="2400" i="1">
              <a:solidFill>
                <a:srgbClr val="A64D79"/>
              </a:solidFill>
            </a:endParaRPr>
          </a:p>
        </p:txBody>
      </p:sp>
      <p:sp>
        <p:nvSpPr>
          <p:cNvPr id="112" name="Google Shape;112;p19"/>
          <p:cNvSpPr txBox="1"/>
          <p:nvPr/>
        </p:nvSpPr>
        <p:spPr>
          <a:xfrm>
            <a:off x="8417400" y="3736867"/>
            <a:ext cx="3434800" cy="1354176"/>
          </a:xfrm>
          <a:prstGeom prst="rect">
            <a:avLst/>
          </a:prstGeom>
          <a:noFill/>
          <a:ln>
            <a:noFill/>
          </a:ln>
        </p:spPr>
        <p:txBody>
          <a:bodyPr spcFirstLastPara="1" wrap="square" lIns="121900" tIns="121900" rIns="121900" bIns="121900" anchor="t" anchorCtr="0">
            <a:spAutoFit/>
          </a:bodyPr>
          <a:lstStyle/>
          <a:p>
            <a:r>
              <a:rPr lang="uk" sz="2400"/>
              <a:t>I</a:t>
            </a:r>
            <a:r>
              <a:rPr lang="uk" sz="2400" i="1">
                <a:solidFill>
                  <a:srgbClr val="38761D"/>
                </a:solidFill>
              </a:rPr>
              <a:t>n Ukraine water is polluted with garbage and waste</a:t>
            </a:r>
            <a:endParaRPr sz="2400" i="1">
              <a:solidFill>
                <a:srgbClr val="38761D"/>
              </a:solidFill>
            </a:endParaRPr>
          </a:p>
        </p:txBody>
      </p:sp>
      <p:sp>
        <p:nvSpPr>
          <p:cNvPr id="113" name="Google Shape;113;p19"/>
          <p:cNvSpPr txBox="1"/>
          <p:nvPr/>
        </p:nvSpPr>
        <p:spPr>
          <a:xfrm>
            <a:off x="8877065" y="6132934"/>
            <a:ext cx="2566800" cy="615513"/>
          </a:xfrm>
          <a:prstGeom prst="rect">
            <a:avLst/>
          </a:prstGeom>
          <a:noFill/>
          <a:ln>
            <a:noFill/>
          </a:ln>
        </p:spPr>
        <p:txBody>
          <a:bodyPr spcFirstLastPara="1" wrap="square" lIns="121900" tIns="121900" rIns="121900" bIns="121900" anchor="t" anchorCtr="0">
            <a:spAutoFit/>
          </a:bodyPr>
          <a:lstStyle/>
          <a:p>
            <a:r>
              <a:rPr lang="uk" sz="2400"/>
              <a:t>Vadim Avramchuk</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455100" y="248000"/>
            <a:ext cx="11360800" cy="763600"/>
          </a:xfrm>
          <a:prstGeom prst="rect">
            <a:avLst/>
          </a:prstGeom>
        </p:spPr>
        <p:txBody>
          <a:bodyPr spcFirstLastPara="1" vert="horz" wrap="square" lIns="121900" tIns="121900" rIns="121900" bIns="121900" rtlCol="0" anchor="t" anchorCtr="0">
            <a:normAutofit/>
          </a:bodyPr>
          <a:lstStyle/>
          <a:p>
            <a:pPr algn="ctr">
              <a:buClr>
                <a:schemeClr val="dk1"/>
              </a:buClr>
              <a:buSzPct val="44897"/>
            </a:pPr>
            <a:r>
              <a:rPr lang="uk" sz="3267" b="1">
                <a:highlight>
                  <a:schemeClr val="lt1"/>
                </a:highlight>
                <a:latin typeface="Roboto"/>
                <a:ea typeface="Roboto"/>
                <a:cs typeface="Roboto"/>
                <a:sym typeface="Roboto"/>
              </a:rPr>
              <a:t>Water resources</a:t>
            </a:r>
            <a:endParaRPr sz="5067" b="1">
              <a:highlight>
                <a:schemeClr val="lt1"/>
              </a:highlight>
            </a:endParaRPr>
          </a:p>
        </p:txBody>
      </p:sp>
      <p:sp>
        <p:nvSpPr>
          <p:cNvPr id="119" name="Google Shape;119;p20"/>
          <p:cNvSpPr txBox="1">
            <a:spLocks noGrp="1"/>
          </p:cNvSpPr>
          <p:nvPr>
            <p:ph type="body" idx="1"/>
          </p:nvPr>
        </p:nvSpPr>
        <p:spPr>
          <a:xfrm>
            <a:off x="415600" y="1075567"/>
            <a:ext cx="5333200" cy="49372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uk"/>
              <a:t>Ukraine has large water reserves. It has never been lacking. Some people unknowingly consume a lot of water that they do not need. Also, many rivers become clogged and dry up. People need to rethink their attitude to water.</a:t>
            </a:r>
            <a:endParaRPr/>
          </a:p>
        </p:txBody>
      </p:sp>
      <p:sp>
        <p:nvSpPr>
          <p:cNvPr id="120" name="Google Shape;120;p20"/>
          <p:cNvSpPr txBox="1">
            <a:spLocks noGrp="1"/>
          </p:cNvSpPr>
          <p:nvPr>
            <p:ph type="body" idx="2"/>
          </p:nvPr>
        </p:nvSpPr>
        <p:spPr>
          <a:xfrm flipH="1">
            <a:off x="10833967" y="2397867"/>
            <a:ext cx="167600" cy="694400"/>
          </a:xfrm>
          <a:prstGeom prst="rect">
            <a:avLst/>
          </a:prstGeom>
        </p:spPr>
        <p:txBody>
          <a:bodyPr spcFirstLastPara="1" vert="horz" wrap="square" lIns="121900" tIns="121900" rIns="121900" bIns="121900" rtlCol="0" anchor="t" anchorCtr="0">
            <a:normAutofit lnSpcReduction="10000"/>
          </a:bodyPr>
          <a:lstStyle/>
          <a:p>
            <a:pPr marL="0" indent="0">
              <a:spcAft>
                <a:spcPts val="1600"/>
              </a:spcAft>
              <a:buNone/>
            </a:pPr>
            <a:endParaRPr/>
          </a:p>
        </p:txBody>
      </p:sp>
      <p:pic>
        <p:nvPicPr>
          <p:cNvPr id="121" name="Google Shape;121;p20"/>
          <p:cNvPicPr preferRelativeResize="0"/>
          <p:nvPr/>
        </p:nvPicPr>
        <p:blipFill>
          <a:blip r:embed="rId3">
            <a:alphaModFix/>
          </a:blip>
          <a:stretch>
            <a:fillRect/>
          </a:stretch>
        </p:blipFill>
        <p:spPr>
          <a:xfrm>
            <a:off x="415600" y="3522699"/>
            <a:ext cx="4399568" cy="2915467"/>
          </a:xfrm>
          <a:prstGeom prst="rect">
            <a:avLst/>
          </a:prstGeom>
          <a:noFill/>
          <a:ln>
            <a:noFill/>
          </a:ln>
        </p:spPr>
      </p:pic>
      <p:pic>
        <p:nvPicPr>
          <p:cNvPr id="122" name="Google Shape;122;p20"/>
          <p:cNvPicPr preferRelativeResize="0"/>
          <p:nvPr/>
        </p:nvPicPr>
        <p:blipFill>
          <a:blip r:embed="rId4">
            <a:alphaModFix/>
          </a:blip>
          <a:stretch>
            <a:fillRect/>
          </a:stretch>
        </p:blipFill>
        <p:spPr>
          <a:xfrm>
            <a:off x="6597433" y="1119767"/>
            <a:ext cx="5218468" cy="3478967"/>
          </a:xfrm>
          <a:prstGeom prst="rect">
            <a:avLst/>
          </a:prstGeom>
          <a:noFill/>
          <a:ln>
            <a:noFill/>
          </a:ln>
        </p:spPr>
      </p:pic>
      <p:sp>
        <p:nvSpPr>
          <p:cNvPr id="123" name="Google Shape;123;p20"/>
          <p:cNvSpPr txBox="1"/>
          <p:nvPr/>
        </p:nvSpPr>
        <p:spPr>
          <a:xfrm>
            <a:off x="6597433" y="4706901"/>
            <a:ext cx="4000000" cy="1723508"/>
          </a:xfrm>
          <a:prstGeom prst="rect">
            <a:avLst/>
          </a:prstGeom>
          <a:noFill/>
          <a:ln>
            <a:noFill/>
          </a:ln>
        </p:spPr>
        <p:txBody>
          <a:bodyPr spcFirstLastPara="1" wrap="square" lIns="121900" tIns="121900" rIns="121900" bIns="121900" anchor="t" anchorCtr="0">
            <a:spAutoFit/>
          </a:bodyPr>
          <a:lstStyle/>
          <a:p>
            <a:r>
              <a:rPr lang="uk" sz="2400"/>
              <a:t>Rivers of Ukraine - 30,000; lakes - 20,000; seas - 2: Azov and Black Seas</a:t>
            </a:r>
            <a:endParaRPr sz="2400"/>
          </a:p>
          <a:p>
            <a:endParaRPr sz="2400"/>
          </a:p>
        </p:txBody>
      </p:sp>
      <p:sp>
        <p:nvSpPr>
          <p:cNvPr id="124" name="Google Shape;124;p20"/>
          <p:cNvSpPr txBox="1"/>
          <p:nvPr/>
        </p:nvSpPr>
        <p:spPr>
          <a:xfrm>
            <a:off x="8860300" y="6204134"/>
            <a:ext cx="4000000" cy="615513"/>
          </a:xfrm>
          <a:prstGeom prst="rect">
            <a:avLst/>
          </a:prstGeom>
          <a:noFill/>
          <a:ln>
            <a:noFill/>
          </a:ln>
        </p:spPr>
        <p:txBody>
          <a:bodyPr spcFirstLastPara="1" wrap="square" lIns="121900" tIns="121900" rIns="121900" bIns="121900" anchor="t" anchorCtr="0">
            <a:spAutoFit/>
          </a:bodyPr>
          <a:lstStyle/>
          <a:p>
            <a:r>
              <a:rPr lang="uk" sz="2400"/>
              <a:t>Liza Dovhopol Vika Zinoruk</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8"/>
        <p:cNvGrpSpPr/>
        <p:nvPr/>
      </p:nvGrpSpPr>
      <p:grpSpPr>
        <a:xfrm>
          <a:off x="0" y="0"/>
          <a:ext cx="0" cy="0"/>
          <a:chOff x="0" y="0"/>
          <a:chExt cx="0" cy="0"/>
        </a:xfrm>
      </p:grpSpPr>
      <p:sp>
        <p:nvSpPr>
          <p:cNvPr id="129" name="Google Shape;129;p21"/>
          <p:cNvSpPr txBox="1"/>
          <p:nvPr/>
        </p:nvSpPr>
        <p:spPr>
          <a:xfrm>
            <a:off x="3818267" y="0"/>
            <a:ext cx="8534800" cy="635968"/>
          </a:xfrm>
          <a:prstGeom prst="rect">
            <a:avLst/>
          </a:prstGeom>
          <a:noFill/>
          <a:ln>
            <a:noFill/>
          </a:ln>
        </p:spPr>
        <p:txBody>
          <a:bodyPr spcFirstLastPara="1" wrap="square" lIns="121900" tIns="121900" rIns="121900" bIns="121900" anchor="t" anchorCtr="0">
            <a:spAutoFit/>
          </a:bodyPr>
          <a:lstStyle/>
          <a:p>
            <a:r>
              <a:rPr lang="uk" sz="2533">
                <a:solidFill>
                  <a:srgbClr val="1C4587"/>
                </a:solidFill>
                <a:latin typeface="Georgia"/>
                <a:ea typeface="Georgia"/>
                <a:cs typeface="Georgia"/>
                <a:sym typeface="Georgia"/>
              </a:rPr>
              <a:t>Water resources</a:t>
            </a:r>
            <a:endParaRPr sz="2933">
              <a:solidFill>
                <a:srgbClr val="1C4587"/>
              </a:solidFill>
              <a:latin typeface="Georgia"/>
              <a:ea typeface="Georgia"/>
              <a:cs typeface="Georgia"/>
              <a:sym typeface="Georgia"/>
            </a:endParaRPr>
          </a:p>
        </p:txBody>
      </p:sp>
      <p:sp>
        <p:nvSpPr>
          <p:cNvPr id="130" name="Google Shape;130;p21"/>
          <p:cNvSpPr txBox="1"/>
          <p:nvPr/>
        </p:nvSpPr>
        <p:spPr>
          <a:xfrm>
            <a:off x="958100" y="1285867"/>
            <a:ext cx="7261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131" name="Google Shape;131;p21"/>
          <p:cNvSpPr txBox="1"/>
          <p:nvPr/>
        </p:nvSpPr>
        <p:spPr>
          <a:xfrm>
            <a:off x="253867" y="636001"/>
            <a:ext cx="4550800" cy="1210612"/>
          </a:xfrm>
          <a:prstGeom prst="rect">
            <a:avLst/>
          </a:prstGeom>
          <a:noFill/>
          <a:ln>
            <a:noFill/>
          </a:ln>
        </p:spPr>
        <p:txBody>
          <a:bodyPr spcFirstLastPara="1" wrap="square" lIns="121900" tIns="121900" rIns="121900" bIns="121900" anchor="t" anchorCtr="0">
            <a:spAutoFit/>
          </a:bodyPr>
          <a:lstStyle/>
          <a:p>
            <a:r>
              <a:rPr lang="uk" sz="2000">
                <a:solidFill>
                  <a:srgbClr val="674EA7"/>
                </a:solidFill>
              </a:rPr>
              <a:t>There are two seas, about 63 thousands of rivers and over 20 thousands of lakes in Ukraine</a:t>
            </a:r>
            <a:r>
              <a:rPr lang="uk" sz="2267">
                <a:solidFill>
                  <a:srgbClr val="674EA7"/>
                </a:solidFill>
              </a:rPr>
              <a:t>.</a:t>
            </a:r>
            <a:endParaRPr sz="2267">
              <a:solidFill>
                <a:srgbClr val="674EA7"/>
              </a:solidFill>
            </a:endParaRPr>
          </a:p>
        </p:txBody>
      </p:sp>
      <p:sp>
        <p:nvSpPr>
          <p:cNvPr id="132" name="Google Shape;132;p21"/>
          <p:cNvSpPr txBox="1"/>
          <p:nvPr/>
        </p:nvSpPr>
        <p:spPr>
          <a:xfrm>
            <a:off x="6962433" y="1"/>
            <a:ext cx="3993600" cy="943936"/>
          </a:xfrm>
          <a:prstGeom prst="rect">
            <a:avLst/>
          </a:prstGeom>
          <a:noFill/>
          <a:ln>
            <a:noFill/>
          </a:ln>
        </p:spPr>
        <p:txBody>
          <a:bodyPr spcFirstLastPara="1" wrap="square" lIns="121900" tIns="121900" rIns="121900" bIns="121900" anchor="t" anchorCtr="0">
            <a:spAutoFit/>
          </a:bodyPr>
          <a:lstStyle/>
          <a:p>
            <a:r>
              <a:rPr lang="uk" sz="2267">
                <a:solidFill>
                  <a:srgbClr val="351C75"/>
                </a:solidFill>
                <a:latin typeface="EB Garamond"/>
                <a:ea typeface="EB Garamond"/>
                <a:cs typeface="EB Garamond"/>
                <a:sym typeface="EB Garamond"/>
              </a:rPr>
              <a:t>Dnieper is the longest river in Ukraine.</a:t>
            </a:r>
            <a:endParaRPr sz="2267">
              <a:solidFill>
                <a:srgbClr val="351C75"/>
              </a:solidFill>
              <a:latin typeface="EB Garamond"/>
              <a:ea typeface="EB Garamond"/>
              <a:cs typeface="EB Garamond"/>
              <a:sym typeface="EB Garamond"/>
            </a:endParaRPr>
          </a:p>
        </p:txBody>
      </p:sp>
      <p:pic>
        <p:nvPicPr>
          <p:cNvPr id="133" name="Google Shape;133;p21"/>
          <p:cNvPicPr preferRelativeResize="0"/>
          <p:nvPr/>
        </p:nvPicPr>
        <p:blipFill>
          <a:blip r:embed="rId3">
            <a:alphaModFix/>
          </a:blip>
          <a:stretch>
            <a:fillRect/>
          </a:stretch>
        </p:blipFill>
        <p:spPr>
          <a:xfrm>
            <a:off x="5375452" y="943985"/>
            <a:ext cx="5053497" cy="2829967"/>
          </a:xfrm>
          <a:prstGeom prst="rect">
            <a:avLst/>
          </a:prstGeom>
          <a:noFill/>
          <a:ln>
            <a:noFill/>
          </a:ln>
        </p:spPr>
      </p:pic>
      <p:sp>
        <p:nvSpPr>
          <p:cNvPr id="134" name="Google Shape;134;p21"/>
          <p:cNvSpPr txBox="1"/>
          <p:nvPr/>
        </p:nvSpPr>
        <p:spPr>
          <a:xfrm>
            <a:off x="395100" y="2709333"/>
            <a:ext cx="4550800" cy="615513"/>
          </a:xfrm>
          <a:prstGeom prst="rect">
            <a:avLst/>
          </a:prstGeom>
          <a:noFill/>
          <a:ln>
            <a:noFill/>
          </a:ln>
        </p:spPr>
        <p:txBody>
          <a:bodyPr spcFirstLastPara="1" wrap="square" lIns="121900" tIns="121900" rIns="121900" bIns="121900" anchor="t" anchorCtr="0">
            <a:spAutoFit/>
          </a:bodyPr>
          <a:lstStyle/>
          <a:p>
            <a:endParaRPr sz="2400"/>
          </a:p>
        </p:txBody>
      </p:sp>
      <p:sp>
        <p:nvSpPr>
          <p:cNvPr id="135" name="Google Shape;135;p21"/>
          <p:cNvSpPr txBox="1"/>
          <p:nvPr/>
        </p:nvSpPr>
        <p:spPr>
          <a:xfrm>
            <a:off x="253867" y="1846801"/>
            <a:ext cx="4550800" cy="2092840"/>
          </a:xfrm>
          <a:prstGeom prst="rect">
            <a:avLst/>
          </a:prstGeom>
          <a:noFill/>
          <a:ln>
            <a:noFill/>
          </a:ln>
        </p:spPr>
        <p:txBody>
          <a:bodyPr spcFirstLastPara="1" wrap="square" lIns="121900" tIns="121900" rIns="121900" bIns="121900" anchor="t" anchorCtr="0">
            <a:spAutoFit/>
          </a:bodyPr>
          <a:lstStyle/>
          <a:p>
            <a:r>
              <a:rPr lang="uk" sz="2400">
                <a:solidFill>
                  <a:srgbClr val="351C75"/>
                </a:solidFill>
              </a:rPr>
              <a:t>Happily, we don’t have huge problems with water resources in Ukraine now, but anyway we</a:t>
            </a:r>
            <a:r>
              <a:rPr lang="uk" sz="2400"/>
              <a:t> </a:t>
            </a:r>
            <a:r>
              <a:rPr lang="uk" sz="2400">
                <a:solidFill>
                  <a:srgbClr val="CC0000"/>
                </a:solidFill>
              </a:rPr>
              <a:t>!have! </a:t>
            </a:r>
            <a:r>
              <a:rPr lang="uk" sz="2400">
                <a:solidFill>
                  <a:srgbClr val="351C75"/>
                </a:solidFill>
              </a:rPr>
              <a:t>to keep water and don’t waste it. </a:t>
            </a:r>
            <a:endParaRPr sz="2400">
              <a:solidFill>
                <a:srgbClr val="351C75"/>
              </a:solidFill>
            </a:endParaRPr>
          </a:p>
        </p:txBody>
      </p:sp>
      <p:sp>
        <p:nvSpPr>
          <p:cNvPr id="136" name="Google Shape;136;p21"/>
          <p:cNvSpPr txBox="1"/>
          <p:nvPr/>
        </p:nvSpPr>
        <p:spPr>
          <a:xfrm>
            <a:off x="395100" y="3269734"/>
            <a:ext cx="2497600" cy="2462172"/>
          </a:xfrm>
          <a:prstGeom prst="rect">
            <a:avLst/>
          </a:prstGeom>
          <a:noFill/>
          <a:ln>
            <a:noFill/>
          </a:ln>
        </p:spPr>
        <p:txBody>
          <a:bodyPr spcFirstLastPara="1" wrap="square" lIns="121900" tIns="121900" rIns="121900" bIns="121900" anchor="t" anchorCtr="0">
            <a:spAutoFit/>
          </a:bodyPr>
          <a:lstStyle/>
          <a:p>
            <a:r>
              <a:rPr lang="uk" sz="2400">
                <a:solidFill>
                  <a:srgbClr val="20124D"/>
                </a:solidFill>
              </a:rPr>
              <a:t>But I noticed that some rivers became not so deep as they were 4-6 years ago</a:t>
            </a:r>
            <a:r>
              <a:rPr lang="uk" sz="2133">
                <a:solidFill>
                  <a:srgbClr val="20124D"/>
                </a:solidFill>
              </a:rPr>
              <a:t>.</a:t>
            </a:r>
            <a:endParaRPr sz="2133">
              <a:solidFill>
                <a:srgbClr val="20124D"/>
              </a:solidFill>
            </a:endParaRPr>
          </a:p>
        </p:txBody>
      </p:sp>
      <p:pic>
        <p:nvPicPr>
          <p:cNvPr id="137" name="Google Shape;137;p21"/>
          <p:cNvPicPr preferRelativeResize="0"/>
          <p:nvPr/>
        </p:nvPicPr>
        <p:blipFill>
          <a:blip r:embed="rId4">
            <a:alphaModFix/>
          </a:blip>
          <a:stretch>
            <a:fillRect/>
          </a:stretch>
        </p:blipFill>
        <p:spPr>
          <a:xfrm>
            <a:off x="146651" y="4600733"/>
            <a:ext cx="3762100" cy="2257267"/>
          </a:xfrm>
          <a:prstGeom prst="rect">
            <a:avLst/>
          </a:prstGeom>
          <a:noFill/>
          <a:ln>
            <a:noFill/>
          </a:ln>
        </p:spPr>
      </p:pic>
      <p:pic>
        <p:nvPicPr>
          <p:cNvPr id="138" name="Google Shape;138;p21"/>
          <p:cNvPicPr preferRelativeResize="0"/>
          <p:nvPr/>
        </p:nvPicPr>
        <p:blipFill>
          <a:blip r:embed="rId5">
            <a:alphaModFix/>
          </a:blip>
          <a:stretch>
            <a:fillRect/>
          </a:stretch>
        </p:blipFill>
        <p:spPr>
          <a:xfrm>
            <a:off x="7682067" y="3896195"/>
            <a:ext cx="4072467" cy="2961805"/>
          </a:xfrm>
          <a:prstGeom prst="rect">
            <a:avLst/>
          </a:prstGeom>
          <a:noFill/>
          <a:ln>
            <a:noFill/>
          </a:ln>
        </p:spPr>
      </p:pic>
      <p:pic>
        <p:nvPicPr>
          <p:cNvPr id="139" name="Google Shape;139;p21"/>
          <p:cNvPicPr preferRelativeResize="0"/>
          <p:nvPr/>
        </p:nvPicPr>
        <p:blipFill>
          <a:blip r:embed="rId6">
            <a:alphaModFix/>
          </a:blip>
          <a:stretch>
            <a:fillRect/>
          </a:stretch>
        </p:blipFill>
        <p:spPr>
          <a:xfrm>
            <a:off x="4111951" y="4235201"/>
            <a:ext cx="3366919" cy="2283796"/>
          </a:xfrm>
          <a:prstGeom prst="rect">
            <a:avLst/>
          </a:prstGeom>
          <a:noFill/>
          <a:ln>
            <a:noFill/>
          </a:ln>
        </p:spPr>
      </p:pic>
      <p:sp>
        <p:nvSpPr>
          <p:cNvPr id="140" name="Google Shape;140;p21"/>
          <p:cNvSpPr txBox="1"/>
          <p:nvPr/>
        </p:nvSpPr>
        <p:spPr>
          <a:xfrm>
            <a:off x="13081000" y="1539633"/>
            <a:ext cx="8128000" cy="615513"/>
          </a:xfrm>
          <a:prstGeom prst="rect">
            <a:avLst/>
          </a:prstGeom>
          <a:noFill/>
          <a:ln>
            <a:noFill/>
          </a:ln>
        </p:spPr>
        <p:txBody>
          <a:bodyPr spcFirstLastPara="1" wrap="square" lIns="121900" tIns="121900" rIns="121900" bIns="121900" anchor="t" anchorCtr="0">
            <a:spAutoFit/>
          </a:bodyPr>
          <a:lstStyle/>
          <a:p>
            <a:endParaRPr sz="2400"/>
          </a:p>
        </p:txBody>
      </p:sp>
      <p:sp>
        <p:nvSpPr>
          <p:cNvPr id="141" name="Google Shape;141;p21"/>
          <p:cNvSpPr txBox="1"/>
          <p:nvPr/>
        </p:nvSpPr>
        <p:spPr>
          <a:xfrm>
            <a:off x="146667" y="61401"/>
            <a:ext cx="2018000" cy="512857"/>
          </a:xfrm>
          <a:prstGeom prst="rect">
            <a:avLst/>
          </a:prstGeom>
          <a:noFill/>
          <a:ln>
            <a:noFill/>
          </a:ln>
        </p:spPr>
        <p:txBody>
          <a:bodyPr spcFirstLastPara="1" wrap="square" lIns="121900" tIns="121900" rIns="121900" bIns="121900" anchor="t" anchorCtr="0">
            <a:spAutoFit/>
          </a:bodyPr>
          <a:lstStyle/>
          <a:p>
            <a:r>
              <a:rPr lang="uk" sz="1733">
                <a:solidFill>
                  <a:srgbClr val="C27BA0"/>
                </a:solidFill>
              </a:rPr>
              <a:t>Aydan Ozbay 7A</a:t>
            </a:r>
            <a:endParaRPr sz="1733">
              <a:solidFill>
                <a:srgbClr val="C27BA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flipH="1">
            <a:off x="-100" y="52567"/>
            <a:ext cx="12192000" cy="1304800"/>
          </a:xfrm>
          <a:prstGeom prst="rect">
            <a:avLst/>
          </a:prstGeom>
        </p:spPr>
        <p:txBody>
          <a:bodyPr spcFirstLastPara="1" vert="horz" wrap="square" lIns="121900" tIns="121900" rIns="121900" bIns="121900" rtlCol="0" anchor="t" anchorCtr="0">
            <a:normAutofit fontScale="90000"/>
          </a:bodyPr>
          <a:lstStyle/>
          <a:p>
            <a:pPr algn="ctr"/>
            <a:r>
              <a:rPr lang="uk"/>
              <a:t>Water resource </a:t>
            </a:r>
            <a:endParaRPr/>
          </a:p>
          <a:p>
            <a:pPr algn="ctr"/>
            <a:r>
              <a:rPr lang="uk"/>
              <a:t>                                           Nikita Harlamov 7-D</a:t>
            </a:r>
            <a:endParaRPr sz="1867"/>
          </a:p>
          <a:p>
            <a:pPr algn="ctr"/>
            <a:endParaRPr/>
          </a:p>
          <a:p>
            <a:pPr algn="ctr"/>
            <a:endParaRPr/>
          </a:p>
        </p:txBody>
      </p:sp>
      <p:sp>
        <p:nvSpPr>
          <p:cNvPr id="147" name="Google Shape;147;p22"/>
          <p:cNvSpPr txBox="1">
            <a:spLocks noGrp="1"/>
          </p:cNvSpPr>
          <p:nvPr>
            <p:ph type="body" idx="1"/>
          </p:nvPr>
        </p:nvSpPr>
        <p:spPr>
          <a:xfrm>
            <a:off x="0" y="1357400"/>
            <a:ext cx="6096000" cy="5500800"/>
          </a:xfrm>
          <a:prstGeom prst="rect">
            <a:avLst/>
          </a:prstGeom>
          <a:solidFill>
            <a:srgbClr val="00FF00"/>
          </a:solidFill>
        </p:spPr>
        <p:txBody>
          <a:bodyPr spcFirstLastPara="1" vert="horz" wrap="square" lIns="121900" tIns="121900" rIns="121900" bIns="121900" rtlCol="0" anchor="t" anchorCtr="0">
            <a:normAutofit/>
          </a:bodyPr>
          <a:lstStyle/>
          <a:p>
            <a:pPr marL="0" indent="0">
              <a:lnSpc>
                <a:spcPct val="100000"/>
              </a:lnSpc>
              <a:buNone/>
            </a:pPr>
            <a:r>
              <a:rPr lang="uk"/>
              <a:t>Yalpug is the largest lake in Ukraine and the second largest in Europe. In hot months, the water temperature rises to 25-26</a:t>
            </a:r>
            <a:endParaRPr/>
          </a:p>
        </p:txBody>
      </p:sp>
      <p:sp>
        <p:nvSpPr>
          <p:cNvPr id="148" name="Google Shape;148;p22"/>
          <p:cNvSpPr txBox="1">
            <a:spLocks noGrp="1"/>
          </p:cNvSpPr>
          <p:nvPr>
            <p:ph type="body" idx="2"/>
          </p:nvPr>
        </p:nvSpPr>
        <p:spPr>
          <a:xfrm>
            <a:off x="6095900" y="1357200"/>
            <a:ext cx="6096000" cy="5500800"/>
          </a:xfrm>
          <a:prstGeom prst="rect">
            <a:avLst/>
          </a:prstGeom>
          <a:solidFill>
            <a:srgbClr val="FFFF00"/>
          </a:solidFill>
        </p:spPr>
        <p:txBody>
          <a:bodyPr spcFirstLastPara="1" vert="horz" wrap="square" lIns="121900" tIns="121900" rIns="121900" bIns="121900" rtlCol="0" anchor="t" anchorCtr="0">
            <a:normAutofit/>
          </a:bodyPr>
          <a:lstStyle/>
          <a:p>
            <a:pPr marL="0" indent="0">
              <a:buNone/>
            </a:pPr>
            <a:r>
              <a:rPr lang="uk"/>
              <a:t>The Dnieper is the largest river in Ukraine,  and is 981 kilometers, the river flows into the Black Sea.The depth of the river is 6-12 meters.Flows through 3 countries Ukraine Russia Belarus.</a:t>
            </a:r>
            <a:endParaRPr/>
          </a:p>
          <a:p>
            <a:pPr marL="0" indent="0">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spcAft>
                <a:spcPts val="1600"/>
              </a:spcAft>
              <a:buNone/>
            </a:pPr>
            <a:endParaRPr/>
          </a:p>
        </p:txBody>
      </p:sp>
      <p:pic>
        <p:nvPicPr>
          <p:cNvPr id="149" name="Google Shape;149;p22"/>
          <p:cNvPicPr preferRelativeResize="0"/>
          <p:nvPr/>
        </p:nvPicPr>
        <p:blipFill>
          <a:blip r:embed="rId3">
            <a:alphaModFix/>
          </a:blip>
          <a:stretch>
            <a:fillRect/>
          </a:stretch>
        </p:blipFill>
        <p:spPr>
          <a:xfrm>
            <a:off x="-100" y="2478968"/>
            <a:ext cx="6096000" cy="4379233"/>
          </a:xfrm>
          <a:prstGeom prst="rect">
            <a:avLst/>
          </a:prstGeom>
          <a:noFill/>
          <a:ln>
            <a:noFill/>
          </a:ln>
        </p:spPr>
      </p:pic>
      <p:pic>
        <p:nvPicPr>
          <p:cNvPr id="150" name="Google Shape;150;p22"/>
          <p:cNvPicPr preferRelativeResize="0"/>
          <p:nvPr/>
        </p:nvPicPr>
        <p:blipFill>
          <a:blip r:embed="rId4">
            <a:alphaModFix/>
          </a:blip>
          <a:stretch>
            <a:fillRect/>
          </a:stretch>
        </p:blipFill>
        <p:spPr>
          <a:xfrm>
            <a:off x="6095900" y="2735901"/>
            <a:ext cx="6096000" cy="4122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FA9B6C6-A247-48A8-9A1C-1E36FA9456B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2BB692E-49ED-6749-A288-E824EE81E8BA}"/>
              </a:ext>
            </a:extLst>
          </p:cNvPr>
          <p:cNvSpPr>
            <a:spLocks noGrp="1"/>
          </p:cNvSpPr>
          <p:nvPr>
            <p:ph type="ctrTitle"/>
          </p:nvPr>
        </p:nvSpPr>
        <p:spPr>
          <a:xfrm>
            <a:off x="1301261" y="590062"/>
            <a:ext cx="5409655" cy="2838938"/>
          </a:xfrm>
        </p:spPr>
        <p:txBody>
          <a:bodyPr>
            <a:normAutofit/>
          </a:bodyPr>
          <a:lstStyle/>
          <a:p>
            <a:pPr algn="l"/>
            <a:r>
              <a:rPr lang="x-none" sz="5600">
                <a:solidFill>
                  <a:srgbClr val="FFFFFF"/>
                </a:solidFill>
              </a:rPr>
              <a:t>Climate change</a:t>
            </a:r>
          </a:p>
        </p:txBody>
      </p:sp>
      <p:sp>
        <p:nvSpPr>
          <p:cNvPr id="5" name="Subtit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EAA4501-C782-EC45-9310-300245DAE190}"/>
              </a:ext>
            </a:extLst>
          </p:cNvPr>
          <p:cNvSpPr>
            <a:spLocks noGrp="1"/>
          </p:cNvSpPr>
          <p:nvPr>
            <p:ph type="subTitle" idx="1"/>
          </p:nvPr>
        </p:nvSpPr>
        <p:spPr>
          <a:xfrm>
            <a:off x="5642044" y="4698614"/>
            <a:ext cx="5088650" cy="1198120"/>
          </a:xfrm>
        </p:spPr>
        <p:txBody>
          <a:bodyPr>
            <a:normAutofit/>
          </a:bodyPr>
          <a:lstStyle/>
          <a:p>
            <a:pPr algn="r"/>
            <a:r>
              <a:rPr lang="x-none" sz="2000">
                <a:solidFill>
                  <a:srgbClr val="FFFFFF"/>
                </a:solidFill>
              </a:rPr>
              <a:t>Oscar, Kevin, Daniel, Bella, Tim</a:t>
            </a:r>
          </a:p>
        </p:txBody>
      </p:sp>
      <p:sp>
        <p:nvSpPr>
          <p:cNvPr id="12" name="Graphic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5CB530E-515E-412C-9DF1-5F8FFBD6F38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8176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4" name="Graphic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12D4376-A578-4FF1-94FC-245E7A6A489F}"/>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71763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6" name="Graphic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EA7509D-F04F-40CB-A0B3-EEF16499CC9F}"/>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8020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8" name="Straight Connector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6020367-4FD5-4596-8E10-C5F095CD8DBF}"/>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028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4"/>
        <p:cNvGrpSpPr/>
        <p:nvPr/>
      </p:nvGrpSpPr>
      <p:grpSpPr>
        <a:xfrm>
          <a:off x="0" y="0"/>
          <a:ext cx="0" cy="0"/>
          <a:chOff x="0" y="0"/>
          <a:chExt cx="0" cy="0"/>
        </a:xfrm>
      </p:grpSpPr>
      <p:sp>
        <p:nvSpPr>
          <p:cNvPr id="155" name="Google Shape;155;p23"/>
          <p:cNvSpPr txBox="1"/>
          <p:nvPr/>
        </p:nvSpPr>
        <p:spPr>
          <a:xfrm>
            <a:off x="445900" y="0"/>
            <a:ext cx="5903600" cy="6660400"/>
          </a:xfrm>
          <a:prstGeom prst="rect">
            <a:avLst/>
          </a:prstGeom>
          <a:gradFill>
            <a:gsLst>
              <a:gs pos="0">
                <a:srgbClr val="DFE9FB"/>
              </a:gs>
              <a:gs pos="100000">
                <a:srgbClr val="6E9BE7"/>
              </a:gs>
            </a:gsLst>
            <a:lin ang="5400012" scaled="0"/>
          </a:gradFill>
          <a:ln w="9525" cap="flat" cmpd="sng">
            <a:solidFill>
              <a:schemeClr val="lt2"/>
            </a:solidFill>
            <a:prstDash val="solid"/>
            <a:round/>
            <a:headEnd type="none" w="sm" len="sm"/>
            <a:tailEnd type="none" w="sm" len="sm"/>
          </a:ln>
        </p:spPr>
        <p:txBody>
          <a:bodyPr spcFirstLastPara="1" wrap="square" lIns="121900" tIns="121900" rIns="121900" bIns="121900" anchor="t" anchorCtr="0">
            <a:normAutofit fontScale="55000" lnSpcReduction="20000"/>
          </a:bodyPr>
          <a:lstStyle/>
          <a:p>
            <a:r>
              <a:rPr lang="uk" sz="4667">
                <a:solidFill>
                  <a:schemeClr val="dk1"/>
                </a:solidFill>
                <a:highlight>
                  <a:srgbClr val="A4C2F4"/>
                </a:highlight>
                <a:latin typeface="EB Garamond"/>
                <a:ea typeface="EB Garamond"/>
                <a:cs typeface="EB Garamond"/>
                <a:sym typeface="EB Garamond"/>
              </a:rPr>
              <a:t>Water resources of Ukraine are inland seas, large and small rivers, underground sources, lakes, swamps and other bodies of water.</a:t>
            </a:r>
            <a:endParaRPr sz="4667">
              <a:solidFill>
                <a:schemeClr val="dk1"/>
              </a:solidFill>
              <a:highlight>
                <a:srgbClr val="A4C2F4"/>
              </a:highlight>
              <a:latin typeface="EB Garamond"/>
              <a:ea typeface="EB Garamond"/>
              <a:cs typeface="EB Garamond"/>
              <a:sym typeface="EB Garamond"/>
            </a:endParaRPr>
          </a:p>
          <a:p>
            <a:r>
              <a:rPr lang="uk" sz="4667">
                <a:solidFill>
                  <a:schemeClr val="dk1"/>
                </a:solidFill>
                <a:highlight>
                  <a:srgbClr val="A4C2F4"/>
                </a:highlight>
                <a:latin typeface="EB Garamond"/>
                <a:ea typeface="EB Garamond"/>
                <a:cs typeface="EB Garamond"/>
                <a:sym typeface="EB Garamond"/>
              </a:rPr>
              <a:t> There are more than 71 thousand rivers and streams in Ukraine, their total length exceeds 248 thousand km. The total volume of water resources is 209.8 km3 per year, including 52.4 km3 per year - the flow of the local formation.</a:t>
            </a:r>
            <a:endParaRPr sz="4667">
              <a:solidFill>
                <a:schemeClr val="dk1"/>
              </a:solidFill>
              <a:highlight>
                <a:srgbClr val="A4C2F4"/>
              </a:highlight>
              <a:latin typeface="EB Garamond"/>
              <a:ea typeface="EB Garamond"/>
              <a:cs typeface="EB Garamond"/>
              <a:sym typeface="EB Garamond"/>
            </a:endParaRPr>
          </a:p>
          <a:p>
            <a:r>
              <a:rPr lang="uk" sz="4667">
                <a:solidFill>
                  <a:schemeClr val="dk1"/>
                </a:solidFill>
                <a:highlight>
                  <a:srgbClr val="A4C2F4"/>
                </a:highlight>
                <a:latin typeface="EB Garamond"/>
                <a:ea typeface="EB Garamond"/>
                <a:cs typeface="EB Garamond"/>
                <a:sym typeface="EB Garamond"/>
              </a:rPr>
              <a:t>According to government statistics, the total average value of fresh water resources is estimated at 94.1 billion cubic meters. The main part - 92.6% - falls on the river runoff.</a:t>
            </a:r>
            <a:endParaRPr sz="4667">
              <a:solidFill>
                <a:schemeClr val="dk1"/>
              </a:solidFill>
              <a:highlight>
                <a:srgbClr val="A4C2F4"/>
              </a:highlight>
              <a:latin typeface="EB Garamond"/>
              <a:ea typeface="EB Garamond"/>
              <a:cs typeface="EB Garamond"/>
              <a:sym typeface="EB Garamond"/>
            </a:endParaRPr>
          </a:p>
          <a:p>
            <a:endParaRPr sz="3620">
              <a:solidFill>
                <a:schemeClr val="dk1"/>
              </a:solidFill>
              <a:highlight>
                <a:srgbClr val="A4C2F4"/>
              </a:highlight>
            </a:endParaRPr>
          </a:p>
          <a:p>
            <a:r>
              <a:rPr lang="uk" sz="12800">
                <a:solidFill>
                  <a:schemeClr val="dk1"/>
                </a:solidFill>
                <a:highlight>
                  <a:srgbClr val="A4C2F4"/>
                </a:highlight>
                <a:latin typeface="EB Garamond"/>
                <a:ea typeface="EB Garamond"/>
                <a:cs typeface="EB Garamond"/>
                <a:sym typeface="EB Garamond"/>
              </a:rPr>
              <a:t>                                       </a:t>
            </a:r>
            <a:endParaRPr sz="2400">
              <a:highlight>
                <a:srgbClr val="A4C2F4"/>
              </a:highlight>
            </a:endParaRPr>
          </a:p>
          <a:p>
            <a:endParaRPr sz="2400">
              <a:highlight>
                <a:srgbClr val="A4C2F4"/>
              </a:highlight>
            </a:endParaRPr>
          </a:p>
          <a:p>
            <a:r>
              <a:rPr lang="uk" sz="4323">
                <a:solidFill>
                  <a:srgbClr val="202124"/>
                </a:solidFill>
                <a:highlight>
                  <a:srgbClr val="A4C2F4"/>
                </a:highlight>
                <a:latin typeface="Comic Sans MS"/>
                <a:ea typeface="Comic Sans MS"/>
                <a:cs typeface="Comic Sans MS"/>
                <a:sym typeface="Comic Sans MS"/>
              </a:rPr>
              <a:t>                                                                                          Nikita Leshchenko 7-D</a:t>
            </a:r>
            <a:endParaRPr sz="4323">
              <a:solidFill>
                <a:srgbClr val="202124"/>
              </a:solidFill>
              <a:highlight>
                <a:srgbClr val="A4C2F4"/>
              </a:highlight>
              <a:latin typeface="Comic Sans MS"/>
              <a:ea typeface="Comic Sans MS"/>
              <a:cs typeface="Comic Sans MS"/>
              <a:sym typeface="Comic Sans MS"/>
            </a:endParaRPr>
          </a:p>
          <a:p>
            <a:endParaRPr sz="4323">
              <a:solidFill>
                <a:srgbClr val="202124"/>
              </a:solidFill>
              <a:highlight>
                <a:srgbClr val="A4C2F4"/>
              </a:highlight>
              <a:latin typeface="Comic Sans MS"/>
              <a:ea typeface="Comic Sans MS"/>
              <a:cs typeface="Comic Sans MS"/>
              <a:sym typeface="Comic Sans MS"/>
            </a:endParaRPr>
          </a:p>
          <a:p>
            <a:endParaRPr sz="2400">
              <a:highlight>
                <a:srgbClr val="A4C2F4"/>
              </a:highlight>
            </a:endParaRPr>
          </a:p>
        </p:txBody>
      </p:sp>
      <p:pic>
        <p:nvPicPr>
          <p:cNvPr id="156" name="Google Shape;156;p23"/>
          <p:cNvPicPr preferRelativeResize="0"/>
          <p:nvPr/>
        </p:nvPicPr>
        <p:blipFill>
          <a:blip r:embed="rId3">
            <a:alphaModFix/>
          </a:blip>
          <a:stretch>
            <a:fillRect/>
          </a:stretch>
        </p:blipFill>
        <p:spPr>
          <a:xfrm>
            <a:off x="6418401" y="159400"/>
            <a:ext cx="5557167" cy="391326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5ED4211-A6E7-FD4A-8226-6807209FAA7C}"/>
              </a:ext>
            </a:extLst>
          </p:cNvPr>
          <p:cNvSpPr>
            <a:spLocks noGrp="1"/>
          </p:cNvSpPr>
          <p:nvPr>
            <p:ph type="ctrTitle"/>
          </p:nvPr>
        </p:nvSpPr>
        <p:spPr>
          <a:xfrm>
            <a:off x="7464614" y="1783959"/>
            <a:ext cx="4087306" cy="2889114"/>
          </a:xfrm>
        </p:spPr>
        <p:txBody>
          <a:bodyPr anchor="b">
            <a:normAutofit/>
          </a:bodyPr>
          <a:lstStyle/>
          <a:p>
            <a:pPr algn="l"/>
            <a:r>
              <a:rPr lang="x-none" sz="5400"/>
              <a:t>Pollution</a:t>
            </a:r>
          </a:p>
        </p:txBody>
      </p:sp>
      <p:sp>
        <p:nvSpPr>
          <p:cNvPr id="5" name="Subtit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0F0B84E-A3F5-1D43-8531-8056A77D427E}"/>
              </a:ext>
            </a:extLst>
          </p:cNvPr>
          <p:cNvSpPr>
            <a:spLocks noGrp="1"/>
          </p:cNvSpPr>
          <p:nvPr>
            <p:ph type="subTitle" idx="1"/>
          </p:nvPr>
        </p:nvSpPr>
        <p:spPr>
          <a:xfrm>
            <a:off x="7464612" y="4750893"/>
            <a:ext cx="4087305" cy="1147863"/>
          </a:xfrm>
        </p:spPr>
        <p:txBody>
          <a:bodyPr anchor="t">
            <a:normAutofit/>
          </a:bodyPr>
          <a:lstStyle/>
          <a:p>
            <a:pPr algn="l"/>
            <a:r>
              <a:rPr lang="x-none" sz="2000"/>
              <a:t>Wendy, Sandy, Ariana, Benson</a:t>
            </a:r>
          </a:p>
        </p:txBody>
      </p:sp>
      <p:sp>
        <p:nvSpPr>
          <p:cNvPr id="15" name="Freeform: Shap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CC64F-7275-4E33-961B-0C5CDC43987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6" descr="Fumes from a powerplant chimney">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8DFF031-30D5-4344-A5CA-B4A522535E2A}"/>
              </a:ext>
            </a:extLst>
          </p:cNvPr>
          <p:cNvPicPr>
            <a:picLocks noChangeAspect="1"/>
          </p:cNvPicPr>
          <p:nvPr/>
        </p:nvPicPr>
        <p:blipFill rotWithShape="1">
          <a:blip r:embed="rId2"/>
          <a:srcRect l="13922" r="1690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5462701"/>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8E550A6-C4E3-4D54-B664-1F49DFE809E8}"/>
              </a:ext>
            </a:extLst>
          </p:cNvPr>
          <p:cNvSpPr>
            <a:spLocks noGrp="1"/>
          </p:cNvSpPr>
          <p:nvPr>
            <p:ph type="title"/>
          </p:nvPr>
        </p:nvSpPr>
        <p:spPr/>
        <p:txBody>
          <a:bodyPr/>
          <a:lstStyle/>
          <a:p>
            <a:r>
              <a:rPr lang="en-US" altLang="zh-TW" dirty="0"/>
              <a:t>Pollution introduction from news article</a:t>
            </a:r>
            <a:endParaRPr lang="zh-TW" altLang="en-US" dirty="0"/>
          </a:p>
        </p:txBody>
      </p:sp>
      <p:sp>
        <p:nvSpPr>
          <p:cNvPr id="3" name="內容版面配置區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D449319-CEEE-4F56-AD2A-15D0F40004A1}"/>
              </a:ext>
            </a:extLst>
          </p:cNvPr>
          <p:cNvSpPr>
            <a:spLocks noGrp="1"/>
          </p:cNvSpPr>
          <p:nvPr>
            <p:ph idx="1"/>
          </p:nvPr>
        </p:nvSpPr>
        <p:spPr/>
        <p:txBody>
          <a:bodyPr>
            <a:normAutofit/>
          </a:bodyPr>
          <a:lstStyle/>
          <a:p>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Pollution is the introduction of harmful materials into the environment. The harmful materials are called pollutants.</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Pollution is the introduction of harmful materials into the environment. Landfills collect garbage and other land pollution in a central location. Many places are running out of space for landfills.</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Pollutants can be natural, such as volcanic ash. They can also be created by human activity, such as trash or runoff produced by factories</a:t>
            </a:r>
            <a:r>
              <a:rPr lang="en-US" altLang="zh-TW" sz="18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 Pollutants damage the quality of air, water, and land.</a:t>
            </a:r>
            <a:endParaRPr lang="zh-TW" altLang="zh-TW" sz="18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Many things that are useful to people produce pollution. </a:t>
            </a:r>
            <a:r>
              <a:rPr lang="en-US" altLang="zh-TW" sz="18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Cars spew pollutants from their exhaust pipes. </a:t>
            </a:r>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Burning coal to create electricity pollutes the air. Industries and homes generate garbage and sewage that can pollute the land and water.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Although urban areas are usually more polluted than the countryside, pollution can spread to remote places where no people live. </a:t>
            </a:r>
          </a:p>
          <a:p>
            <a:r>
              <a:rPr lang="en-US" altLang="zh-TW" sz="1800" dirty="0"/>
              <a:t>S</a:t>
            </a:r>
            <a:r>
              <a:rPr lang="x-none" altLang="zh-TW" sz="1800" dirty="0"/>
              <a:t>ources of information </a:t>
            </a:r>
            <a:r>
              <a:rPr lang="en-US" altLang="zh-TW" sz="1800" dirty="0"/>
              <a:t>: </a:t>
            </a:r>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hlinkClick r:id="rId2"/>
              </a:rPr>
              <a:t>https://www.nationalgeographic.org/encyclopedia/pollution/</a:t>
            </a: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5" name="文字方塊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E8FA275-36A4-4F60-8A57-CB02D8D4586E}"/>
              </a:ext>
            </a:extLst>
          </p:cNvPr>
          <p:cNvSpPr txBox="1"/>
          <p:nvPr/>
        </p:nvSpPr>
        <p:spPr>
          <a:xfrm>
            <a:off x="3047427" y="2468192"/>
            <a:ext cx="4281523" cy="369332"/>
          </a:xfrm>
          <a:prstGeom prst="rect">
            <a:avLst/>
          </a:prstGeom>
          <a:noFill/>
        </p:spPr>
        <p:txBody>
          <a:bodyPr wrap="square">
            <a:spAutoFit/>
          </a:bodyPr>
          <a:lstStyle/>
          <a:p>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809423"/>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3EB8C6B-B9AC-418C-9F3C-986C4E37917B}"/>
              </a:ext>
            </a:extLst>
          </p:cNvPr>
          <p:cNvSpPr>
            <a:spLocks noGrp="1"/>
          </p:cNvSpPr>
          <p:nvPr>
            <p:ph type="title"/>
          </p:nvPr>
        </p:nvSpPr>
        <p:spPr/>
        <p:txBody>
          <a:bodyPr/>
          <a:lstStyle/>
          <a:p>
            <a:r>
              <a:rPr lang="en-US" altLang="zh-TW" dirty="0"/>
              <a:t>Pollution problems in Taiwan</a:t>
            </a:r>
            <a:endParaRPr lang="zh-TW" altLang="en-US" dirty="0"/>
          </a:p>
        </p:txBody>
      </p:sp>
      <p:sp>
        <p:nvSpPr>
          <p:cNvPr id="3" name="內容版面配置區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D170B89-1B46-45D4-86C9-881BF447E0CA}"/>
              </a:ext>
            </a:extLst>
          </p:cNvPr>
          <p:cNvSpPr>
            <a:spLocks noGrp="1"/>
          </p:cNvSpPr>
          <p:nvPr>
            <p:ph idx="1"/>
          </p:nvPr>
        </p:nvSpPr>
        <p:spPr/>
        <p:txBody>
          <a:bodyPr>
            <a:normAutofit/>
          </a:bodyPr>
          <a:lstStyle/>
          <a:p>
            <a:r>
              <a:rPr lang="en-US" altLang="zh-TW" sz="1800" b="0" i="0" dirty="0">
                <a:solidFill>
                  <a:srgbClr val="FF0000"/>
                </a:solidFill>
                <a:effectLst/>
                <a:latin typeface="arial" panose="020B0604020202020204" pitchFamily="34" charset="0"/>
              </a:rPr>
              <a:t>Air pollution is the main pollution in </a:t>
            </a:r>
            <a:r>
              <a:rPr lang="en-US" altLang="zh-TW" sz="1800" dirty="0">
                <a:solidFill>
                  <a:srgbClr val="FF0000"/>
                </a:solidFill>
                <a:latin typeface="arial" panose="020B0604020202020204" pitchFamily="34" charset="0"/>
              </a:rPr>
              <a:t>Taiwan</a:t>
            </a:r>
            <a:r>
              <a:rPr lang="en-US" altLang="zh-TW" sz="1800" dirty="0">
                <a:solidFill>
                  <a:srgbClr val="202124"/>
                </a:solidFill>
                <a:latin typeface="arial" panose="020B0604020202020204" pitchFamily="34" charset="0"/>
              </a:rPr>
              <a:t>.</a:t>
            </a:r>
          </a:p>
          <a:p>
            <a:r>
              <a:rPr lang="en-US" altLang="zh-TW" sz="1800" dirty="0">
                <a:solidFill>
                  <a:srgbClr val="202124"/>
                </a:solidFill>
                <a:latin typeface="arial" panose="020B0604020202020204" pitchFamily="34" charset="0"/>
              </a:rPr>
              <a:t>Air pollution in Taiwan is mostly derived from sources of domestic combustion, primarily the burning of fossil fuels.</a:t>
            </a:r>
          </a:p>
          <a:p>
            <a:r>
              <a:rPr lang="en-US" altLang="zh-TW" sz="1800" dirty="0">
                <a:solidFill>
                  <a:srgbClr val="202124"/>
                </a:solidFill>
                <a:latin typeface="arial" panose="020B0604020202020204" pitchFamily="34" charset="0"/>
              </a:rPr>
              <a:t>Taiwan's topography has been noted to be a contributing factor to its air pollution problem, leading to poor dispersal and trapping pollutants.</a:t>
            </a:r>
          </a:p>
          <a:p>
            <a:r>
              <a:rPr lang="en-US" altLang="zh-TW" sz="1800" dirty="0">
                <a:solidFill>
                  <a:srgbClr val="202124"/>
                </a:solidFill>
                <a:latin typeface="arial" panose="020B0604020202020204" pitchFamily="34" charset="0"/>
              </a:rPr>
              <a:t>Taipei, Taiwan's capital and largest city for example, is surrounded by mountains, and other industrial centers along the northern and western coasts of Taiwan are surrounded by high mountains.</a:t>
            </a:r>
          </a:p>
          <a:p>
            <a:r>
              <a:rPr lang="en-US" altLang="zh-TW" sz="1800" dirty="0">
                <a:solidFill>
                  <a:srgbClr val="FF0000"/>
                </a:solidFill>
                <a:latin typeface="arial" panose="020B0604020202020204" pitchFamily="34" charset="0"/>
              </a:rPr>
              <a:t>Water pollution </a:t>
            </a:r>
            <a:r>
              <a:rPr lang="en-US" altLang="zh-TW" sz="1800" dirty="0">
                <a:solidFill>
                  <a:srgbClr val="202124"/>
                </a:solidFill>
                <a:latin typeface="arial" panose="020B0604020202020204" pitchFamily="34" charset="0"/>
              </a:rPr>
              <a:t>and </a:t>
            </a:r>
            <a:r>
              <a:rPr lang="en-US" altLang="zh-TW" sz="1800" dirty="0">
                <a:solidFill>
                  <a:srgbClr val="FF0000"/>
                </a:solidFill>
                <a:latin typeface="arial" panose="020B0604020202020204" pitchFamily="34" charset="0"/>
              </a:rPr>
              <a:t>heavy metal pollution </a:t>
            </a:r>
            <a:r>
              <a:rPr lang="en-US" altLang="zh-TW" sz="1800" dirty="0">
                <a:solidFill>
                  <a:srgbClr val="202124"/>
                </a:solidFill>
                <a:latin typeface="arial" panose="020B0604020202020204" pitchFamily="34" charset="0"/>
              </a:rPr>
              <a:t>are also serious in Taiwan.</a:t>
            </a:r>
          </a:p>
          <a:p>
            <a:r>
              <a:rPr lang="en-US" altLang="zh-TW" sz="1800" dirty="0">
                <a:solidFill>
                  <a:srgbClr val="202124"/>
                </a:solidFill>
                <a:latin typeface="arial" panose="020B0604020202020204" pitchFamily="34" charset="0"/>
              </a:rPr>
              <a:t>Most of the pollutions in Taiwan are from </a:t>
            </a:r>
            <a:r>
              <a:rPr lang="en-US" altLang="zh-TW" sz="1800" dirty="0">
                <a:solidFill>
                  <a:srgbClr val="FF0000"/>
                </a:solidFill>
                <a:latin typeface="arial" panose="020B0604020202020204" pitchFamily="34" charset="0"/>
              </a:rPr>
              <a:t>factories and cars</a:t>
            </a:r>
            <a:r>
              <a:rPr lang="en-US" altLang="zh-TW" sz="1800" dirty="0">
                <a:solidFill>
                  <a:srgbClr val="202124"/>
                </a:solidFill>
                <a:latin typeface="arial" panose="020B0604020202020204" pitchFamily="34" charset="0"/>
              </a:rPr>
              <a:t>.</a:t>
            </a:r>
          </a:p>
          <a:p>
            <a:r>
              <a:rPr lang="en-US" altLang="zh-TW" sz="1800" dirty="0"/>
              <a:t>S</a:t>
            </a:r>
            <a:r>
              <a:rPr lang="x-none" altLang="zh-TW" sz="1800" dirty="0"/>
              <a:t>ources of information</a:t>
            </a:r>
            <a:r>
              <a:rPr lang="en-US" altLang="zh-TW" sz="1800" dirty="0">
                <a:solidFill>
                  <a:srgbClr val="202124"/>
                </a:solidFill>
                <a:latin typeface="arial" panose="020B0604020202020204" pitchFamily="34" charset="0"/>
              </a:rPr>
              <a:t>: Google</a:t>
            </a:r>
          </a:p>
          <a:p>
            <a:endParaRPr lang="zh-TW" altLang="en-US" dirty="0"/>
          </a:p>
        </p:txBody>
      </p:sp>
      <p:pic>
        <p:nvPicPr>
          <p:cNvPr id="7" name="圖片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216C6B4-967E-44F0-9029-8D23941794F3}"/>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857384" y="4120573"/>
            <a:ext cx="1847850" cy="2466975"/>
          </a:xfrm>
          <a:prstGeom prst="rect">
            <a:avLst/>
          </a:prstGeom>
        </p:spPr>
      </p:pic>
      <p:pic>
        <p:nvPicPr>
          <p:cNvPr id="9" name="圖片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5E6448F-DEC0-475F-9C7D-7127CBDD35C5}"/>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238259" y="201324"/>
            <a:ext cx="2466975" cy="1847850"/>
          </a:xfrm>
          <a:prstGeom prst="rect">
            <a:avLst/>
          </a:prstGeom>
        </p:spPr>
      </p:pic>
      <p:pic>
        <p:nvPicPr>
          <p:cNvPr id="11" name="圖片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B627E54-AC2A-4081-A0AE-E0EEC048BFC6}"/>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18716" y="5063403"/>
            <a:ext cx="2138861" cy="142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5334606"/>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3411E6-8E0B-4E04-AD96-5161D909F2A8}"/>
              </a:ext>
            </a:extLst>
          </p:cNvPr>
          <p:cNvSpPr>
            <a:spLocks noGrp="1"/>
          </p:cNvSpPr>
          <p:nvPr>
            <p:ph type="title"/>
          </p:nvPr>
        </p:nvSpPr>
        <p:spPr>
          <a:xfrm>
            <a:off x="906952" y="351375"/>
            <a:ext cx="10515600" cy="1325563"/>
          </a:xfrm>
        </p:spPr>
        <p:txBody>
          <a:bodyPr>
            <a:normAutofit/>
          </a:bodyPr>
          <a:lstStyle/>
          <a:p>
            <a:r>
              <a:rPr lang="en-US" altLang="zh-TW" dirty="0"/>
              <a:t>Opinions</a:t>
            </a:r>
            <a:endParaRPr lang="zh-TW" altLang="en-US" dirty="0"/>
          </a:p>
        </p:txBody>
      </p:sp>
      <p:sp>
        <p:nvSpPr>
          <p:cNvPr id="3" name="內容版面配置區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76B9B97-58A2-4081-8073-15E2A72A99A7}"/>
              </a:ext>
            </a:extLst>
          </p:cNvPr>
          <p:cNvSpPr>
            <a:spLocks noGrp="1"/>
          </p:cNvSpPr>
          <p:nvPr>
            <p:ph idx="1"/>
          </p:nvPr>
        </p:nvSpPr>
        <p:spPr/>
        <p:txBody>
          <a:bodyPr/>
          <a:lstStyle/>
          <a:p>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Wendy: Besides the three major types pollution (water, air and land pollution), there are also have pesticide pollution and plastic pollution, etc. Pollutions is a global problem. Let’s take action on it to protect our beautiful and health Earth.</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dirty="0"/>
              <a:t>Sandy: There are many kinds of pollution on the earth. These pollutions may make the earth unsightly, so we must start to care for the earth, reduce pollution, and make the earth a better place.</a:t>
            </a:r>
          </a:p>
          <a:p>
            <a:r>
              <a:rPr lang="en-US" altLang="zh-TW" sz="1800" dirty="0"/>
              <a:t>Ariana: Although there is no way to avoid pollution now, we can reduce pollution together in a number of ways (such as taking more public transport</a:t>
            </a:r>
            <a:r>
              <a:rPr lang="zh-TW" altLang="en-US" sz="1800" dirty="0"/>
              <a:t>）</a:t>
            </a:r>
            <a:r>
              <a:rPr lang="en-US" altLang="zh-TW" sz="1800" dirty="0"/>
              <a:t>.</a:t>
            </a:r>
          </a:p>
          <a:p>
            <a:r>
              <a:rPr lang="en-US" altLang="zh-TW" sz="1800" dirty="0"/>
              <a:t>Benson: It’s everyone’s responsibility to protect the earth, but we must start with ourselves first.</a:t>
            </a:r>
          </a:p>
          <a:p>
            <a:endParaRPr lang="zh-TW" altLang="en-US" sz="1800" dirty="0"/>
          </a:p>
        </p:txBody>
      </p:sp>
      <p:pic>
        <p:nvPicPr>
          <p:cNvPr id="2050" name="Picture 2" descr="Planet Earth Cartoon Style With Weather - 免版稅卡通圖庫向量圖形">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27302CB-AF73-4BF3-B206-C7FC3DC92327}"/>
              </a:ext>
            </a:extLst>
          </p:cNvPr>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487759" y="4386943"/>
            <a:ext cx="2312928" cy="231292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6974980"/>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9"/>
        <p:cNvGrpSpPr/>
        <p:nvPr/>
      </p:nvGrpSpPr>
      <p:grpSpPr>
        <a:xfrm>
          <a:off x="0" y="0"/>
          <a:ext cx="0" cy="0"/>
          <a:chOff x="0" y="0"/>
          <a:chExt cx="0" cy="0"/>
        </a:xfrm>
      </p:grpSpPr>
      <p:sp>
        <p:nvSpPr>
          <p:cNvPr id="280" name="Google Shape;280;p37"/>
          <p:cNvSpPr txBox="1"/>
          <p:nvPr/>
        </p:nvSpPr>
        <p:spPr>
          <a:xfrm>
            <a:off x="-122600" y="6222334"/>
            <a:ext cx="2647600" cy="615513"/>
          </a:xfrm>
          <a:prstGeom prst="rect">
            <a:avLst/>
          </a:prstGeom>
          <a:noFill/>
          <a:ln>
            <a:noFill/>
          </a:ln>
        </p:spPr>
        <p:txBody>
          <a:bodyPr spcFirstLastPara="1" wrap="square" lIns="121900" tIns="121900" rIns="121900" bIns="121900" anchor="t" anchorCtr="0">
            <a:spAutoFit/>
          </a:bodyPr>
          <a:lstStyle/>
          <a:p>
            <a:r>
              <a:rPr lang="uk" sz="2400" u="sng">
                <a:solidFill>
                  <a:srgbClr val="F9FC06"/>
                </a:solidFill>
              </a:rPr>
              <a:t>Olena Chepurko 7A</a:t>
            </a:r>
            <a:endParaRPr sz="2400" u="sng">
              <a:solidFill>
                <a:srgbClr val="F9FC06"/>
              </a:solidFill>
            </a:endParaRPr>
          </a:p>
        </p:txBody>
      </p:sp>
      <p:sp>
        <p:nvSpPr>
          <p:cNvPr id="281" name="Google Shape;281;p37"/>
          <p:cNvSpPr txBox="1"/>
          <p:nvPr/>
        </p:nvSpPr>
        <p:spPr>
          <a:xfrm>
            <a:off x="334533" y="59000"/>
            <a:ext cx="6776000" cy="615513"/>
          </a:xfrm>
          <a:prstGeom prst="rect">
            <a:avLst/>
          </a:prstGeom>
          <a:noFill/>
          <a:ln>
            <a:noFill/>
          </a:ln>
        </p:spPr>
        <p:txBody>
          <a:bodyPr spcFirstLastPara="1" wrap="square" lIns="121900" tIns="121900" rIns="121900" bIns="121900" anchor="t" anchorCtr="0">
            <a:spAutoFit/>
          </a:bodyPr>
          <a:lstStyle/>
          <a:p>
            <a:endParaRPr sz="2400">
              <a:solidFill>
                <a:schemeClr val="dk1"/>
              </a:solidFill>
            </a:endParaRPr>
          </a:p>
        </p:txBody>
      </p:sp>
      <p:sp>
        <p:nvSpPr>
          <p:cNvPr id="282" name="Google Shape;282;p37"/>
          <p:cNvSpPr txBox="1"/>
          <p:nvPr/>
        </p:nvSpPr>
        <p:spPr>
          <a:xfrm>
            <a:off x="1790733" y="0"/>
            <a:ext cx="1318800" cy="615513"/>
          </a:xfrm>
          <a:prstGeom prst="rect">
            <a:avLst/>
          </a:prstGeom>
          <a:noFill/>
          <a:ln>
            <a:noFill/>
          </a:ln>
        </p:spPr>
        <p:txBody>
          <a:bodyPr spcFirstLastPara="1" wrap="square" lIns="121900" tIns="121900" rIns="121900" bIns="121900" anchor="t" anchorCtr="0">
            <a:spAutoFit/>
          </a:bodyPr>
          <a:lstStyle/>
          <a:p>
            <a:endParaRPr sz="2400">
              <a:solidFill>
                <a:srgbClr val="00FF3E"/>
              </a:solidFill>
            </a:endParaRPr>
          </a:p>
        </p:txBody>
      </p:sp>
      <p:sp>
        <p:nvSpPr>
          <p:cNvPr id="283" name="Google Shape;283;p37"/>
          <p:cNvSpPr txBox="1"/>
          <p:nvPr/>
        </p:nvSpPr>
        <p:spPr>
          <a:xfrm>
            <a:off x="-122600" y="202900"/>
            <a:ext cx="3905600" cy="9848810"/>
          </a:xfrm>
          <a:prstGeom prst="rect">
            <a:avLst/>
          </a:prstGeom>
          <a:noFill/>
          <a:ln>
            <a:noFill/>
          </a:ln>
        </p:spPr>
        <p:txBody>
          <a:bodyPr spcFirstLastPara="1" wrap="square" lIns="121900" tIns="121900" rIns="121900" bIns="121900" anchor="t" anchorCtr="0">
            <a:spAutoFit/>
          </a:bodyPr>
          <a:lstStyle/>
          <a:p>
            <a:r>
              <a:rPr lang="uk" sz="2400" b="1" i="1" u="sng">
                <a:solidFill>
                  <a:schemeClr val="accent6"/>
                </a:solidFill>
                <a:highlight>
                  <a:srgbClr val="FF00FF"/>
                </a:highlight>
              </a:rPr>
              <a:t>In Ukraine, very few people sort garbage.</a:t>
            </a:r>
            <a:endParaRPr sz="2400" b="1" i="1" u="sng">
              <a:solidFill>
                <a:schemeClr val="accent6"/>
              </a:solidFill>
              <a:highlight>
                <a:srgbClr val="FF00FF"/>
              </a:highlight>
            </a:endParaRPr>
          </a:p>
          <a:p>
            <a:endParaRPr sz="2400" b="1" i="1" u="sng">
              <a:solidFill>
                <a:schemeClr val="accent6"/>
              </a:solidFill>
              <a:highlight>
                <a:srgbClr val="FF00FF"/>
              </a:highlight>
            </a:endParaRPr>
          </a:p>
          <a:p>
            <a:r>
              <a:rPr lang="uk" sz="2400" b="1" i="1" u="sng">
                <a:solidFill>
                  <a:schemeClr val="accent6"/>
                </a:solidFill>
                <a:highlight>
                  <a:srgbClr val="FF00FF"/>
                </a:highlight>
              </a:rPr>
              <a:t/>
            </a:r>
            <a:br>
              <a:rPr lang="uk" sz="2400" b="1" i="1" u="sng">
                <a:solidFill>
                  <a:schemeClr val="accent6"/>
                </a:solidFill>
                <a:highlight>
                  <a:srgbClr val="FF00FF"/>
                </a:highlight>
              </a:rPr>
            </a:br>
            <a:endParaRPr sz="2400" b="1" i="1" u="sng">
              <a:solidFill>
                <a:schemeClr val="accent6"/>
              </a:solidFill>
              <a:highlight>
                <a:srgbClr val="FF00FF"/>
              </a:highlight>
            </a:endParaRPr>
          </a:p>
          <a:p>
            <a:r>
              <a:rPr lang="uk" sz="2400" b="1" i="1" u="sng">
                <a:solidFill>
                  <a:schemeClr val="accent6"/>
                </a:solidFill>
                <a:highlight>
                  <a:srgbClr val="FF00FF"/>
                </a:highlight>
              </a:rPr>
              <a:t>There is a lot of garbage in dump,which decomposes for centuries.</a:t>
            </a:r>
            <a:endParaRPr sz="2400" b="1" i="1" u="sng">
              <a:solidFill>
                <a:schemeClr val="accent6"/>
              </a:solidFill>
              <a:highlight>
                <a:srgbClr val="FF00FF"/>
              </a:highlight>
            </a:endParaRPr>
          </a:p>
          <a:p>
            <a:endParaRPr sz="2400" b="1" i="1" u="sng">
              <a:solidFill>
                <a:schemeClr val="accent6"/>
              </a:solidFill>
              <a:highlight>
                <a:srgbClr val="FF00FF"/>
              </a:highlight>
            </a:endParaRPr>
          </a:p>
          <a:p>
            <a:endParaRPr sz="2400" b="1" i="1" u="sng">
              <a:solidFill>
                <a:schemeClr val="accent6"/>
              </a:solidFill>
              <a:highlight>
                <a:srgbClr val="FF00FF"/>
              </a:highlight>
            </a:endParaRPr>
          </a:p>
          <a:p>
            <a:endParaRPr sz="2400" b="1" i="1" u="sng">
              <a:solidFill>
                <a:schemeClr val="accent6"/>
              </a:solidFill>
              <a:highlight>
                <a:srgbClr val="FF00FF"/>
              </a:highlight>
            </a:endParaRPr>
          </a:p>
          <a:p>
            <a:r>
              <a:rPr lang="uk" sz="2400" b="1" i="1" u="sng">
                <a:solidFill>
                  <a:schemeClr val="accent6"/>
                </a:solidFill>
                <a:highlight>
                  <a:srgbClr val="FF00FF"/>
                </a:highlight>
              </a:rPr>
              <a:t> In Ukraine, there are almost no containers for garbage processing, and if there are, then all the garbage will still be in the dump</a:t>
            </a:r>
            <a:endParaRPr sz="2400" b="1" i="1" u="sng">
              <a:solidFill>
                <a:schemeClr val="accent6"/>
              </a:solidFill>
              <a:highlight>
                <a:srgbClr val="FF00FF"/>
              </a:highlight>
            </a:endParaRPr>
          </a:p>
          <a:p>
            <a:endParaRPr sz="2400" b="1" i="1" u="sng">
              <a:solidFill>
                <a:schemeClr val="accent6"/>
              </a:solidFill>
              <a:highlight>
                <a:srgbClr val="FF00FF"/>
              </a:highlight>
            </a:endParaRPr>
          </a:p>
          <a:p>
            <a:endParaRPr sz="2400" b="1" i="1" u="sng">
              <a:solidFill>
                <a:schemeClr val="accent6"/>
              </a:solidFill>
              <a:highlight>
                <a:srgbClr val="FF00FF"/>
              </a:highlight>
            </a:endParaRPr>
          </a:p>
          <a:p>
            <a:endParaRPr sz="2400" b="1" i="1" u="sng">
              <a:solidFill>
                <a:schemeClr val="accent6"/>
              </a:solidFill>
              <a:highlight>
                <a:srgbClr val="FF00FF"/>
              </a:highlight>
            </a:endParaRPr>
          </a:p>
          <a:p>
            <a:endParaRPr sz="2400" b="1" i="1" u="sng">
              <a:solidFill>
                <a:schemeClr val="accent6"/>
              </a:solidFill>
              <a:highlight>
                <a:srgbClr val="FF00FF"/>
              </a:highlight>
            </a:endParaRPr>
          </a:p>
          <a:p>
            <a:endParaRPr sz="2400" b="1" i="1" u="sng">
              <a:solidFill>
                <a:schemeClr val="accent6"/>
              </a:solidFill>
              <a:highlight>
                <a:srgbClr val="FF00FF"/>
              </a:highlight>
            </a:endParaRPr>
          </a:p>
          <a:p>
            <a:endParaRPr sz="2400" b="1" i="1" u="sng">
              <a:solidFill>
                <a:schemeClr val="accent6"/>
              </a:solidFill>
              <a:highlight>
                <a:srgbClr val="FF00FF"/>
              </a:highlight>
            </a:endParaRPr>
          </a:p>
          <a:p>
            <a:endParaRPr sz="2400" b="1" i="1" u="sng">
              <a:solidFill>
                <a:schemeClr val="accent6"/>
              </a:solidFill>
              <a:highlight>
                <a:srgbClr val="FF00FF"/>
              </a:highlight>
            </a:endParaRPr>
          </a:p>
          <a:p>
            <a:endParaRPr sz="2400" b="1" i="1" u="sng">
              <a:solidFill>
                <a:schemeClr val="accent6"/>
              </a:solidFill>
              <a:highlight>
                <a:srgbClr val="FF00FF"/>
              </a:highlight>
            </a:endParaRPr>
          </a:p>
          <a:p>
            <a:endParaRPr sz="2400" b="1" i="1" u="sng">
              <a:solidFill>
                <a:schemeClr val="accent6"/>
              </a:solidFill>
              <a:highlight>
                <a:srgbClr val="FF00FF"/>
              </a:highlight>
            </a:endParaRPr>
          </a:p>
          <a:p>
            <a:endParaRPr sz="2400" b="1" i="1" u="sng">
              <a:solidFill>
                <a:schemeClr val="accent6"/>
              </a:solidFill>
              <a:highlight>
                <a:srgbClr val="FF00FF"/>
              </a:highlight>
            </a:endParaRPr>
          </a:p>
        </p:txBody>
      </p:sp>
      <p:pic>
        <p:nvPicPr>
          <p:cNvPr id="284" name="Google Shape;284;p37"/>
          <p:cNvPicPr preferRelativeResize="0"/>
          <p:nvPr/>
        </p:nvPicPr>
        <p:blipFill>
          <a:blip r:embed="rId3">
            <a:alphaModFix/>
          </a:blip>
          <a:stretch>
            <a:fillRect/>
          </a:stretch>
        </p:blipFill>
        <p:spPr>
          <a:xfrm rot="863866">
            <a:off x="4416220" y="2247962"/>
            <a:ext cx="4919291" cy="393531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8"/>
        <p:cNvGrpSpPr/>
        <p:nvPr/>
      </p:nvGrpSpPr>
      <p:grpSpPr>
        <a:xfrm>
          <a:off x="0" y="0"/>
          <a:ext cx="0" cy="0"/>
          <a:chOff x="0" y="0"/>
          <a:chExt cx="0" cy="0"/>
        </a:xfrm>
      </p:grpSpPr>
      <p:sp>
        <p:nvSpPr>
          <p:cNvPr id="289" name="Google Shape;289;p38"/>
          <p:cNvSpPr txBox="1"/>
          <p:nvPr/>
        </p:nvSpPr>
        <p:spPr>
          <a:xfrm>
            <a:off x="5008367" y="0"/>
            <a:ext cx="8229600" cy="1203944"/>
          </a:xfrm>
          <a:prstGeom prst="rect">
            <a:avLst/>
          </a:prstGeom>
          <a:noFill/>
          <a:ln>
            <a:noFill/>
          </a:ln>
        </p:spPr>
        <p:txBody>
          <a:bodyPr spcFirstLastPara="1" wrap="square" lIns="121900" tIns="121900" rIns="121900" bIns="121900" anchor="t" anchorCtr="0">
            <a:spAutoFit/>
          </a:bodyPr>
          <a:lstStyle/>
          <a:p>
            <a:pPr marR="50799">
              <a:lnSpc>
                <a:spcPct val="128571"/>
              </a:lnSpc>
              <a:buClr>
                <a:schemeClr val="dk1"/>
              </a:buClr>
              <a:buSzPts val="1100"/>
            </a:pPr>
            <a:r>
              <a:rPr lang="uk" sz="3067">
                <a:solidFill>
                  <a:srgbClr val="202124"/>
                </a:solidFill>
                <a:highlight>
                  <a:srgbClr val="D9D2E9"/>
                </a:highlight>
                <a:latin typeface="Lobster"/>
                <a:ea typeface="Lobster"/>
                <a:cs typeface="Lobster"/>
                <a:sym typeface="Lobster"/>
              </a:rPr>
              <a:t>Pollution problems in Ukraine</a:t>
            </a:r>
            <a:endParaRPr sz="3067">
              <a:solidFill>
                <a:srgbClr val="202124"/>
              </a:solidFill>
              <a:highlight>
                <a:srgbClr val="D9D2E9"/>
              </a:highlight>
              <a:latin typeface="Lobster"/>
              <a:ea typeface="Lobster"/>
              <a:cs typeface="Lobster"/>
              <a:sym typeface="Lobster"/>
            </a:endParaRPr>
          </a:p>
          <a:p>
            <a:endParaRPr sz="2267">
              <a:highlight>
                <a:srgbClr val="D9D2E9"/>
              </a:highlight>
              <a:latin typeface="Lobster"/>
              <a:ea typeface="Lobster"/>
              <a:cs typeface="Lobster"/>
              <a:sym typeface="Lobster"/>
            </a:endParaRPr>
          </a:p>
        </p:txBody>
      </p:sp>
      <p:sp>
        <p:nvSpPr>
          <p:cNvPr id="290" name="Google Shape;290;p38"/>
          <p:cNvSpPr txBox="1"/>
          <p:nvPr/>
        </p:nvSpPr>
        <p:spPr>
          <a:xfrm>
            <a:off x="434567" y="130001"/>
            <a:ext cx="3823200" cy="6832599"/>
          </a:xfrm>
          <a:prstGeom prst="rect">
            <a:avLst/>
          </a:prstGeom>
          <a:noFill/>
          <a:ln>
            <a:noFill/>
          </a:ln>
        </p:spPr>
        <p:txBody>
          <a:bodyPr spcFirstLastPara="1" wrap="square" lIns="121900" tIns="121900" rIns="121900" bIns="121900" anchor="t" anchorCtr="0">
            <a:spAutoFit/>
          </a:bodyPr>
          <a:lstStyle/>
          <a:p>
            <a:r>
              <a:rPr lang="uk" sz="2400" b="1">
                <a:solidFill>
                  <a:srgbClr val="202124"/>
                </a:solidFill>
                <a:highlight>
                  <a:srgbClr val="D9D2E9"/>
                </a:highlight>
                <a:latin typeface="Times New Roman"/>
                <a:ea typeface="Times New Roman"/>
                <a:cs typeface="Times New Roman"/>
                <a:sym typeface="Times New Roman"/>
              </a:rPr>
              <a:t>Environmental problems of Ukraine</a:t>
            </a:r>
            <a:endParaRPr sz="2400" b="1">
              <a:solidFill>
                <a:srgbClr val="202124"/>
              </a:solidFill>
              <a:highlight>
                <a:srgbClr val="D9D2E9"/>
              </a:highlight>
              <a:latin typeface="Times New Roman"/>
              <a:ea typeface="Times New Roman"/>
              <a:cs typeface="Times New Roman"/>
              <a:sym typeface="Times New Roman"/>
            </a:endParaRPr>
          </a:p>
          <a:p>
            <a:pPr marL="609585" indent="-457189">
              <a:buClr>
                <a:srgbClr val="202124"/>
              </a:buClr>
              <a:buSzPts val="1800"/>
              <a:buFont typeface="Times New Roman"/>
              <a:buChar char="●"/>
            </a:pPr>
            <a:r>
              <a:rPr lang="uk" sz="2400">
                <a:solidFill>
                  <a:srgbClr val="202124"/>
                </a:solidFill>
                <a:highlight>
                  <a:srgbClr val="D9D2E9"/>
                </a:highlight>
                <a:latin typeface="Times New Roman"/>
                <a:ea typeface="Times New Roman"/>
                <a:cs typeface="Times New Roman"/>
                <a:sym typeface="Times New Roman"/>
              </a:rPr>
              <a:t>contamination of drinking tap water;</a:t>
            </a:r>
            <a:endParaRPr sz="2400">
              <a:solidFill>
                <a:srgbClr val="202124"/>
              </a:solidFill>
              <a:highlight>
                <a:srgbClr val="D9D2E9"/>
              </a:highlight>
              <a:latin typeface="Times New Roman"/>
              <a:ea typeface="Times New Roman"/>
              <a:cs typeface="Times New Roman"/>
              <a:sym typeface="Times New Roman"/>
            </a:endParaRPr>
          </a:p>
          <a:p>
            <a:pPr marL="609585" indent="-457189">
              <a:buClr>
                <a:srgbClr val="202124"/>
              </a:buClr>
              <a:buSzPts val="1800"/>
              <a:buFont typeface="Times New Roman"/>
              <a:buChar char="●"/>
            </a:pPr>
            <a:r>
              <a:rPr lang="uk" sz="2400">
                <a:solidFill>
                  <a:srgbClr val="202124"/>
                </a:solidFill>
                <a:highlight>
                  <a:srgbClr val="D9D2E9"/>
                </a:highlight>
                <a:latin typeface="Times New Roman"/>
                <a:ea typeface="Times New Roman"/>
                <a:cs typeface="Times New Roman"/>
                <a:sym typeface="Times New Roman"/>
              </a:rPr>
              <a:t>air pollution (especially in the industrial regions of the country);</a:t>
            </a:r>
            <a:endParaRPr sz="2400">
              <a:solidFill>
                <a:srgbClr val="202124"/>
              </a:solidFill>
              <a:highlight>
                <a:srgbClr val="D9D2E9"/>
              </a:highlight>
              <a:latin typeface="Times New Roman"/>
              <a:ea typeface="Times New Roman"/>
              <a:cs typeface="Times New Roman"/>
              <a:sym typeface="Times New Roman"/>
            </a:endParaRPr>
          </a:p>
          <a:p>
            <a:pPr marL="609585" indent="-457189">
              <a:buClr>
                <a:srgbClr val="202124"/>
              </a:buClr>
              <a:buSzPts val="1800"/>
              <a:buFont typeface="Times New Roman"/>
              <a:buChar char="●"/>
            </a:pPr>
            <a:r>
              <a:rPr lang="uk" sz="2400">
                <a:solidFill>
                  <a:srgbClr val="202124"/>
                </a:solidFill>
                <a:highlight>
                  <a:srgbClr val="D9D2E9"/>
                </a:highlight>
                <a:latin typeface="Times New Roman"/>
                <a:ea typeface="Times New Roman"/>
                <a:cs typeface="Times New Roman"/>
                <a:sym typeface="Times New Roman"/>
              </a:rPr>
              <a:t>destruction of land resources (degradation of black soil in Ukraine);</a:t>
            </a:r>
            <a:endParaRPr sz="2400">
              <a:solidFill>
                <a:srgbClr val="202124"/>
              </a:solidFill>
              <a:highlight>
                <a:srgbClr val="D9D2E9"/>
              </a:highlight>
              <a:latin typeface="Times New Roman"/>
              <a:ea typeface="Times New Roman"/>
              <a:cs typeface="Times New Roman"/>
              <a:sym typeface="Times New Roman"/>
            </a:endParaRPr>
          </a:p>
          <a:p>
            <a:pPr marL="609585" indent="-457189">
              <a:buClr>
                <a:srgbClr val="202124"/>
              </a:buClr>
              <a:buSzPts val="1800"/>
              <a:buFont typeface="Times New Roman"/>
              <a:buChar char="●"/>
            </a:pPr>
            <a:r>
              <a:rPr lang="uk" sz="2400">
                <a:solidFill>
                  <a:srgbClr val="202124"/>
                </a:solidFill>
                <a:highlight>
                  <a:srgbClr val="D9D2E9"/>
                </a:highlight>
                <a:latin typeface="Times New Roman"/>
                <a:ea typeface="Times New Roman"/>
                <a:cs typeface="Times New Roman"/>
                <a:sym typeface="Times New Roman"/>
              </a:rPr>
              <a:t>destruction of green spaces;</a:t>
            </a:r>
            <a:endParaRPr sz="2400">
              <a:solidFill>
                <a:srgbClr val="202124"/>
              </a:solidFill>
              <a:highlight>
                <a:srgbClr val="D9D2E9"/>
              </a:highlight>
              <a:latin typeface="Times New Roman"/>
              <a:ea typeface="Times New Roman"/>
              <a:cs typeface="Times New Roman"/>
              <a:sym typeface="Times New Roman"/>
            </a:endParaRPr>
          </a:p>
          <a:p>
            <a:pPr marL="609585" indent="-457189">
              <a:buClr>
                <a:srgbClr val="202124"/>
              </a:buClr>
              <a:buSzPts val="1800"/>
              <a:buFont typeface="Times New Roman"/>
              <a:buChar char="●"/>
            </a:pPr>
            <a:r>
              <a:rPr lang="uk" sz="2400">
                <a:solidFill>
                  <a:srgbClr val="202124"/>
                </a:solidFill>
                <a:highlight>
                  <a:srgbClr val="D9D2E9"/>
                </a:highlight>
                <a:latin typeface="Times New Roman"/>
                <a:ea typeface="Times New Roman"/>
                <a:cs typeface="Times New Roman"/>
                <a:sym typeface="Times New Roman"/>
              </a:rPr>
              <a:t>pollution of water resources (water area of ​​the Black Sea, surface waters)</a:t>
            </a:r>
            <a:endParaRPr sz="2400">
              <a:solidFill>
                <a:srgbClr val="202124"/>
              </a:solidFill>
              <a:highlight>
                <a:srgbClr val="D9D2E9"/>
              </a:highlight>
              <a:latin typeface="Times New Roman"/>
              <a:ea typeface="Times New Roman"/>
              <a:cs typeface="Times New Roman"/>
              <a:sym typeface="Times New Roman"/>
            </a:endParaRPr>
          </a:p>
          <a:p>
            <a:endParaRPr sz="2000">
              <a:highlight>
                <a:srgbClr val="D9D2E9"/>
              </a:highlight>
            </a:endParaRPr>
          </a:p>
        </p:txBody>
      </p:sp>
      <p:sp>
        <p:nvSpPr>
          <p:cNvPr id="291" name="Google Shape;291;p38"/>
          <p:cNvSpPr txBox="1"/>
          <p:nvPr/>
        </p:nvSpPr>
        <p:spPr>
          <a:xfrm>
            <a:off x="4485267" y="801701"/>
            <a:ext cx="7618400" cy="3818441"/>
          </a:xfrm>
          <a:prstGeom prst="rect">
            <a:avLst/>
          </a:prstGeom>
          <a:noFill/>
          <a:ln>
            <a:noFill/>
          </a:ln>
        </p:spPr>
        <p:txBody>
          <a:bodyPr spcFirstLastPara="1" wrap="square" lIns="121900" tIns="121900" rIns="121900" bIns="121900" anchor="t" anchorCtr="0">
            <a:spAutoFit/>
          </a:bodyPr>
          <a:lstStyle/>
          <a:p>
            <a:pPr marR="50799">
              <a:lnSpc>
                <a:spcPct val="128571"/>
              </a:lnSpc>
              <a:buClr>
                <a:schemeClr val="dk1"/>
              </a:buClr>
              <a:buSzPts val="1100"/>
            </a:pPr>
            <a:r>
              <a:rPr lang="uk" sz="2133">
                <a:solidFill>
                  <a:srgbClr val="202124"/>
                </a:solidFill>
                <a:highlight>
                  <a:srgbClr val="D9D2E9"/>
                </a:highlight>
                <a:latin typeface="Times New Roman"/>
                <a:ea typeface="Times New Roman"/>
                <a:cs typeface="Times New Roman"/>
                <a:sym typeface="Times New Roman"/>
              </a:rPr>
              <a:t>Most often, people themselves pollute nature. People litter on the street, burn garbage cans, woods, fields. Also, the nature is affected by emissions from factories - acid, smoke. Also, nature is polluted by exhaust gases from cars, buses, airplanes and other vehicles. And such problems are not only in our country, but in most countries around the world. And if we ourselves do not want to cleanse nature and continue to do the same, then soon the entire planet will simply sink in debris and dirt.</a:t>
            </a:r>
            <a:endParaRPr sz="2133">
              <a:solidFill>
                <a:srgbClr val="202124"/>
              </a:solidFill>
              <a:highlight>
                <a:srgbClr val="D9D2E9"/>
              </a:highlight>
              <a:latin typeface="Times New Roman"/>
              <a:ea typeface="Times New Roman"/>
              <a:cs typeface="Times New Roman"/>
              <a:sym typeface="Times New Roman"/>
            </a:endParaRPr>
          </a:p>
          <a:p>
            <a:endParaRPr sz="1200">
              <a:highlight>
                <a:srgbClr val="D9D2E9"/>
              </a:highlight>
              <a:latin typeface="Times New Roman"/>
              <a:ea typeface="Times New Roman"/>
              <a:cs typeface="Times New Roman"/>
              <a:sym typeface="Times New Roman"/>
            </a:endParaRPr>
          </a:p>
        </p:txBody>
      </p:sp>
      <p:pic>
        <p:nvPicPr>
          <p:cNvPr id="292" name="Google Shape;292;p38"/>
          <p:cNvPicPr preferRelativeResize="0"/>
          <p:nvPr/>
        </p:nvPicPr>
        <p:blipFill>
          <a:blip r:embed="rId3">
            <a:alphaModFix/>
          </a:blip>
          <a:stretch>
            <a:fillRect/>
          </a:stretch>
        </p:blipFill>
        <p:spPr>
          <a:xfrm>
            <a:off x="8339133" y="4285051"/>
            <a:ext cx="3606800" cy="2247900"/>
          </a:xfrm>
          <a:prstGeom prst="rect">
            <a:avLst/>
          </a:prstGeom>
          <a:noFill/>
          <a:ln>
            <a:noFill/>
          </a:ln>
        </p:spPr>
      </p:pic>
      <p:pic>
        <p:nvPicPr>
          <p:cNvPr id="293" name="Google Shape;293;p38"/>
          <p:cNvPicPr preferRelativeResize="0"/>
          <p:nvPr/>
        </p:nvPicPr>
        <p:blipFill>
          <a:blip r:embed="rId4">
            <a:alphaModFix/>
          </a:blip>
          <a:stretch>
            <a:fillRect/>
          </a:stretch>
        </p:blipFill>
        <p:spPr>
          <a:xfrm>
            <a:off x="4586500" y="4371385"/>
            <a:ext cx="3505200" cy="2324100"/>
          </a:xfrm>
          <a:prstGeom prst="rect">
            <a:avLst/>
          </a:prstGeom>
          <a:noFill/>
          <a:ln>
            <a:noFill/>
          </a:ln>
        </p:spPr>
      </p:pic>
      <p:sp>
        <p:nvSpPr>
          <p:cNvPr id="294" name="Google Shape;294;p38"/>
          <p:cNvSpPr txBox="1"/>
          <p:nvPr/>
        </p:nvSpPr>
        <p:spPr>
          <a:xfrm>
            <a:off x="9509200" y="6324400"/>
            <a:ext cx="9360800" cy="615513"/>
          </a:xfrm>
          <a:prstGeom prst="rect">
            <a:avLst/>
          </a:prstGeom>
          <a:noFill/>
          <a:ln>
            <a:noFill/>
          </a:ln>
        </p:spPr>
        <p:txBody>
          <a:bodyPr spcFirstLastPara="1" wrap="square" lIns="121900" tIns="121900" rIns="121900" bIns="121900" anchor="t" anchorCtr="0">
            <a:spAutoFit/>
          </a:bodyPr>
          <a:lstStyle/>
          <a:p>
            <a:r>
              <a:rPr lang="uk" sz="2400">
                <a:highlight>
                  <a:srgbClr val="D0E0E3"/>
                </a:highlight>
              </a:rPr>
              <a:t>Sofia Shevchenko 7-D</a:t>
            </a:r>
            <a:endParaRPr sz="2400">
              <a:highlight>
                <a:srgbClr val="D0E0E3"/>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8"/>
        <p:cNvGrpSpPr/>
        <p:nvPr/>
      </p:nvGrpSpPr>
      <p:grpSpPr>
        <a:xfrm>
          <a:off x="0" y="0"/>
          <a:ext cx="0" cy="0"/>
          <a:chOff x="0" y="0"/>
          <a:chExt cx="0" cy="0"/>
        </a:xfrm>
      </p:grpSpPr>
      <p:sp>
        <p:nvSpPr>
          <p:cNvPr id="299" name="Google Shape;299;p39"/>
          <p:cNvSpPr txBox="1">
            <a:spLocks noGrp="1"/>
          </p:cNvSpPr>
          <p:nvPr>
            <p:ph type="title"/>
          </p:nvPr>
        </p:nvSpPr>
        <p:spPr>
          <a:xfrm>
            <a:off x="415595" y="536833"/>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300" name="Google Shape;300;p39"/>
          <p:cNvSpPr txBox="1">
            <a:spLocks noGrp="1"/>
          </p:cNvSpPr>
          <p:nvPr>
            <p:ph type="body" idx="1"/>
          </p:nvPr>
        </p:nvSpPr>
        <p:spPr>
          <a:xfrm>
            <a:off x="589261" y="536841"/>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301" name="Google Shape;301;p39"/>
          <p:cNvPicPr preferRelativeResize="0"/>
          <p:nvPr/>
        </p:nvPicPr>
        <p:blipFill>
          <a:blip r:embed="rId3">
            <a:alphaModFix/>
          </a:blip>
          <a:stretch>
            <a:fillRect/>
          </a:stretch>
        </p:blipFill>
        <p:spPr>
          <a:xfrm>
            <a:off x="-5" y="0"/>
            <a:ext cx="12192000" cy="6858000"/>
          </a:xfrm>
          <a:prstGeom prst="rect">
            <a:avLst/>
          </a:prstGeom>
          <a:noFill/>
          <a:ln>
            <a:noFill/>
          </a:ln>
        </p:spPr>
      </p:pic>
      <p:sp>
        <p:nvSpPr>
          <p:cNvPr id="302" name="Google Shape;302;p39"/>
          <p:cNvSpPr txBox="1"/>
          <p:nvPr/>
        </p:nvSpPr>
        <p:spPr>
          <a:xfrm>
            <a:off x="747000" y="945000"/>
            <a:ext cx="11029600" cy="1887336"/>
          </a:xfrm>
          <a:prstGeom prst="rect">
            <a:avLst/>
          </a:prstGeom>
          <a:noFill/>
          <a:ln>
            <a:noFill/>
          </a:ln>
        </p:spPr>
        <p:txBody>
          <a:bodyPr spcFirstLastPara="1" wrap="square" lIns="121900" tIns="121900" rIns="121900" bIns="121900" anchor="t" anchorCtr="0">
            <a:spAutoFit/>
          </a:bodyPr>
          <a:lstStyle/>
          <a:p>
            <a:r>
              <a:rPr lang="uk" sz="2133">
                <a:solidFill>
                  <a:srgbClr val="274E13"/>
                </a:solidFill>
                <a:latin typeface="Georgia"/>
                <a:ea typeface="Georgia"/>
                <a:cs typeface="Georgia"/>
                <a:sym typeface="Georgia"/>
              </a:rPr>
              <a:t>In Ukraine, environmental pollution is one of the main problems. The air is unclean, because there are lots of cars. Polluted air can cause headaches. People pollute water bodies, streets. When you come to a lake or river, waste floats in the water. In the parks on the ground are used napkins, papers, wrappers. In some areas, there are dumps near houses for recycling, but unfortunately there are very few.</a:t>
            </a:r>
            <a:endParaRPr sz="2133">
              <a:solidFill>
                <a:srgbClr val="274E13"/>
              </a:solidFill>
              <a:latin typeface="Georgia"/>
              <a:ea typeface="Georgia"/>
              <a:cs typeface="Georgia"/>
              <a:sym typeface="Georgia"/>
            </a:endParaRPr>
          </a:p>
        </p:txBody>
      </p:sp>
      <p:sp>
        <p:nvSpPr>
          <p:cNvPr id="303" name="Google Shape;303;p39"/>
          <p:cNvSpPr txBox="1"/>
          <p:nvPr/>
        </p:nvSpPr>
        <p:spPr>
          <a:xfrm>
            <a:off x="4936197" y="262600"/>
            <a:ext cx="2319600" cy="677068"/>
          </a:xfrm>
          <a:prstGeom prst="rect">
            <a:avLst/>
          </a:prstGeom>
          <a:noFill/>
          <a:ln>
            <a:noFill/>
          </a:ln>
        </p:spPr>
        <p:txBody>
          <a:bodyPr spcFirstLastPara="1" wrap="square" lIns="121900" tIns="121900" rIns="121900" bIns="121900" anchor="t" anchorCtr="0">
            <a:spAutoFit/>
          </a:bodyPr>
          <a:lstStyle/>
          <a:p>
            <a:r>
              <a:rPr lang="uk" sz="2800">
                <a:solidFill>
                  <a:srgbClr val="274E13"/>
                </a:solidFill>
              </a:rPr>
              <a:t>Pollution</a:t>
            </a:r>
            <a:r>
              <a:rPr lang="uk" sz="2400"/>
              <a:t> </a:t>
            </a:r>
            <a:endParaRPr sz="2133"/>
          </a:p>
        </p:txBody>
      </p:sp>
      <p:pic>
        <p:nvPicPr>
          <p:cNvPr id="304" name="Google Shape;304;p39"/>
          <p:cNvPicPr preferRelativeResize="0"/>
          <p:nvPr/>
        </p:nvPicPr>
        <p:blipFill>
          <a:blip r:embed="rId4">
            <a:alphaModFix/>
          </a:blip>
          <a:stretch>
            <a:fillRect/>
          </a:stretch>
        </p:blipFill>
        <p:spPr>
          <a:xfrm>
            <a:off x="8228989" y="2676738"/>
            <a:ext cx="3963000" cy="2639433"/>
          </a:xfrm>
          <a:prstGeom prst="rect">
            <a:avLst/>
          </a:prstGeom>
          <a:noFill/>
          <a:ln>
            <a:noFill/>
          </a:ln>
        </p:spPr>
      </p:pic>
      <p:pic>
        <p:nvPicPr>
          <p:cNvPr id="305" name="Google Shape;305;p39"/>
          <p:cNvPicPr preferRelativeResize="0"/>
          <p:nvPr/>
        </p:nvPicPr>
        <p:blipFill>
          <a:blip r:embed="rId5">
            <a:alphaModFix/>
          </a:blip>
          <a:stretch>
            <a:fillRect/>
          </a:stretch>
        </p:blipFill>
        <p:spPr>
          <a:xfrm>
            <a:off x="4731047" y="3231012"/>
            <a:ext cx="3984037" cy="2639432"/>
          </a:xfrm>
          <a:prstGeom prst="rect">
            <a:avLst/>
          </a:prstGeom>
          <a:noFill/>
          <a:ln>
            <a:noFill/>
          </a:ln>
        </p:spPr>
      </p:pic>
      <p:pic>
        <p:nvPicPr>
          <p:cNvPr id="306" name="Google Shape;306;p39"/>
          <p:cNvPicPr preferRelativeResize="0"/>
          <p:nvPr/>
        </p:nvPicPr>
        <p:blipFill>
          <a:blip r:embed="rId6">
            <a:alphaModFix/>
          </a:blip>
          <a:stretch>
            <a:fillRect/>
          </a:stretch>
        </p:blipFill>
        <p:spPr>
          <a:xfrm>
            <a:off x="747001" y="3824552"/>
            <a:ext cx="3984033" cy="2243881"/>
          </a:xfrm>
          <a:prstGeom prst="rect">
            <a:avLst/>
          </a:prstGeom>
          <a:noFill/>
          <a:ln>
            <a:noFill/>
          </a:ln>
        </p:spPr>
      </p:pic>
      <p:sp>
        <p:nvSpPr>
          <p:cNvPr id="307" name="Google Shape;307;p39"/>
          <p:cNvSpPr txBox="1"/>
          <p:nvPr/>
        </p:nvSpPr>
        <p:spPr>
          <a:xfrm>
            <a:off x="8891629" y="5540027"/>
            <a:ext cx="9753600" cy="615513"/>
          </a:xfrm>
          <a:prstGeom prst="rect">
            <a:avLst/>
          </a:prstGeom>
          <a:noFill/>
          <a:ln>
            <a:noFill/>
          </a:ln>
        </p:spPr>
        <p:txBody>
          <a:bodyPr spcFirstLastPara="1" wrap="square" lIns="121900" tIns="121900" rIns="121900" bIns="121900" anchor="t" anchorCtr="0">
            <a:spAutoFit/>
          </a:bodyPr>
          <a:lstStyle/>
          <a:p>
            <a:r>
              <a:rPr lang="uk" sz="2400"/>
              <a:t>Anna Vashchenko </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1"/>
        <p:cNvGrpSpPr/>
        <p:nvPr/>
      </p:nvGrpSpPr>
      <p:grpSpPr>
        <a:xfrm>
          <a:off x="0" y="0"/>
          <a:ext cx="0" cy="0"/>
          <a:chOff x="0" y="0"/>
          <a:chExt cx="0" cy="0"/>
        </a:xfrm>
      </p:grpSpPr>
      <p:sp>
        <p:nvSpPr>
          <p:cNvPr id="312" name="Google Shape;312;p40"/>
          <p:cNvSpPr/>
          <p:nvPr/>
        </p:nvSpPr>
        <p:spPr>
          <a:xfrm>
            <a:off x="1367000" y="1577900"/>
            <a:ext cx="9458000" cy="2601200"/>
          </a:xfrm>
          <a:prstGeom prst="roundRect">
            <a:avLst>
              <a:gd name="adj" fmla="val 13088"/>
            </a:avLst>
          </a:pr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endParaRPr sz="2400"/>
          </a:p>
        </p:txBody>
      </p:sp>
      <p:sp>
        <p:nvSpPr>
          <p:cNvPr id="313" name="Google Shape;313;p40"/>
          <p:cNvSpPr/>
          <p:nvPr/>
        </p:nvSpPr>
        <p:spPr>
          <a:xfrm>
            <a:off x="1367000" y="755900"/>
            <a:ext cx="9458000" cy="666800"/>
          </a:xfrm>
          <a:prstGeom prst="roundRect">
            <a:avLst>
              <a:gd name="adj" fmla="val 40602"/>
            </a:avLst>
          </a:pr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endParaRPr sz="2400"/>
          </a:p>
        </p:txBody>
      </p:sp>
      <p:sp>
        <p:nvSpPr>
          <p:cNvPr id="314" name="Google Shape;314;p40"/>
          <p:cNvSpPr txBox="1"/>
          <p:nvPr/>
        </p:nvSpPr>
        <p:spPr>
          <a:xfrm>
            <a:off x="1528200" y="839567"/>
            <a:ext cx="9206800" cy="615513"/>
          </a:xfrm>
          <a:prstGeom prst="rect">
            <a:avLst/>
          </a:prstGeom>
          <a:noFill/>
          <a:ln>
            <a:noFill/>
          </a:ln>
        </p:spPr>
        <p:txBody>
          <a:bodyPr spcFirstLastPara="1" wrap="square" lIns="121900" tIns="121900" rIns="121900" bIns="121900" anchor="t" anchorCtr="0">
            <a:spAutoFit/>
          </a:bodyPr>
          <a:lstStyle/>
          <a:p>
            <a:r>
              <a:rPr lang="uk" sz="2400" b="1"/>
              <a:t>Pollution</a:t>
            </a:r>
            <a:endParaRPr sz="2400" b="1"/>
          </a:p>
        </p:txBody>
      </p:sp>
      <p:sp>
        <p:nvSpPr>
          <p:cNvPr id="315" name="Google Shape;315;p40"/>
          <p:cNvSpPr txBox="1"/>
          <p:nvPr/>
        </p:nvSpPr>
        <p:spPr>
          <a:xfrm>
            <a:off x="1492600" y="1614877"/>
            <a:ext cx="9206800" cy="3200836"/>
          </a:xfrm>
          <a:prstGeom prst="rect">
            <a:avLst/>
          </a:prstGeom>
          <a:noFill/>
          <a:ln>
            <a:noFill/>
          </a:ln>
        </p:spPr>
        <p:txBody>
          <a:bodyPr spcFirstLastPara="1" wrap="square" lIns="121900" tIns="121900" rIns="121900" bIns="121900" anchor="t" anchorCtr="0">
            <a:spAutoFit/>
          </a:bodyPr>
          <a:lstStyle/>
          <a:p>
            <a:r>
              <a:rPr lang="uk" sz="2400" dirty="0"/>
              <a:t>I think, in our country and in the world in total, pollution is a global problem. </a:t>
            </a:r>
            <a:endParaRPr sz="2400" dirty="0"/>
          </a:p>
          <a:p>
            <a:r>
              <a:rPr lang="uk" sz="2400" dirty="0"/>
              <a:t>At first, it’s a reason of other environmental problems. Also, in some places you can see a lot of rubbish or you can feel air pollution. </a:t>
            </a:r>
            <a:endParaRPr sz="2400" dirty="0"/>
          </a:p>
          <a:p>
            <a:r>
              <a:rPr lang="uk" sz="2400" dirty="0"/>
              <a:t>It sounds so global, but people can correct this. You only need to send garbage for recycling and keep clean. On an industrial scale pollution problem is more global, </a:t>
            </a:r>
            <a:endParaRPr sz="2400" dirty="0"/>
          </a:p>
          <a:p>
            <a:pPr>
              <a:buClr>
                <a:schemeClr val="dk1"/>
              </a:buClr>
              <a:buSzPts val="1100"/>
            </a:pPr>
            <a:r>
              <a:rPr lang="uk" sz="2400" dirty="0">
                <a:solidFill>
                  <a:schemeClr val="dk1"/>
                </a:solidFill>
              </a:rPr>
              <a:t>but you will help the nature.</a:t>
            </a:r>
            <a:endParaRPr sz="2400" dirty="0"/>
          </a:p>
        </p:txBody>
      </p:sp>
      <p:sp>
        <p:nvSpPr>
          <p:cNvPr id="316" name="Google Shape;316;p40"/>
          <p:cNvSpPr txBox="1"/>
          <p:nvPr/>
        </p:nvSpPr>
        <p:spPr>
          <a:xfrm>
            <a:off x="1367000" y="6150501"/>
            <a:ext cx="1396800" cy="656614"/>
          </a:xfrm>
          <a:prstGeom prst="rect">
            <a:avLst/>
          </a:prstGeom>
          <a:noFill/>
          <a:ln>
            <a:noFill/>
          </a:ln>
        </p:spPr>
        <p:txBody>
          <a:bodyPr spcFirstLastPara="1" wrap="square" lIns="121900" tIns="121900" rIns="121900" bIns="121900" anchor="t" anchorCtr="0">
            <a:spAutoFit/>
          </a:bodyPr>
          <a:lstStyle/>
          <a:p>
            <a:r>
              <a:rPr lang="uk" sz="2667" b="1">
                <a:solidFill>
                  <a:srgbClr val="F8F9FA"/>
                </a:solidFill>
              </a:rPr>
              <a:t>Good</a:t>
            </a:r>
            <a:endParaRPr sz="2667" b="1">
              <a:solidFill>
                <a:srgbClr val="F8F9FA"/>
              </a:solidFill>
            </a:endParaRPr>
          </a:p>
        </p:txBody>
      </p:sp>
      <p:sp>
        <p:nvSpPr>
          <p:cNvPr id="317" name="Google Shape;317;p40"/>
          <p:cNvSpPr txBox="1"/>
          <p:nvPr/>
        </p:nvSpPr>
        <p:spPr>
          <a:xfrm>
            <a:off x="8923900" y="6150501"/>
            <a:ext cx="1900800" cy="656614"/>
          </a:xfrm>
          <a:prstGeom prst="rect">
            <a:avLst/>
          </a:prstGeom>
          <a:noFill/>
          <a:ln>
            <a:noFill/>
          </a:ln>
        </p:spPr>
        <p:txBody>
          <a:bodyPr spcFirstLastPara="1" wrap="square" lIns="121900" tIns="121900" rIns="121900" bIns="121900" anchor="t" anchorCtr="0">
            <a:spAutoFit/>
          </a:bodyPr>
          <a:lstStyle/>
          <a:p>
            <a:pPr algn="r"/>
            <a:r>
              <a:rPr lang="uk" sz="2667" b="1">
                <a:solidFill>
                  <a:srgbClr val="F8F9FA"/>
                </a:solidFill>
              </a:rPr>
              <a:t>Not good</a:t>
            </a:r>
            <a:endParaRPr sz="2667" b="1">
              <a:solidFill>
                <a:srgbClr val="F8F9FA"/>
              </a:solidFill>
            </a:endParaRPr>
          </a:p>
        </p:txBody>
      </p:sp>
      <p:sp>
        <p:nvSpPr>
          <p:cNvPr id="318" name="Google Shape;318;p40"/>
          <p:cNvSpPr txBox="1"/>
          <p:nvPr/>
        </p:nvSpPr>
        <p:spPr>
          <a:xfrm>
            <a:off x="1528200" y="4815713"/>
            <a:ext cx="9206800" cy="615513"/>
          </a:xfrm>
          <a:prstGeom prst="rect">
            <a:avLst/>
          </a:prstGeom>
          <a:noFill/>
          <a:ln>
            <a:noFill/>
          </a:ln>
        </p:spPr>
        <p:txBody>
          <a:bodyPr spcFirstLastPara="1" wrap="square" lIns="121900" tIns="121900" rIns="121900" bIns="121900" anchor="t" anchorCtr="0">
            <a:spAutoFit/>
          </a:bodyPr>
          <a:lstStyle/>
          <a:p>
            <a:pPr algn="r"/>
            <a:r>
              <a:rPr lang="uk" sz="2400" b="1" dirty="0"/>
              <a:t>Dima Ilinov 7-A</a:t>
            </a:r>
            <a:endParaRPr sz="2400" b="1"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2"/>
        <p:cNvGrpSpPr/>
        <p:nvPr/>
      </p:nvGrpSpPr>
      <p:grpSpPr>
        <a:xfrm>
          <a:off x="0" y="0"/>
          <a:ext cx="0" cy="0"/>
          <a:chOff x="0" y="0"/>
          <a:chExt cx="0" cy="0"/>
        </a:xfrm>
      </p:grpSpPr>
      <p:pic>
        <p:nvPicPr>
          <p:cNvPr id="323" name="Google Shape;323;p4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24" name="Google Shape;324;p41"/>
          <p:cNvSpPr txBox="1"/>
          <p:nvPr/>
        </p:nvSpPr>
        <p:spPr>
          <a:xfrm>
            <a:off x="3272771" y="3"/>
            <a:ext cx="9753600" cy="738623"/>
          </a:xfrm>
          <a:prstGeom prst="rect">
            <a:avLst/>
          </a:prstGeom>
          <a:noFill/>
          <a:ln>
            <a:noFill/>
          </a:ln>
        </p:spPr>
        <p:txBody>
          <a:bodyPr spcFirstLastPara="1" wrap="square" lIns="121900" tIns="121900" rIns="121900" bIns="121900" anchor="t" anchorCtr="0">
            <a:spAutoFit/>
          </a:bodyPr>
          <a:lstStyle/>
          <a:p>
            <a:r>
              <a:rPr lang="uk" sz="3200">
                <a:latin typeface="Lora"/>
                <a:ea typeface="Lora"/>
                <a:cs typeface="Lora"/>
                <a:sym typeface="Lora"/>
              </a:rPr>
              <a:t>Pollution problem in Ukraine </a:t>
            </a:r>
            <a:endParaRPr sz="3200">
              <a:latin typeface="Lora"/>
              <a:ea typeface="Lora"/>
              <a:cs typeface="Lora"/>
              <a:sym typeface="Lora"/>
            </a:endParaRPr>
          </a:p>
        </p:txBody>
      </p:sp>
      <p:sp>
        <p:nvSpPr>
          <p:cNvPr id="325" name="Google Shape;325;p41"/>
          <p:cNvSpPr txBox="1"/>
          <p:nvPr/>
        </p:nvSpPr>
        <p:spPr>
          <a:xfrm>
            <a:off x="190999" y="1239434"/>
            <a:ext cx="11658400" cy="1887912"/>
          </a:xfrm>
          <a:prstGeom prst="rect">
            <a:avLst/>
          </a:prstGeom>
          <a:noFill/>
          <a:ln>
            <a:noFill/>
          </a:ln>
        </p:spPr>
        <p:txBody>
          <a:bodyPr spcFirstLastPara="1" wrap="square" lIns="121900" tIns="121900" rIns="121900" bIns="121900" anchor="t" anchorCtr="0">
            <a:spAutoFit/>
          </a:bodyPr>
          <a:lstStyle/>
          <a:p>
            <a:r>
              <a:rPr lang="uk" sz="2667">
                <a:latin typeface="Oswald"/>
                <a:ea typeface="Oswald"/>
                <a:cs typeface="Oswald"/>
                <a:sym typeface="Oswald"/>
              </a:rPr>
              <a:t>I think our country has a really big problems with pollution.A lot of  people in Ukraine don’t sort trash,throw it right on the floor and buy many cars ,that pollute the air.Also some industries pollute lakes by dumping waste .All of them pollute our country and don’t fix what they left behind.I think we need to stop it,because our planet and country must be clear .</a:t>
            </a:r>
            <a:endParaRPr sz="2667">
              <a:latin typeface="Oswald"/>
              <a:ea typeface="Oswald"/>
              <a:cs typeface="Oswald"/>
              <a:sym typeface="Oswald"/>
            </a:endParaRPr>
          </a:p>
        </p:txBody>
      </p:sp>
      <p:sp>
        <p:nvSpPr>
          <p:cNvPr id="326" name="Google Shape;326;p41"/>
          <p:cNvSpPr txBox="1"/>
          <p:nvPr/>
        </p:nvSpPr>
        <p:spPr>
          <a:xfrm>
            <a:off x="10208623" y="6329621"/>
            <a:ext cx="9753600" cy="615513"/>
          </a:xfrm>
          <a:prstGeom prst="rect">
            <a:avLst/>
          </a:prstGeom>
          <a:noFill/>
          <a:ln>
            <a:noFill/>
          </a:ln>
        </p:spPr>
        <p:txBody>
          <a:bodyPr spcFirstLastPara="1" wrap="square" lIns="121900" tIns="121900" rIns="121900" bIns="121900" anchor="t" anchorCtr="0">
            <a:spAutoFit/>
          </a:bodyPr>
          <a:lstStyle/>
          <a:p>
            <a:r>
              <a:rPr lang="uk" sz="2400"/>
              <a:t>Ivan Kravchenko</a:t>
            </a:r>
            <a:endParaRPr sz="2400"/>
          </a:p>
        </p:txBody>
      </p:sp>
      <p:pic>
        <p:nvPicPr>
          <p:cNvPr id="327" name="Google Shape;327;p41"/>
          <p:cNvPicPr preferRelativeResize="0"/>
          <p:nvPr/>
        </p:nvPicPr>
        <p:blipFill>
          <a:blip r:embed="rId4">
            <a:alphaModFix/>
          </a:blip>
          <a:stretch>
            <a:fillRect/>
          </a:stretch>
        </p:blipFill>
        <p:spPr>
          <a:xfrm>
            <a:off x="190998" y="3959935"/>
            <a:ext cx="3998700" cy="2686637"/>
          </a:xfrm>
          <a:prstGeom prst="rect">
            <a:avLst/>
          </a:prstGeom>
          <a:noFill/>
          <a:ln>
            <a:noFill/>
          </a:ln>
        </p:spPr>
      </p:pic>
      <p:pic>
        <p:nvPicPr>
          <p:cNvPr id="328" name="Google Shape;328;p41"/>
          <p:cNvPicPr preferRelativeResize="0"/>
          <p:nvPr/>
        </p:nvPicPr>
        <p:blipFill>
          <a:blip r:embed="rId5">
            <a:alphaModFix/>
          </a:blip>
          <a:stretch>
            <a:fillRect/>
          </a:stretch>
        </p:blipFill>
        <p:spPr>
          <a:xfrm>
            <a:off x="2978843" y="3127450"/>
            <a:ext cx="3998699" cy="2642881"/>
          </a:xfrm>
          <a:prstGeom prst="rect">
            <a:avLst/>
          </a:prstGeom>
          <a:noFill/>
          <a:ln>
            <a:noFill/>
          </a:ln>
        </p:spPr>
      </p:pic>
      <p:pic>
        <p:nvPicPr>
          <p:cNvPr id="329" name="Google Shape;329;p41"/>
          <p:cNvPicPr preferRelativeResize="0"/>
          <p:nvPr/>
        </p:nvPicPr>
        <p:blipFill>
          <a:blip r:embed="rId6">
            <a:alphaModFix/>
          </a:blip>
          <a:stretch>
            <a:fillRect/>
          </a:stretch>
        </p:blipFill>
        <p:spPr>
          <a:xfrm>
            <a:off x="4943886" y="4496236"/>
            <a:ext cx="3697869" cy="2150333"/>
          </a:xfrm>
          <a:prstGeom prst="rect">
            <a:avLst/>
          </a:prstGeom>
          <a:noFill/>
          <a:ln>
            <a:noFill/>
          </a:ln>
        </p:spPr>
      </p:pic>
      <p:pic>
        <p:nvPicPr>
          <p:cNvPr id="330" name="Google Shape;330;p41"/>
          <p:cNvPicPr preferRelativeResize="0"/>
          <p:nvPr/>
        </p:nvPicPr>
        <p:blipFill>
          <a:blip r:embed="rId7">
            <a:alphaModFix/>
          </a:blip>
          <a:stretch>
            <a:fillRect/>
          </a:stretch>
        </p:blipFill>
        <p:spPr>
          <a:xfrm>
            <a:off x="8193282" y="3959929"/>
            <a:ext cx="3998700" cy="2272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5DC84EE-5C58-D946-A49C-CEFA219DCE97}"/>
              </a:ext>
            </a:extLst>
          </p:cNvPr>
          <p:cNvSpPr>
            <a:spLocks noGrp="1"/>
          </p:cNvSpPr>
          <p:nvPr>
            <p:ph type="title"/>
          </p:nvPr>
        </p:nvSpPr>
        <p:spPr/>
        <p:txBody>
          <a:bodyPr/>
          <a:lstStyle/>
          <a:p>
            <a:r>
              <a:rPr lang="x-none" dirty="0"/>
              <a:t>WHAT IS CLIMATE CHANGE?</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BB31077-01C3-604E-B2C1-C019D20E6A8A}"/>
              </a:ext>
            </a:extLst>
          </p:cNvPr>
          <p:cNvSpPr>
            <a:spLocks noGrp="1"/>
          </p:cNvSpPr>
          <p:nvPr>
            <p:ph idx="1"/>
          </p:nvPr>
        </p:nvSpPr>
        <p:spPr>
          <a:xfrm>
            <a:off x="646111" y="1525859"/>
            <a:ext cx="8946541" cy="4195481"/>
          </a:xfrm>
        </p:spPr>
        <p:txBody>
          <a:bodyPr/>
          <a:lstStyle/>
          <a:p>
            <a:pPr marL="0" indent="0">
              <a:buNone/>
            </a:pPr>
            <a:r>
              <a:rPr lang="x-none" dirty="0"/>
              <a:t>CAUSE: </a:t>
            </a:r>
          </a:p>
          <a:p>
            <a:pPr>
              <a:buFont typeface="Wingdings" pitchFamily="2" charset="2"/>
              <a:buChar char="Ø"/>
            </a:pPr>
            <a:r>
              <a:rPr lang="x-none" dirty="0"/>
              <a:t>	EARTH’S TEMPERATURE RISING AT AN ALARMING RATE</a:t>
            </a:r>
          </a:p>
          <a:p>
            <a:pPr marL="0" indent="0">
              <a:buNone/>
            </a:pPr>
            <a:endParaRPr lang="x-none" dirty="0"/>
          </a:p>
          <a:p>
            <a:pPr marL="0" indent="0">
              <a:buNone/>
            </a:pPr>
            <a:r>
              <a:rPr lang="x-none" dirty="0"/>
              <a:t>EFFECTS: </a:t>
            </a:r>
          </a:p>
          <a:p>
            <a:pPr>
              <a:buFont typeface="Wingdings" pitchFamily="2" charset="2"/>
              <a:buChar char="Ø"/>
            </a:pPr>
            <a:r>
              <a:rPr lang="x-none" dirty="0"/>
              <a:t>HABITAT LOSS</a:t>
            </a:r>
          </a:p>
          <a:p>
            <a:pPr>
              <a:buFont typeface="Wingdings" pitchFamily="2" charset="2"/>
              <a:buChar char="Ø"/>
            </a:pPr>
            <a:r>
              <a:rPr lang="x-none" dirty="0"/>
              <a:t>RISING SEA LEVELS</a:t>
            </a:r>
          </a:p>
          <a:p>
            <a:pPr>
              <a:buFont typeface="Wingdings" pitchFamily="2" charset="2"/>
              <a:buChar char="Ø"/>
            </a:pPr>
            <a:r>
              <a:rPr lang="x-none" dirty="0"/>
              <a:t>EXTREME WEATHER</a:t>
            </a:r>
          </a:p>
          <a:p>
            <a:endParaRPr lang="x-none" dirty="0"/>
          </a:p>
        </p:txBody>
      </p:sp>
      <p:grpSp>
        <p:nvGrpSpPr>
          <p:cNvPr id="6" name="Group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39138BD-3077-534C-8827-B52F09996E6D}"/>
              </a:ext>
            </a:extLst>
          </p:cNvPr>
          <p:cNvGrpSpPr/>
          <p:nvPr/>
        </p:nvGrpSpPr>
        <p:grpSpPr>
          <a:xfrm>
            <a:off x="3754045" y="2744830"/>
            <a:ext cx="7165311" cy="3367972"/>
            <a:chOff x="4380578" y="2626296"/>
            <a:chExt cx="7165311" cy="3367972"/>
          </a:xfrm>
          <a:noFill/>
        </p:grpSpPr>
        <p:grpSp>
          <p:nvGrpSpPr>
            <p:cNvPr id="5" name="Group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B1F32A0-BA4F-F64E-B4CE-51690AA77A48}"/>
                </a:ext>
              </a:extLst>
            </p:cNvPr>
            <p:cNvGrpSpPr/>
            <p:nvPr/>
          </p:nvGrpSpPr>
          <p:grpSpPr>
            <a:xfrm>
              <a:off x="4380578" y="2687850"/>
              <a:ext cx="4439479" cy="3306417"/>
              <a:chOff x="4193915" y="2942238"/>
              <a:chExt cx="5466920" cy="4392960"/>
            </a:xfrm>
            <a:grpFill/>
          </p:grpSpPr>
          <p:pic>
            <p:nvPicPr>
              <p:cNvPr id="1026" name="Picture 2" descr="How to respond to the climate crisis - Cinnamon Sunris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41D0091-87D6-444A-AD3C-11BE62E15968}"/>
                  </a:ext>
                </a:extLst>
              </p:cNvPr>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93916" y="2942238"/>
                <a:ext cx="3174293" cy="2288160"/>
              </a:xfrm>
              <a:prstGeom prst="rect">
                <a:avLst/>
              </a:prstGeom>
              <a:grpFill/>
              <a:ln w="79375">
                <a:solidFill>
                  <a:schemeClr val="dk1"/>
                </a:solidFill>
              </a:ln>
            </p:spPr>
            <p:style>
              <a:lnRef idx="2">
                <a:schemeClr val="dk1"/>
              </a:lnRef>
              <a:fillRef idx="1">
                <a:schemeClr val="lt1"/>
              </a:fillRef>
              <a:effectRef idx="0">
                <a:schemeClr val="dk1"/>
              </a:effectRef>
              <a:fontRef idx="minor">
                <a:schemeClr val="dk1"/>
              </a:fontRef>
            </p:style>
          </p:pic>
          <p:pic>
            <p:nvPicPr>
              <p:cNvPr id="1028" name="Picture 4" descr="Sea levels set to keep rising for centuries even if emissions targets met | Sea  level | The Guardian">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BA6C5E0-C700-324C-B695-F8EB096A3A0F}"/>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68209" y="2942238"/>
                <a:ext cx="2292626" cy="2292626"/>
              </a:xfrm>
              <a:prstGeom prst="rect">
                <a:avLst/>
              </a:prstGeom>
              <a:grpFill/>
              <a:ln w="79375">
                <a:solidFill>
                  <a:schemeClr val="dk1"/>
                </a:solidFill>
              </a:ln>
            </p:spPr>
            <p:style>
              <a:lnRef idx="2">
                <a:schemeClr val="dk1"/>
              </a:lnRef>
              <a:fillRef idx="1">
                <a:schemeClr val="lt1"/>
              </a:fillRef>
              <a:effectRef idx="0">
                <a:schemeClr val="dk1"/>
              </a:effectRef>
              <a:fontRef idx="minor">
                <a:schemeClr val="dk1"/>
              </a:fontRef>
            </p:style>
          </p:pic>
          <p:pic>
            <p:nvPicPr>
              <p:cNvPr id="1030" name="Picture 6" descr="Climate Change, Extreme Weather Events, and the Highway System | WSP">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DFB05E5-FEAB-5D42-B7AE-6070D325535C}"/>
                  </a:ext>
                </a:extLst>
              </p:cNvP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93915" y="5199684"/>
                <a:ext cx="5219413" cy="2135514"/>
              </a:xfrm>
              <a:prstGeom prst="rect">
                <a:avLst/>
              </a:prstGeom>
              <a:grpFill/>
              <a:ln w="79375">
                <a:solidFill>
                  <a:schemeClr val="dk1"/>
                </a:solidFill>
              </a:ln>
            </p:spPr>
            <p:style>
              <a:lnRef idx="2">
                <a:schemeClr val="dk1"/>
              </a:lnRef>
              <a:fillRef idx="1">
                <a:schemeClr val="lt1"/>
              </a:fillRef>
              <a:effectRef idx="0">
                <a:schemeClr val="dk1"/>
              </a:effectRef>
              <a:fontRef idx="minor">
                <a:schemeClr val="dk1"/>
              </a:fontRef>
            </p:style>
          </p:pic>
        </p:grpSp>
        <p:pic>
          <p:nvPicPr>
            <p:cNvPr id="1032" name="Picture 8" descr="Habitat Loss, Fragmentation, and Destruction">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D8E2BA5-F00A-CD46-A058-BAED855E0A19}"/>
                </a:ext>
              </a:extLst>
            </p:cNvPr>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19066" y="4386946"/>
              <a:ext cx="2926823" cy="1607322"/>
            </a:xfrm>
            <a:prstGeom prst="rect">
              <a:avLst/>
            </a:prstGeom>
            <a:grpFill/>
            <a:ln w="82550">
              <a:solidFill>
                <a:schemeClr val="dk1"/>
              </a:solidFill>
            </a:ln>
          </p:spPr>
        </p:pic>
        <p:pic>
          <p:nvPicPr>
            <p:cNvPr id="1034" name="Picture 10" descr="TIME for Kids | What is Global Warmi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7EE3D0E-8F5E-2040-B258-6E625B25577A}"/>
                </a:ext>
              </a:extLst>
            </p:cNvPr>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935143" y="2626296"/>
              <a:ext cx="2577723" cy="1715796"/>
            </a:xfrm>
            <a:prstGeom prst="rect">
              <a:avLst/>
            </a:prstGeom>
            <a:grpFill/>
            <a:ln w="82550">
              <a:solidFill>
                <a:schemeClr val="dk1"/>
              </a:solidFill>
            </a:ln>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4993637"/>
      </p:ext>
    </p:extLst>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4"/>
        <p:cNvGrpSpPr/>
        <p:nvPr/>
      </p:nvGrpSpPr>
      <p:grpSpPr>
        <a:xfrm>
          <a:off x="0" y="0"/>
          <a:ext cx="0" cy="0"/>
          <a:chOff x="0" y="0"/>
          <a:chExt cx="0" cy="0"/>
        </a:xfrm>
      </p:grpSpPr>
      <p:sp>
        <p:nvSpPr>
          <p:cNvPr id="335" name="Google Shape;335;p42"/>
          <p:cNvSpPr txBox="1"/>
          <p:nvPr/>
        </p:nvSpPr>
        <p:spPr>
          <a:xfrm>
            <a:off x="2144300" y="1"/>
            <a:ext cx="11806400" cy="1600206"/>
          </a:xfrm>
          <a:prstGeom prst="rect">
            <a:avLst/>
          </a:prstGeom>
          <a:noFill/>
          <a:ln>
            <a:noFill/>
          </a:ln>
        </p:spPr>
        <p:txBody>
          <a:bodyPr spcFirstLastPara="1" wrap="square" lIns="121900" tIns="121900" rIns="121900" bIns="121900" anchor="t" anchorCtr="0">
            <a:spAutoFit/>
          </a:bodyPr>
          <a:lstStyle/>
          <a:p>
            <a:r>
              <a:rPr lang="uk" sz="2933"/>
              <a:t>Problem with pollution in Ukraine</a:t>
            </a:r>
            <a:endParaRPr sz="2933"/>
          </a:p>
          <a:p>
            <a:endParaRPr sz="2933"/>
          </a:p>
          <a:p>
            <a:endParaRPr sz="2933"/>
          </a:p>
        </p:txBody>
      </p:sp>
      <p:sp>
        <p:nvSpPr>
          <p:cNvPr id="336" name="Google Shape;336;p42"/>
          <p:cNvSpPr txBox="1"/>
          <p:nvPr/>
        </p:nvSpPr>
        <p:spPr>
          <a:xfrm>
            <a:off x="1219200" y="2858217"/>
            <a:ext cx="9753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337" name="Google Shape;337;p42"/>
          <p:cNvSpPr txBox="1"/>
          <p:nvPr/>
        </p:nvSpPr>
        <p:spPr>
          <a:xfrm>
            <a:off x="292733" y="1378018"/>
            <a:ext cx="7053200" cy="3241360"/>
          </a:xfrm>
          <a:prstGeom prst="rect">
            <a:avLst/>
          </a:prstGeom>
          <a:noFill/>
          <a:ln>
            <a:noFill/>
          </a:ln>
        </p:spPr>
        <p:txBody>
          <a:bodyPr spcFirstLastPara="1" wrap="square" lIns="121900" tIns="121900" rIns="121900" bIns="121900" anchor="t" anchorCtr="0">
            <a:spAutoFit/>
          </a:bodyPr>
          <a:lstStyle/>
          <a:p>
            <a:r>
              <a:rPr lang="uk" sz="2133"/>
              <a:t>In ukraine there are many problems with pollution because our people don’t understand that it is necessary to throw out garbage in garbage cans, and throwout it simply on a grass.</a:t>
            </a:r>
            <a:endParaRPr sz="2133"/>
          </a:p>
          <a:p>
            <a:r>
              <a:rPr lang="uk" sz="2133"/>
              <a:t>People in Ukraine must understand that when they pollute the environment, they harm themselves</a:t>
            </a:r>
            <a:endParaRPr sz="2133"/>
          </a:p>
          <a:p>
            <a:r>
              <a:rPr lang="uk" sz="2133"/>
              <a:t>If people in Ukraine continue to throw garbage anywhere, our country will turn into a garbage can</a:t>
            </a:r>
            <a:endParaRPr sz="2133"/>
          </a:p>
          <a:p>
            <a:endParaRPr sz="2133"/>
          </a:p>
          <a:p>
            <a:endParaRPr sz="2400"/>
          </a:p>
        </p:txBody>
      </p:sp>
      <p:sp>
        <p:nvSpPr>
          <p:cNvPr id="338" name="Google Shape;338;p42"/>
          <p:cNvSpPr txBox="1"/>
          <p:nvPr/>
        </p:nvSpPr>
        <p:spPr>
          <a:xfrm>
            <a:off x="292733" y="5784701"/>
            <a:ext cx="3456800" cy="615513"/>
          </a:xfrm>
          <a:prstGeom prst="rect">
            <a:avLst/>
          </a:prstGeom>
          <a:noFill/>
          <a:ln>
            <a:noFill/>
          </a:ln>
        </p:spPr>
        <p:txBody>
          <a:bodyPr spcFirstLastPara="1" wrap="square" lIns="121900" tIns="121900" rIns="121900" bIns="121900" anchor="t" anchorCtr="0">
            <a:spAutoFit/>
          </a:bodyPr>
          <a:lstStyle/>
          <a:p>
            <a:r>
              <a:rPr lang="uk" sz="2400"/>
              <a:t>Artem Klymenko 7-A</a:t>
            </a:r>
            <a:endParaRPr sz="2400"/>
          </a:p>
        </p:txBody>
      </p:sp>
      <p:pic>
        <p:nvPicPr>
          <p:cNvPr id="339" name="Google Shape;339;p42"/>
          <p:cNvPicPr preferRelativeResize="0"/>
          <p:nvPr/>
        </p:nvPicPr>
        <p:blipFill>
          <a:blip r:embed="rId3">
            <a:alphaModFix/>
          </a:blip>
          <a:stretch>
            <a:fillRect/>
          </a:stretch>
        </p:blipFill>
        <p:spPr>
          <a:xfrm>
            <a:off x="7577000" y="551100"/>
            <a:ext cx="4350936" cy="3916035"/>
          </a:xfrm>
          <a:prstGeom prst="rect">
            <a:avLst/>
          </a:prstGeom>
          <a:noFill/>
          <a:ln>
            <a:noFill/>
          </a:ln>
        </p:spPr>
      </p:pic>
      <p:pic>
        <p:nvPicPr>
          <p:cNvPr id="340" name="Google Shape;340;p42"/>
          <p:cNvPicPr preferRelativeResize="0"/>
          <p:nvPr/>
        </p:nvPicPr>
        <p:blipFill>
          <a:blip r:embed="rId4">
            <a:alphaModFix/>
          </a:blip>
          <a:stretch>
            <a:fillRect/>
          </a:stretch>
        </p:blipFill>
        <p:spPr>
          <a:xfrm>
            <a:off x="3302000" y="4300470"/>
            <a:ext cx="4043933" cy="269429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1B2258F-86CA-4D4D-8270-BC05FCDEBFB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ittle puffin in summer">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7814FC3-5A78-4558-B8AD-02EF6A323148}"/>
              </a:ext>
            </a:extLst>
          </p:cNvPr>
          <p:cNvPicPr>
            <a:picLocks noChangeAspect="1"/>
          </p:cNvPicPr>
          <p:nvPr/>
        </p:nvPicPr>
        <p:blipFill rotWithShape="1">
          <a:blip r:embed="rId2">
            <a:alphaModFix amt="50000"/>
          </a:blip>
          <a:srcRect t="12606" b="3125"/>
          <a:stretch/>
        </p:blipFill>
        <p:spPr>
          <a:xfrm>
            <a:off x="20" y="1"/>
            <a:ext cx="12191980" cy="6857999"/>
          </a:xfrm>
          <a:prstGeom prst="rect">
            <a:avLst/>
          </a:prstGeom>
        </p:spPr>
      </p:pic>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E80F77B-3C19-D64F-8CB5-20D9A1842A66}"/>
              </a:ext>
            </a:extLst>
          </p:cNvPr>
          <p:cNvSpPr>
            <a:spLocks noGrp="1"/>
          </p:cNvSpPr>
          <p:nvPr>
            <p:ph type="ctrTitle"/>
          </p:nvPr>
        </p:nvSpPr>
        <p:spPr>
          <a:xfrm>
            <a:off x="1524000" y="1122362"/>
            <a:ext cx="9144000" cy="2900518"/>
          </a:xfrm>
        </p:spPr>
        <p:txBody>
          <a:bodyPr>
            <a:normAutofit/>
          </a:bodyPr>
          <a:lstStyle/>
          <a:p>
            <a:r>
              <a:rPr lang="x-none" dirty="0">
                <a:solidFill>
                  <a:srgbClr val="FFFFFF"/>
                </a:solidFill>
              </a:rPr>
              <a:t>Endangered habitats </a:t>
            </a:r>
            <a:r>
              <a:rPr lang="x-none" dirty="0"/>
              <a:t>in Taiwan</a:t>
            </a:r>
            <a:endParaRPr lang="x-none" dirty="0">
              <a:solidFill>
                <a:srgbClr val="FFFFFF"/>
              </a:solidFill>
            </a:endParaRPr>
          </a:p>
        </p:txBody>
      </p:sp>
      <p:sp>
        <p:nvSpPr>
          <p:cNvPr id="4" name="Sub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BEE9D83-9DF1-6A42-B4E8-C052F56DF3B4}"/>
              </a:ext>
            </a:extLst>
          </p:cNvPr>
          <p:cNvSpPr>
            <a:spLocks noGrp="1"/>
          </p:cNvSpPr>
          <p:nvPr>
            <p:ph type="subTitle" idx="1"/>
          </p:nvPr>
        </p:nvSpPr>
        <p:spPr>
          <a:xfrm>
            <a:off x="1524000" y="4159404"/>
            <a:ext cx="9144000" cy="1098395"/>
          </a:xfrm>
        </p:spPr>
        <p:txBody>
          <a:bodyPr>
            <a:normAutofit/>
          </a:bodyPr>
          <a:lstStyle/>
          <a:p>
            <a:r>
              <a:rPr lang="x-none">
                <a:solidFill>
                  <a:srgbClr val="FFFFFF"/>
                </a:solidFill>
              </a:rPr>
              <a:t>Cindy, Sienna, Tauma, Lawrence, Andrew</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8954250"/>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353933"/>
            <a:ext cx="4539200" cy="871200"/>
          </a:xfrm>
          <a:prstGeom prst="rect">
            <a:avLst/>
          </a:prstGeom>
        </p:spPr>
        <p:txBody>
          <a:bodyPr spcFirstLastPara="1" vert="horz" wrap="square" lIns="121900" tIns="121900" rIns="121900" bIns="121900" rtlCol="0" anchor="t" anchorCtr="0">
            <a:noAutofit/>
          </a:bodyPr>
          <a:lstStyle/>
          <a:p>
            <a:r>
              <a:rPr lang="en-US" altLang="zh-TW" sz="4267"/>
              <a:t>What is Habitats?</a:t>
            </a:r>
            <a:endParaRPr sz="4267"/>
          </a:p>
        </p:txBody>
      </p:sp>
      <p:sp>
        <p:nvSpPr>
          <p:cNvPr id="61" name="Google Shape;61;p14"/>
          <p:cNvSpPr txBox="1">
            <a:spLocks noGrp="1"/>
          </p:cNvSpPr>
          <p:nvPr>
            <p:ph type="body" idx="1"/>
          </p:nvPr>
        </p:nvSpPr>
        <p:spPr>
          <a:xfrm>
            <a:off x="478233" y="1382600"/>
            <a:ext cx="6155200" cy="4840000"/>
          </a:xfrm>
          <a:prstGeom prst="rect">
            <a:avLst/>
          </a:prstGeom>
        </p:spPr>
        <p:txBody>
          <a:bodyPr spcFirstLastPara="1" vert="horz" wrap="square" lIns="121900" tIns="121900" rIns="121900" bIns="121900" rtlCol="0" anchor="t" anchorCtr="0">
            <a:noAutofit/>
          </a:bodyPr>
          <a:lstStyle/>
          <a:p>
            <a:pPr marL="0" indent="0">
              <a:spcAft>
                <a:spcPts val="1600"/>
              </a:spcAft>
              <a:buNone/>
            </a:pPr>
            <a:r>
              <a:rPr lang="en-US" altLang="zh-TW" sz="1867">
                <a:solidFill>
                  <a:schemeClr val="dk1"/>
                </a:solidFill>
              </a:rPr>
              <a:t>In ecology, habitat includes a series of resources, physical and biological factors that exist in an area. The habitat of a species can be regarded as the physical manifestation of its ecological niche. Therefore, "habitat" is a term for a specific species, which is fundamentally different from concepts such as environment or vegetation combination. Geographical habitat types include polar, temperate, subtropical and tropical regions. The types of land plants can be forests, grasslands, grasslands, semi-arid or deserts; freshwater habitats include swamps, streams, rivers, lakes and ponds; marine habitats include salt marshes, coasts, intertidal zones, estuaries, coral reefs, bays, open seas, Seabed, deep water and seabed vents.</a:t>
            </a:r>
            <a:endParaRPr sz="1867">
              <a:solidFill>
                <a:schemeClr val="dk1"/>
              </a:solidFill>
            </a:endParaRPr>
          </a:p>
        </p:txBody>
      </p:sp>
      <p:pic>
        <p:nvPicPr>
          <p:cNvPr id="62" name="Google Shape;62;p14"/>
          <p:cNvPicPr preferRelativeResize="0"/>
          <p:nvPr/>
        </p:nvPicPr>
        <p:blipFill>
          <a:blip r:embed="rId3">
            <a:alphaModFix/>
          </a:blip>
          <a:stretch>
            <a:fillRect/>
          </a:stretch>
        </p:blipFill>
        <p:spPr>
          <a:xfrm>
            <a:off x="7117034" y="444667"/>
            <a:ext cx="4389103" cy="2926032"/>
          </a:xfrm>
          <a:prstGeom prst="rect">
            <a:avLst/>
          </a:prstGeom>
          <a:noFill/>
          <a:ln>
            <a:noFill/>
          </a:ln>
        </p:spPr>
      </p:pic>
      <p:pic>
        <p:nvPicPr>
          <p:cNvPr id="63" name="Google Shape;63;p14"/>
          <p:cNvPicPr preferRelativeResize="0"/>
          <p:nvPr/>
        </p:nvPicPr>
        <p:blipFill>
          <a:blip r:embed="rId4">
            <a:alphaModFix/>
          </a:blip>
          <a:stretch>
            <a:fillRect/>
          </a:stretch>
        </p:blipFill>
        <p:spPr>
          <a:xfrm>
            <a:off x="7169300" y="3696533"/>
            <a:ext cx="4336837" cy="29111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p:tgtEl>
                                          <p:spTgt spid="6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1">
                                            <p:txEl>
                                              <p:pRg st="0" end="0"/>
                                            </p:txEl>
                                          </p:spTgt>
                                        </p:tgtEl>
                                        <p:attrNameLst>
                                          <p:attrName>style.visibility</p:attrName>
                                        </p:attrNameLst>
                                      </p:cBhvr>
                                      <p:to>
                                        <p:strVal val="visible"/>
                                      </p:to>
                                    </p:set>
                                    <p:anim calcmode="lin" valueType="num">
                                      <p:cBhvr additive="base">
                                        <p:cTn id="12" dur="1000"/>
                                        <p:tgtEl>
                                          <p:spTgt spid="61">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1000"/>
                                        <p:tgtEl>
                                          <p:spTgt spid="6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3867" y="382933"/>
            <a:ext cx="6404000" cy="763600"/>
          </a:xfrm>
          <a:prstGeom prst="rect">
            <a:avLst/>
          </a:prstGeom>
        </p:spPr>
        <p:txBody>
          <a:bodyPr spcFirstLastPara="1" vert="horz" wrap="square" lIns="121900" tIns="121900" rIns="121900" bIns="121900" rtlCol="0" anchor="t" anchorCtr="0">
            <a:noAutofit/>
          </a:bodyPr>
          <a:lstStyle/>
          <a:p>
            <a:pPr>
              <a:lnSpc>
                <a:spcPct val="115000"/>
              </a:lnSpc>
              <a:spcAft>
                <a:spcPts val="1600"/>
              </a:spcAft>
            </a:pPr>
            <a:r>
              <a:rPr lang="en-US" altLang="zh-TW" sz="2800" dirty="0"/>
              <a:t>Distribution of Shihu (</a:t>
            </a:r>
            <a:r>
              <a:rPr lang="zh-TW" altLang="en-US" sz="2800" dirty="0"/>
              <a:t>石虎</a:t>
            </a:r>
            <a:r>
              <a:rPr lang="en-US" altLang="zh-TW" sz="2800" dirty="0"/>
              <a:t>) </a:t>
            </a:r>
            <a:r>
              <a:rPr lang="zh-TW" altLang="en-US" sz="2800" dirty="0"/>
              <a:t> </a:t>
            </a:r>
            <a:r>
              <a:rPr lang="en-US" altLang="zh-TW" sz="2800" dirty="0"/>
              <a:t>in Taiwan</a:t>
            </a:r>
            <a:endParaRPr sz="2800" dirty="0"/>
          </a:p>
        </p:txBody>
      </p:sp>
      <p:sp>
        <p:nvSpPr>
          <p:cNvPr id="74" name="Google Shape;74;p16"/>
          <p:cNvSpPr txBox="1">
            <a:spLocks noGrp="1"/>
          </p:cNvSpPr>
          <p:nvPr>
            <p:ph type="body" idx="1"/>
          </p:nvPr>
        </p:nvSpPr>
        <p:spPr>
          <a:xfrm>
            <a:off x="415600" y="1471651"/>
            <a:ext cx="6672000" cy="1511200"/>
          </a:xfrm>
          <a:prstGeom prst="rect">
            <a:avLst/>
          </a:prstGeom>
        </p:spPr>
        <p:txBody>
          <a:bodyPr spcFirstLastPara="1" vert="horz" wrap="square" lIns="121900" tIns="121900" rIns="121900" bIns="121900" rtlCol="0" anchor="t" anchorCtr="0">
            <a:noAutofit/>
          </a:bodyPr>
          <a:lstStyle/>
          <a:p>
            <a:pPr marL="0" indent="0">
              <a:spcAft>
                <a:spcPts val="1600"/>
              </a:spcAft>
              <a:buNone/>
            </a:pPr>
            <a:r>
              <a:rPr lang="en-US" altLang="zh-TW" sz="1800" dirty="0">
                <a:solidFill>
                  <a:schemeClr val="dk1"/>
                </a:solidFill>
              </a:rPr>
              <a:t>According to the records of Japanese naturalist Tadao Shikano in 1940, stone tigers are widely distributed in low-altitude mountainous areas throughout Taiwan. However, it can only be found in the mountainous area between Miaoli and Tainan.</a:t>
            </a:r>
            <a:endParaRPr dirty="0">
              <a:solidFill>
                <a:schemeClr val="dk1"/>
              </a:solidFill>
            </a:endParaRPr>
          </a:p>
        </p:txBody>
      </p:sp>
      <p:sp>
        <p:nvSpPr>
          <p:cNvPr id="75" name="Google Shape;75;p16"/>
          <p:cNvSpPr txBox="1"/>
          <p:nvPr/>
        </p:nvSpPr>
        <p:spPr>
          <a:xfrm>
            <a:off x="586800" y="3495919"/>
            <a:ext cx="6156400" cy="2572800"/>
          </a:xfrm>
          <a:prstGeom prst="rect">
            <a:avLst/>
          </a:prstGeom>
          <a:noFill/>
          <a:ln>
            <a:noFill/>
          </a:ln>
        </p:spPr>
        <p:txBody>
          <a:bodyPr spcFirstLastPara="1" wrap="square" lIns="121900" tIns="121900" rIns="121900" bIns="121900" anchor="t" anchorCtr="0">
            <a:noAutofit/>
          </a:bodyPr>
          <a:lstStyle/>
          <a:p>
            <a:r>
              <a:rPr lang="en-US" altLang="zh-TW" sz="2667" dirty="0">
                <a:solidFill>
                  <a:schemeClr val="dk1"/>
                </a:solidFill>
              </a:rPr>
              <a:t>How do we kill Shihu ?</a:t>
            </a:r>
            <a:endParaRPr sz="2667" dirty="0">
              <a:solidFill>
                <a:schemeClr val="dk1"/>
              </a:solidFill>
            </a:endParaRPr>
          </a:p>
          <a:p>
            <a:r>
              <a:rPr lang="en-US" altLang="zh-TW" sz="2000" dirty="0">
                <a:solidFill>
                  <a:schemeClr val="dk1"/>
                </a:solidFill>
              </a:rPr>
              <a:t>1.Overexploitation path.</a:t>
            </a:r>
            <a:endParaRPr sz="2000" dirty="0">
              <a:solidFill>
                <a:schemeClr val="dk1"/>
              </a:solidFill>
            </a:endParaRPr>
          </a:p>
          <a:p>
            <a:r>
              <a:rPr lang="en-US" altLang="zh-TW" sz="2000" dirty="0">
                <a:solidFill>
                  <a:schemeClr val="dk1"/>
                </a:solidFill>
              </a:rPr>
              <a:t>2.Destroy their habitat.</a:t>
            </a:r>
            <a:endParaRPr sz="2000" dirty="0">
              <a:solidFill>
                <a:schemeClr val="dk1"/>
              </a:solidFill>
            </a:endParaRPr>
          </a:p>
          <a:p>
            <a:r>
              <a:rPr lang="en-US" altLang="zh-TW" sz="2000" dirty="0">
                <a:solidFill>
                  <a:schemeClr val="dk1"/>
                </a:solidFill>
              </a:rPr>
              <a:t>3.Overexploitation of low-altitude forests.</a:t>
            </a:r>
            <a:endParaRPr sz="2000" dirty="0">
              <a:solidFill>
                <a:schemeClr val="dk1"/>
              </a:solidFill>
            </a:endParaRPr>
          </a:p>
          <a:p>
            <a:r>
              <a:rPr lang="en-US" altLang="zh-TW" sz="2000" dirty="0">
                <a:solidFill>
                  <a:schemeClr val="dk1"/>
                </a:solidFill>
              </a:rPr>
              <a:t>4.Ingested rat poison or poisoned bird that died.</a:t>
            </a:r>
            <a:endParaRPr sz="2000" dirty="0">
              <a:solidFill>
                <a:schemeClr val="dk1"/>
              </a:solidFill>
            </a:endParaRPr>
          </a:p>
          <a:p>
            <a:r>
              <a:rPr lang="en-US" altLang="zh-TW" sz="2000" dirty="0">
                <a:solidFill>
                  <a:schemeClr val="dk1"/>
                </a:solidFill>
              </a:rPr>
              <a:t>5.Mistake trap</a:t>
            </a:r>
            <a:endParaRPr sz="2000" dirty="0">
              <a:solidFill>
                <a:schemeClr val="dk1"/>
              </a:solidFill>
            </a:endParaRPr>
          </a:p>
          <a:p>
            <a:endParaRPr sz="2400" dirty="0">
              <a:solidFill>
                <a:schemeClr val="dk1"/>
              </a:solidFill>
            </a:endParaRPr>
          </a:p>
        </p:txBody>
      </p:sp>
      <p:pic>
        <p:nvPicPr>
          <p:cNvPr id="76" name="Google Shape;76;p16"/>
          <p:cNvPicPr preferRelativeResize="0"/>
          <p:nvPr/>
        </p:nvPicPr>
        <p:blipFill>
          <a:blip r:embed="rId3">
            <a:alphaModFix/>
          </a:blip>
          <a:stretch>
            <a:fillRect/>
          </a:stretch>
        </p:blipFill>
        <p:spPr>
          <a:xfrm>
            <a:off x="9115303" y="516834"/>
            <a:ext cx="2318400" cy="3420836"/>
          </a:xfrm>
          <a:prstGeom prst="rect">
            <a:avLst/>
          </a:prstGeom>
          <a:noFill/>
          <a:ln>
            <a:noFill/>
          </a:ln>
        </p:spPr>
      </p:pic>
      <p:sp>
        <p:nvSpPr>
          <p:cNvPr id="77" name="Google Shape;77;p16"/>
          <p:cNvSpPr/>
          <p:nvPr/>
        </p:nvSpPr>
        <p:spPr>
          <a:xfrm>
            <a:off x="6743200" y="612167"/>
            <a:ext cx="2257200" cy="459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93403" y="3937670"/>
            <a:ext cx="3492500" cy="23241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1000"/>
                                        <p:tgtEl>
                                          <p:spTgt spid="7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1000"/>
                                        <p:tgtEl>
                                          <p:spTgt spid="77"/>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 calcmode="lin" valueType="num">
                                      <p:cBhvr additive="base">
                                        <p:cTn id="17" dur="1000"/>
                                        <p:tgtEl>
                                          <p:spTgt spid="7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 calcmode="lin" valueType="num">
                                      <p:cBhvr additive="base">
                                        <p:cTn id="22" dur="1000"/>
                                        <p:tgtEl>
                                          <p:spTgt spid="74"/>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1000"/>
                                        <p:tgtEl>
                                          <p:spTgt spid="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29533" y="390389"/>
            <a:ext cx="6165200" cy="763600"/>
          </a:xfrm>
          <a:prstGeom prst="rect">
            <a:avLst/>
          </a:prstGeom>
        </p:spPr>
        <p:txBody>
          <a:bodyPr spcFirstLastPara="1" vert="horz" wrap="square" lIns="121900" tIns="121900" rIns="121900" bIns="121900" rtlCol="0" anchor="t" anchorCtr="0">
            <a:noAutofit/>
          </a:bodyPr>
          <a:lstStyle/>
          <a:p>
            <a:r>
              <a:rPr lang="en-US" altLang="zh-TW" sz="3333" dirty="0"/>
              <a:t>How do we protect the Shihu ? </a:t>
            </a:r>
            <a:br>
              <a:rPr lang="en-US" altLang="zh-TW" sz="3333" dirty="0"/>
            </a:br>
            <a:endParaRPr sz="3333" dirty="0"/>
          </a:p>
        </p:txBody>
      </p:sp>
      <p:sp>
        <p:nvSpPr>
          <p:cNvPr id="83" name="Google Shape;83;p17"/>
          <p:cNvSpPr txBox="1">
            <a:spLocks noGrp="1"/>
          </p:cNvSpPr>
          <p:nvPr>
            <p:ph type="body" idx="1"/>
          </p:nvPr>
        </p:nvSpPr>
        <p:spPr>
          <a:xfrm>
            <a:off x="415600" y="1194367"/>
            <a:ext cx="7437200" cy="5101200"/>
          </a:xfrm>
          <a:prstGeom prst="rect">
            <a:avLst/>
          </a:prstGeom>
        </p:spPr>
        <p:txBody>
          <a:bodyPr spcFirstLastPara="1" vert="horz" wrap="square" lIns="121900" tIns="121900" rIns="121900" bIns="121900" rtlCol="0" anchor="t" anchorCtr="0">
            <a:noAutofit/>
          </a:bodyPr>
          <a:lstStyle/>
          <a:p>
            <a:pPr marL="0" indent="0">
              <a:buNone/>
            </a:pPr>
            <a:r>
              <a:rPr lang="en-US" altLang="zh-TW" sz="2000" dirty="0">
                <a:solidFill>
                  <a:schemeClr val="dk1"/>
                </a:solidFill>
              </a:rPr>
              <a:t>1. Don't abandon pets (reduce the threat of cats and dogs to stone tigers)</a:t>
            </a:r>
            <a:endParaRPr sz="2000" dirty="0">
              <a:solidFill>
                <a:schemeClr val="dk1"/>
              </a:solidFill>
            </a:endParaRPr>
          </a:p>
          <a:p>
            <a:pPr marL="0" indent="0">
              <a:spcBef>
                <a:spcPts val="1600"/>
              </a:spcBef>
              <a:buNone/>
            </a:pPr>
            <a:r>
              <a:rPr lang="en-US" altLang="zh-TW" sz="2000" dirty="0">
                <a:solidFill>
                  <a:schemeClr val="dk1"/>
                </a:solidFill>
              </a:rPr>
              <a:t>2. Do not buy or raise wild animals (reduce hunters to catch)</a:t>
            </a:r>
            <a:endParaRPr sz="2000" dirty="0">
              <a:solidFill>
                <a:schemeClr val="dk1"/>
              </a:solidFill>
            </a:endParaRPr>
          </a:p>
          <a:p>
            <a:pPr marL="0" indent="0">
              <a:spcBef>
                <a:spcPts val="1600"/>
              </a:spcBef>
              <a:buNone/>
            </a:pPr>
            <a:r>
              <a:rPr lang="en-US" altLang="zh-TW" sz="2000" dirty="0">
                <a:solidFill>
                  <a:schemeClr val="dk1"/>
                </a:solidFill>
              </a:rPr>
              <a:t>3. Report illegal beasts (to reduce the damage of stone tigers)</a:t>
            </a:r>
            <a:endParaRPr sz="2000" dirty="0">
              <a:solidFill>
                <a:schemeClr val="dk1"/>
              </a:solidFill>
            </a:endParaRPr>
          </a:p>
          <a:p>
            <a:pPr marL="0" indent="0">
              <a:spcBef>
                <a:spcPts val="1600"/>
              </a:spcBef>
              <a:buNone/>
            </a:pPr>
            <a:r>
              <a:rPr lang="en-US" altLang="zh-TW" sz="2000" dirty="0">
                <a:solidFill>
                  <a:schemeClr val="dk1"/>
                </a:solidFill>
              </a:rPr>
              <a:t>4. Slow down when driving in the suburbs (to reduce the road death of Shihu)</a:t>
            </a:r>
            <a:endParaRPr sz="2000" dirty="0">
              <a:solidFill>
                <a:schemeClr val="dk1"/>
              </a:solidFill>
            </a:endParaRPr>
          </a:p>
          <a:p>
            <a:pPr marL="0" indent="0">
              <a:spcBef>
                <a:spcPts val="1600"/>
              </a:spcBef>
              <a:buNone/>
            </a:pPr>
            <a:r>
              <a:rPr lang="en-US" altLang="zh-TW" sz="2000" dirty="0">
                <a:solidFill>
                  <a:schemeClr val="dk1"/>
                </a:solidFill>
              </a:rPr>
              <a:t>5. Purchase and use environmentally friendly products (reduce pollution in Stone Tiger Forest)</a:t>
            </a:r>
            <a:endParaRPr sz="2000" dirty="0">
              <a:solidFill>
                <a:schemeClr val="dk1"/>
              </a:solidFill>
            </a:endParaRPr>
          </a:p>
          <a:p>
            <a:pPr marL="0" indent="0">
              <a:spcBef>
                <a:spcPts val="1600"/>
              </a:spcBef>
              <a:spcAft>
                <a:spcPts val="1600"/>
              </a:spcAft>
              <a:buNone/>
            </a:pPr>
            <a:r>
              <a:rPr lang="en-US" altLang="zh-TW" sz="2000" dirty="0">
                <a:solidFill>
                  <a:schemeClr val="dk1"/>
                </a:solidFill>
              </a:rPr>
              <a:t>6. If you see a stone tiger who has been captured, injured, or accidentally ran to someone's house, please report to the rescue unit.</a:t>
            </a:r>
            <a:endParaRPr sz="2000" dirty="0">
              <a:solidFill>
                <a:schemeClr val="dk1"/>
              </a:solidFill>
            </a:endParaRPr>
          </a:p>
        </p:txBody>
      </p:sp>
      <p:pic>
        <p:nvPicPr>
          <p:cNvPr id="84" name="Google Shape;84;p17"/>
          <p:cNvPicPr preferRelativeResize="0"/>
          <p:nvPr/>
        </p:nvPicPr>
        <p:blipFill>
          <a:blip r:embed="rId3">
            <a:alphaModFix/>
          </a:blip>
          <a:stretch>
            <a:fillRect/>
          </a:stretch>
        </p:blipFill>
        <p:spPr>
          <a:xfrm>
            <a:off x="7680733" y="1456167"/>
            <a:ext cx="4327200" cy="270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1000"/>
                                        <p:tgtEl>
                                          <p:spTgt spid="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3"/>
        <p:cNvGrpSpPr/>
        <p:nvPr/>
      </p:nvGrpSpPr>
      <p:grpSpPr>
        <a:xfrm>
          <a:off x="0" y="0"/>
          <a:ext cx="0" cy="0"/>
          <a:chOff x="0" y="0"/>
          <a:chExt cx="0" cy="0"/>
        </a:xfrm>
      </p:grpSpPr>
      <p:pic>
        <p:nvPicPr>
          <p:cNvPr id="194" name="Google Shape;194;p29"/>
          <p:cNvPicPr preferRelativeResize="0"/>
          <p:nvPr/>
        </p:nvPicPr>
        <p:blipFill>
          <a:blip r:embed="rId3">
            <a:alphaModFix/>
          </a:blip>
          <a:stretch>
            <a:fillRect/>
          </a:stretch>
        </p:blipFill>
        <p:spPr>
          <a:xfrm rot="5400000">
            <a:off x="2664583" y="-2664581"/>
            <a:ext cx="6875535" cy="12204697"/>
          </a:xfrm>
          <a:prstGeom prst="rect">
            <a:avLst/>
          </a:prstGeom>
          <a:noFill/>
          <a:ln>
            <a:noFill/>
          </a:ln>
        </p:spPr>
      </p:pic>
      <p:sp>
        <p:nvSpPr>
          <p:cNvPr id="195" name="Google Shape;195;p29"/>
          <p:cNvSpPr txBox="1"/>
          <p:nvPr/>
        </p:nvSpPr>
        <p:spPr>
          <a:xfrm flipH="1">
            <a:off x="8303600" y="5746134"/>
            <a:ext cx="3888400" cy="1271974"/>
          </a:xfrm>
          <a:prstGeom prst="rect">
            <a:avLst/>
          </a:prstGeom>
          <a:noFill/>
          <a:ln>
            <a:noFill/>
          </a:ln>
        </p:spPr>
        <p:txBody>
          <a:bodyPr spcFirstLastPara="1" wrap="square" lIns="121900" tIns="121900" rIns="121900" bIns="121900" anchor="t" anchorCtr="0">
            <a:spAutoFit/>
          </a:bodyPr>
          <a:lstStyle/>
          <a:p>
            <a:r>
              <a:rPr lang="uk" sz="3333">
                <a:solidFill>
                  <a:srgbClr val="274E13"/>
                </a:solidFill>
                <a:highlight>
                  <a:srgbClr val="FFF2CC"/>
                </a:highlight>
                <a:latin typeface="Caveat"/>
                <a:ea typeface="Caveat"/>
                <a:cs typeface="Caveat"/>
                <a:sym typeface="Caveat"/>
              </a:rPr>
              <a:t>Yaroslava Kovalchuk 7-D</a:t>
            </a:r>
            <a:endParaRPr sz="3333">
              <a:solidFill>
                <a:srgbClr val="274E13"/>
              </a:solidFill>
              <a:highlight>
                <a:srgbClr val="FFF2CC"/>
              </a:highlight>
              <a:latin typeface="Caveat"/>
              <a:ea typeface="Caveat"/>
              <a:cs typeface="Caveat"/>
              <a:sym typeface="Caveat"/>
            </a:endParaRPr>
          </a:p>
        </p:txBody>
      </p:sp>
      <p:sp>
        <p:nvSpPr>
          <p:cNvPr id="196" name="Google Shape;196;p29"/>
          <p:cNvSpPr txBox="1"/>
          <p:nvPr/>
        </p:nvSpPr>
        <p:spPr>
          <a:xfrm>
            <a:off x="3524600" y="338601"/>
            <a:ext cx="6638000" cy="964391"/>
          </a:xfrm>
          <a:prstGeom prst="rect">
            <a:avLst/>
          </a:prstGeom>
          <a:noFill/>
          <a:ln>
            <a:noFill/>
          </a:ln>
        </p:spPr>
        <p:txBody>
          <a:bodyPr spcFirstLastPara="1" wrap="square" lIns="121900" tIns="121900" rIns="121900" bIns="121900" anchor="t" anchorCtr="0">
            <a:spAutoFit/>
          </a:bodyPr>
          <a:lstStyle/>
          <a:p>
            <a:r>
              <a:rPr lang="uk" sz="4667">
                <a:solidFill>
                  <a:srgbClr val="274E13"/>
                </a:solidFill>
                <a:highlight>
                  <a:srgbClr val="FFF2CC"/>
                </a:highlight>
                <a:latin typeface="Caveat"/>
                <a:ea typeface="Caveat"/>
                <a:cs typeface="Caveat"/>
                <a:sym typeface="Caveat"/>
              </a:rPr>
              <a:t>Habitat  preservation   </a:t>
            </a:r>
            <a:endParaRPr sz="4667">
              <a:solidFill>
                <a:srgbClr val="274E13"/>
              </a:solidFill>
              <a:highlight>
                <a:srgbClr val="FFF2CC"/>
              </a:highlight>
              <a:latin typeface="Caveat"/>
              <a:ea typeface="Caveat"/>
              <a:cs typeface="Caveat"/>
              <a:sym typeface="Caveat"/>
            </a:endParaRPr>
          </a:p>
        </p:txBody>
      </p:sp>
      <p:sp>
        <p:nvSpPr>
          <p:cNvPr id="197" name="Google Shape;197;p29"/>
          <p:cNvSpPr txBox="1"/>
          <p:nvPr/>
        </p:nvSpPr>
        <p:spPr>
          <a:xfrm>
            <a:off x="354067" y="1351933"/>
            <a:ext cx="8830000" cy="3119211"/>
          </a:xfrm>
          <a:prstGeom prst="rect">
            <a:avLst/>
          </a:prstGeom>
          <a:noFill/>
          <a:ln>
            <a:noFill/>
          </a:ln>
        </p:spPr>
        <p:txBody>
          <a:bodyPr spcFirstLastPara="1" wrap="square" lIns="121900" tIns="121900" rIns="121900" bIns="121900" anchor="t" anchorCtr="0">
            <a:spAutoFit/>
          </a:bodyPr>
          <a:lstStyle/>
          <a:p>
            <a:r>
              <a:rPr lang="uk" sz="2667">
                <a:solidFill>
                  <a:srgbClr val="274E13"/>
                </a:solidFill>
                <a:highlight>
                  <a:srgbClr val="FFF2CC"/>
                </a:highlight>
                <a:latin typeface="Caveat"/>
                <a:ea typeface="Caveat"/>
                <a:cs typeface="Caveat"/>
                <a:sym typeface="Caveat"/>
              </a:rPr>
              <a:t>Habitat conservation is an important part of saving nature. To preserve the natural habitat, you can economically use natural resources, not pollute the nature and not cut down forests. It is also necessary to preserve endangered species of animals and plants. The Red Book helps us in this.The Red Book is the main document containing materials on the state of rare and endangered species of animals and plants.</a:t>
            </a:r>
            <a:endParaRPr sz="2667">
              <a:solidFill>
                <a:srgbClr val="274E13"/>
              </a:solidFill>
              <a:highlight>
                <a:srgbClr val="FFF2CC"/>
              </a:highlight>
              <a:latin typeface="Caveat"/>
              <a:ea typeface="Caveat"/>
              <a:cs typeface="Caveat"/>
              <a:sym typeface="Caveat"/>
            </a:endParaRPr>
          </a:p>
        </p:txBody>
      </p:sp>
      <p:pic>
        <p:nvPicPr>
          <p:cNvPr id="198" name="Google Shape;198;p29"/>
          <p:cNvPicPr preferRelativeResize="0"/>
          <p:nvPr/>
        </p:nvPicPr>
        <p:blipFill>
          <a:blip r:embed="rId4">
            <a:alphaModFix/>
          </a:blip>
          <a:stretch>
            <a:fillRect/>
          </a:stretch>
        </p:blipFill>
        <p:spPr>
          <a:xfrm>
            <a:off x="8855223" y="3549042"/>
            <a:ext cx="2785133" cy="1726367"/>
          </a:xfrm>
          <a:prstGeom prst="rect">
            <a:avLst/>
          </a:prstGeom>
          <a:noFill/>
          <a:ln w="28575" cap="flat" cmpd="sng">
            <a:solidFill>
              <a:srgbClr val="274E13"/>
            </a:solidFill>
            <a:prstDash val="solid"/>
            <a:round/>
            <a:headEnd type="none" w="sm" len="sm"/>
            <a:tailEnd type="none" w="sm" len="sm"/>
          </a:ln>
        </p:spPr>
      </p:pic>
      <p:pic>
        <p:nvPicPr>
          <p:cNvPr id="199" name="Google Shape;199;p29"/>
          <p:cNvPicPr preferRelativeResize="0"/>
          <p:nvPr/>
        </p:nvPicPr>
        <p:blipFill>
          <a:blip r:embed="rId5">
            <a:alphaModFix/>
          </a:blip>
          <a:stretch>
            <a:fillRect/>
          </a:stretch>
        </p:blipFill>
        <p:spPr>
          <a:xfrm>
            <a:off x="6091019" y="3972680"/>
            <a:ext cx="2444301" cy="1773459"/>
          </a:xfrm>
          <a:prstGeom prst="rect">
            <a:avLst/>
          </a:prstGeom>
          <a:noFill/>
          <a:ln w="28575" cap="flat" cmpd="sng">
            <a:solidFill>
              <a:srgbClr val="FFF2CC"/>
            </a:solidFill>
            <a:prstDash val="solid"/>
            <a:round/>
            <a:headEnd type="none" w="sm" len="sm"/>
            <a:tailEnd type="none" w="sm" len="sm"/>
          </a:ln>
        </p:spPr>
      </p:pic>
      <p:pic>
        <p:nvPicPr>
          <p:cNvPr id="200" name="Google Shape;200;p29"/>
          <p:cNvPicPr preferRelativeResize="0"/>
          <p:nvPr/>
        </p:nvPicPr>
        <p:blipFill>
          <a:blip r:embed="rId6">
            <a:alphaModFix/>
          </a:blip>
          <a:stretch>
            <a:fillRect/>
          </a:stretch>
        </p:blipFill>
        <p:spPr>
          <a:xfrm>
            <a:off x="9506910" y="1351934"/>
            <a:ext cx="2444292" cy="1726367"/>
          </a:xfrm>
          <a:prstGeom prst="rect">
            <a:avLst/>
          </a:prstGeom>
          <a:noFill/>
          <a:ln w="28575" cap="flat" cmpd="sng">
            <a:solidFill>
              <a:srgbClr val="FFF2CC"/>
            </a:solidFill>
            <a:prstDash val="solid"/>
            <a:round/>
            <a:headEnd type="none" w="sm" len="sm"/>
            <a:tailEnd type="none" w="sm" len="sm"/>
          </a:ln>
        </p:spPr>
      </p:pic>
      <p:pic>
        <p:nvPicPr>
          <p:cNvPr id="201" name="Google Shape;201;p29"/>
          <p:cNvPicPr preferRelativeResize="0"/>
          <p:nvPr/>
        </p:nvPicPr>
        <p:blipFill>
          <a:blip r:embed="rId7">
            <a:alphaModFix/>
          </a:blip>
          <a:stretch>
            <a:fillRect/>
          </a:stretch>
        </p:blipFill>
        <p:spPr>
          <a:xfrm>
            <a:off x="235634" y="4458567"/>
            <a:ext cx="2444300" cy="2046765"/>
          </a:xfrm>
          <a:prstGeom prst="rect">
            <a:avLst/>
          </a:prstGeom>
          <a:noFill/>
          <a:ln w="28575" cap="flat" cmpd="sng">
            <a:solidFill>
              <a:srgbClr val="FFF2CC"/>
            </a:solidFill>
            <a:prstDash val="solid"/>
            <a:round/>
            <a:headEnd type="none" w="sm" len="sm"/>
            <a:tailEnd type="none" w="sm" len="sm"/>
          </a:ln>
        </p:spPr>
      </p:pic>
      <p:pic>
        <p:nvPicPr>
          <p:cNvPr id="202" name="Google Shape;202;p29"/>
          <p:cNvPicPr preferRelativeResize="0"/>
          <p:nvPr/>
        </p:nvPicPr>
        <p:blipFill>
          <a:blip r:embed="rId8">
            <a:alphaModFix/>
          </a:blip>
          <a:stretch>
            <a:fillRect/>
          </a:stretch>
        </p:blipFill>
        <p:spPr>
          <a:xfrm>
            <a:off x="3163334" y="4757200"/>
            <a:ext cx="2444300" cy="1956544"/>
          </a:xfrm>
          <a:prstGeom prst="rect">
            <a:avLst/>
          </a:prstGeom>
          <a:noFill/>
          <a:ln w="28575" cap="flat" cmpd="sng">
            <a:solidFill>
              <a:srgbClr val="274E13"/>
            </a:solidFill>
            <a:prstDash val="solid"/>
            <a:round/>
            <a:headEnd type="none" w="sm" len="sm"/>
            <a:tailEnd type="none" w="sm" len="sm"/>
          </a:ln>
        </p:spPr>
      </p:pic>
      <p:sp>
        <p:nvSpPr>
          <p:cNvPr id="203" name="Google Shape;203;p29"/>
          <p:cNvSpPr txBox="1"/>
          <p:nvPr/>
        </p:nvSpPr>
        <p:spPr>
          <a:xfrm>
            <a:off x="1219200" y="2864632"/>
            <a:ext cx="9753600" cy="656614"/>
          </a:xfrm>
          <a:prstGeom prst="rect">
            <a:avLst/>
          </a:prstGeom>
          <a:noFill/>
          <a:ln>
            <a:noFill/>
          </a:ln>
        </p:spPr>
        <p:txBody>
          <a:bodyPr spcFirstLastPara="1" wrap="square" lIns="121900" tIns="121900" rIns="121900" bIns="121900" anchor="t" anchorCtr="0">
            <a:spAutoFit/>
          </a:bodyPr>
          <a:lstStyle/>
          <a:p>
            <a:endParaRPr sz="2667">
              <a:solidFill>
                <a:srgbClr val="274E13"/>
              </a:solidFill>
              <a:highlight>
                <a:srgbClr val="FFF2CC"/>
              </a:highlight>
              <a:latin typeface="Caveat"/>
              <a:ea typeface="Caveat"/>
              <a:cs typeface="Caveat"/>
              <a:sym typeface="Cave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7"/>
        <p:cNvGrpSpPr/>
        <p:nvPr/>
      </p:nvGrpSpPr>
      <p:grpSpPr>
        <a:xfrm>
          <a:off x="0" y="0"/>
          <a:ext cx="0" cy="0"/>
          <a:chOff x="0" y="0"/>
          <a:chExt cx="0" cy="0"/>
        </a:xfrm>
      </p:grpSpPr>
      <p:pic>
        <p:nvPicPr>
          <p:cNvPr id="208" name="Google Shape;208;p30"/>
          <p:cNvPicPr preferRelativeResize="0"/>
          <p:nvPr/>
        </p:nvPicPr>
        <p:blipFill rotWithShape="1">
          <a:blip r:embed="rId3">
            <a:alphaModFix/>
          </a:blip>
          <a:srcRect t="2219"/>
          <a:stretch/>
        </p:blipFill>
        <p:spPr>
          <a:xfrm>
            <a:off x="8864533" y="0"/>
            <a:ext cx="3333104" cy="2444397"/>
          </a:xfrm>
          <a:prstGeom prst="rect">
            <a:avLst/>
          </a:prstGeom>
          <a:noFill/>
          <a:ln w="38100" cap="flat" cmpd="sng">
            <a:solidFill>
              <a:schemeClr val="dk2"/>
            </a:solidFill>
            <a:prstDash val="solid"/>
            <a:round/>
            <a:headEnd type="none" w="sm" len="sm"/>
            <a:tailEnd type="none" w="sm" len="sm"/>
          </a:ln>
        </p:spPr>
      </p:pic>
      <p:pic>
        <p:nvPicPr>
          <p:cNvPr id="209" name="Google Shape;209;p30"/>
          <p:cNvPicPr preferRelativeResize="0"/>
          <p:nvPr/>
        </p:nvPicPr>
        <p:blipFill>
          <a:blip r:embed="rId4">
            <a:alphaModFix/>
          </a:blip>
          <a:stretch>
            <a:fillRect/>
          </a:stretch>
        </p:blipFill>
        <p:spPr>
          <a:xfrm>
            <a:off x="8864518" y="2444401"/>
            <a:ext cx="3333101" cy="2191537"/>
          </a:xfrm>
          <a:prstGeom prst="rect">
            <a:avLst/>
          </a:prstGeom>
          <a:noFill/>
          <a:ln w="38100" cap="flat" cmpd="sng">
            <a:solidFill>
              <a:schemeClr val="dk2"/>
            </a:solidFill>
            <a:prstDash val="solid"/>
            <a:round/>
            <a:headEnd type="none" w="sm" len="sm"/>
            <a:tailEnd type="none" w="sm" len="sm"/>
          </a:ln>
        </p:spPr>
      </p:pic>
      <p:pic>
        <p:nvPicPr>
          <p:cNvPr id="210" name="Google Shape;210;p30"/>
          <p:cNvPicPr preferRelativeResize="0"/>
          <p:nvPr/>
        </p:nvPicPr>
        <p:blipFill>
          <a:blip r:embed="rId5">
            <a:alphaModFix/>
          </a:blip>
          <a:stretch>
            <a:fillRect/>
          </a:stretch>
        </p:blipFill>
        <p:spPr>
          <a:xfrm>
            <a:off x="8864533" y="4635934"/>
            <a:ext cx="3333104" cy="2222069"/>
          </a:xfrm>
          <a:prstGeom prst="rect">
            <a:avLst/>
          </a:prstGeom>
          <a:noFill/>
          <a:ln w="38100" cap="flat" cmpd="sng">
            <a:solidFill>
              <a:schemeClr val="dk2"/>
            </a:solidFill>
            <a:prstDash val="solid"/>
            <a:round/>
            <a:headEnd type="none" w="sm" len="sm"/>
            <a:tailEnd type="none" w="sm" len="sm"/>
          </a:ln>
        </p:spPr>
      </p:pic>
      <p:pic>
        <p:nvPicPr>
          <p:cNvPr id="211" name="Google Shape;211;p30"/>
          <p:cNvPicPr preferRelativeResize="0"/>
          <p:nvPr/>
        </p:nvPicPr>
        <p:blipFill>
          <a:blip r:embed="rId6">
            <a:alphaModFix/>
          </a:blip>
          <a:stretch>
            <a:fillRect/>
          </a:stretch>
        </p:blipFill>
        <p:spPr>
          <a:xfrm>
            <a:off x="5916901" y="4613267"/>
            <a:ext cx="2903233" cy="2244733"/>
          </a:xfrm>
          <a:prstGeom prst="rect">
            <a:avLst/>
          </a:prstGeom>
          <a:noFill/>
          <a:ln w="38100" cap="flat" cmpd="sng">
            <a:solidFill>
              <a:schemeClr val="dk2"/>
            </a:solidFill>
            <a:prstDash val="solid"/>
            <a:round/>
            <a:headEnd type="none" w="sm" len="sm"/>
            <a:tailEnd type="none" w="sm" len="sm"/>
          </a:ln>
        </p:spPr>
      </p:pic>
      <p:pic>
        <p:nvPicPr>
          <p:cNvPr id="212" name="Google Shape;212;p30"/>
          <p:cNvPicPr preferRelativeResize="0"/>
          <p:nvPr/>
        </p:nvPicPr>
        <p:blipFill>
          <a:blip r:embed="rId7">
            <a:alphaModFix/>
          </a:blip>
          <a:stretch>
            <a:fillRect/>
          </a:stretch>
        </p:blipFill>
        <p:spPr>
          <a:xfrm>
            <a:off x="2549834" y="4613267"/>
            <a:ext cx="3449735" cy="2256067"/>
          </a:xfrm>
          <a:prstGeom prst="rect">
            <a:avLst/>
          </a:prstGeom>
          <a:noFill/>
          <a:ln w="38100" cap="flat" cmpd="sng">
            <a:solidFill>
              <a:schemeClr val="dk2"/>
            </a:solidFill>
            <a:prstDash val="solid"/>
            <a:round/>
            <a:headEnd type="none" w="sm" len="sm"/>
            <a:tailEnd type="none" w="sm" len="sm"/>
          </a:ln>
        </p:spPr>
      </p:pic>
      <p:pic>
        <p:nvPicPr>
          <p:cNvPr id="213" name="Google Shape;213;p30"/>
          <p:cNvPicPr preferRelativeResize="0"/>
          <p:nvPr/>
        </p:nvPicPr>
        <p:blipFill rotWithShape="1">
          <a:blip r:embed="rId8">
            <a:alphaModFix/>
          </a:blip>
          <a:srcRect l="11772" t="11660" r="21866"/>
          <a:stretch/>
        </p:blipFill>
        <p:spPr>
          <a:xfrm>
            <a:off x="37734" y="4613267"/>
            <a:ext cx="2528335" cy="2256068"/>
          </a:xfrm>
          <a:prstGeom prst="rect">
            <a:avLst/>
          </a:prstGeom>
          <a:noFill/>
          <a:ln w="38100" cap="flat" cmpd="sng">
            <a:solidFill>
              <a:schemeClr val="dk2"/>
            </a:solidFill>
            <a:prstDash val="solid"/>
            <a:round/>
            <a:headEnd type="none" w="sm" len="sm"/>
            <a:tailEnd type="none" w="sm" len="sm"/>
          </a:ln>
        </p:spPr>
      </p:pic>
      <p:sp>
        <p:nvSpPr>
          <p:cNvPr id="214" name="Google Shape;214;p30"/>
          <p:cNvSpPr txBox="1"/>
          <p:nvPr/>
        </p:nvSpPr>
        <p:spPr>
          <a:xfrm>
            <a:off x="8864533" y="0"/>
            <a:ext cx="959200" cy="738623"/>
          </a:xfrm>
          <a:prstGeom prst="rect">
            <a:avLst/>
          </a:prstGeom>
          <a:noFill/>
          <a:ln>
            <a:noFill/>
          </a:ln>
        </p:spPr>
        <p:txBody>
          <a:bodyPr spcFirstLastPara="1" wrap="square" lIns="121900" tIns="121900" rIns="121900" bIns="121900" anchor="t" anchorCtr="0">
            <a:spAutoFit/>
          </a:bodyPr>
          <a:lstStyle/>
          <a:p>
            <a:r>
              <a:rPr lang="uk" sz="1600" b="1">
                <a:solidFill>
                  <a:schemeClr val="lt1"/>
                </a:solidFill>
                <a:highlight>
                  <a:srgbClr val="45818E"/>
                </a:highlight>
                <a:latin typeface="Comfortaa"/>
                <a:ea typeface="Comfortaa"/>
                <a:cs typeface="Comfortaa"/>
                <a:sym typeface="Comfortaa"/>
              </a:rPr>
              <a:t>monk seal</a:t>
            </a:r>
            <a:endParaRPr sz="1600" b="1">
              <a:solidFill>
                <a:schemeClr val="lt1"/>
              </a:solidFill>
              <a:highlight>
                <a:srgbClr val="45818E"/>
              </a:highlight>
              <a:latin typeface="Comfortaa"/>
              <a:ea typeface="Comfortaa"/>
              <a:cs typeface="Comfortaa"/>
              <a:sym typeface="Comfortaa"/>
            </a:endParaRPr>
          </a:p>
        </p:txBody>
      </p:sp>
      <p:sp>
        <p:nvSpPr>
          <p:cNvPr id="215" name="Google Shape;215;p30"/>
          <p:cNvSpPr txBox="1"/>
          <p:nvPr/>
        </p:nvSpPr>
        <p:spPr>
          <a:xfrm>
            <a:off x="11362287" y="2444401"/>
            <a:ext cx="959200" cy="492402"/>
          </a:xfrm>
          <a:prstGeom prst="rect">
            <a:avLst/>
          </a:prstGeom>
          <a:noFill/>
          <a:ln>
            <a:noFill/>
          </a:ln>
        </p:spPr>
        <p:txBody>
          <a:bodyPr spcFirstLastPara="1" wrap="square" lIns="121900" tIns="121900" rIns="121900" bIns="121900" anchor="t" anchorCtr="0">
            <a:spAutoFit/>
          </a:bodyPr>
          <a:lstStyle/>
          <a:p>
            <a:r>
              <a:rPr lang="uk" sz="1600" b="1">
                <a:solidFill>
                  <a:srgbClr val="FFFFFF"/>
                </a:solidFill>
                <a:highlight>
                  <a:srgbClr val="B45F06"/>
                </a:highlight>
                <a:latin typeface="Comfortaa"/>
                <a:ea typeface="Comfortaa"/>
                <a:cs typeface="Comfortaa"/>
                <a:sym typeface="Comfortaa"/>
              </a:rPr>
              <a:t>bizon</a:t>
            </a:r>
            <a:endParaRPr sz="1600" b="1">
              <a:solidFill>
                <a:srgbClr val="FFFFFF"/>
              </a:solidFill>
              <a:highlight>
                <a:srgbClr val="B45F06"/>
              </a:highlight>
              <a:latin typeface="Comfortaa"/>
              <a:ea typeface="Comfortaa"/>
              <a:cs typeface="Comfortaa"/>
              <a:sym typeface="Comfortaa"/>
            </a:endParaRPr>
          </a:p>
        </p:txBody>
      </p:sp>
      <p:sp>
        <p:nvSpPr>
          <p:cNvPr id="216" name="Google Shape;216;p30"/>
          <p:cNvSpPr txBox="1"/>
          <p:nvPr/>
        </p:nvSpPr>
        <p:spPr>
          <a:xfrm>
            <a:off x="9125733" y="4777433"/>
            <a:ext cx="698000" cy="492402"/>
          </a:xfrm>
          <a:prstGeom prst="rect">
            <a:avLst/>
          </a:prstGeom>
          <a:noFill/>
          <a:ln>
            <a:noFill/>
          </a:ln>
        </p:spPr>
        <p:txBody>
          <a:bodyPr spcFirstLastPara="1" wrap="square" lIns="121900" tIns="121900" rIns="121900" bIns="121900" anchor="t" anchorCtr="0">
            <a:spAutoFit/>
          </a:bodyPr>
          <a:lstStyle/>
          <a:p>
            <a:r>
              <a:rPr lang="uk" sz="1600" b="1">
                <a:solidFill>
                  <a:srgbClr val="FFFFFF"/>
                </a:solidFill>
                <a:highlight>
                  <a:srgbClr val="274E13"/>
                </a:highlight>
                <a:latin typeface="Comfortaa"/>
                <a:ea typeface="Comfortaa"/>
                <a:cs typeface="Comfortaa"/>
                <a:sym typeface="Comfortaa"/>
              </a:rPr>
              <a:t>lynx</a:t>
            </a:r>
            <a:endParaRPr sz="1600" b="1">
              <a:solidFill>
                <a:srgbClr val="FFFFFF"/>
              </a:solidFill>
              <a:highlight>
                <a:srgbClr val="274E13"/>
              </a:highlight>
              <a:latin typeface="Comfortaa"/>
              <a:ea typeface="Comfortaa"/>
              <a:cs typeface="Comfortaa"/>
              <a:sym typeface="Comfortaa"/>
            </a:endParaRPr>
          </a:p>
        </p:txBody>
      </p:sp>
      <p:sp>
        <p:nvSpPr>
          <p:cNvPr id="217" name="Google Shape;217;p30"/>
          <p:cNvSpPr txBox="1"/>
          <p:nvPr/>
        </p:nvSpPr>
        <p:spPr>
          <a:xfrm>
            <a:off x="7914533" y="4720833"/>
            <a:ext cx="830000" cy="738623"/>
          </a:xfrm>
          <a:prstGeom prst="rect">
            <a:avLst/>
          </a:prstGeom>
          <a:noFill/>
          <a:ln>
            <a:noFill/>
          </a:ln>
        </p:spPr>
        <p:txBody>
          <a:bodyPr spcFirstLastPara="1" wrap="square" lIns="121900" tIns="121900" rIns="121900" bIns="121900" anchor="t" anchorCtr="0">
            <a:spAutoFit/>
          </a:bodyPr>
          <a:lstStyle/>
          <a:p>
            <a:r>
              <a:rPr lang="uk" sz="1600" b="1">
                <a:solidFill>
                  <a:srgbClr val="FFFFFF"/>
                </a:solidFill>
                <a:highlight>
                  <a:srgbClr val="B45F06"/>
                </a:highlight>
                <a:latin typeface="Comfortaa"/>
                <a:ea typeface="Comfortaa"/>
                <a:cs typeface="Comfortaa"/>
                <a:sym typeface="Comfortaa"/>
              </a:rPr>
              <a:t>river otter</a:t>
            </a:r>
            <a:endParaRPr sz="1600" b="1">
              <a:solidFill>
                <a:srgbClr val="FFFFFF"/>
              </a:solidFill>
              <a:highlight>
                <a:srgbClr val="B45F06"/>
              </a:highlight>
              <a:latin typeface="Comfortaa"/>
              <a:ea typeface="Comfortaa"/>
              <a:cs typeface="Comfortaa"/>
              <a:sym typeface="Comfortaa"/>
            </a:endParaRPr>
          </a:p>
        </p:txBody>
      </p:sp>
      <p:sp>
        <p:nvSpPr>
          <p:cNvPr id="218" name="Google Shape;218;p30"/>
          <p:cNvSpPr txBox="1"/>
          <p:nvPr/>
        </p:nvSpPr>
        <p:spPr>
          <a:xfrm>
            <a:off x="2613000" y="4613267"/>
            <a:ext cx="1292400" cy="492402"/>
          </a:xfrm>
          <a:prstGeom prst="rect">
            <a:avLst/>
          </a:prstGeom>
          <a:noFill/>
          <a:ln>
            <a:noFill/>
          </a:ln>
        </p:spPr>
        <p:txBody>
          <a:bodyPr spcFirstLastPara="1" wrap="square" lIns="121900" tIns="121900" rIns="121900" bIns="121900" anchor="t" anchorCtr="0">
            <a:spAutoFit/>
          </a:bodyPr>
          <a:lstStyle/>
          <a:p>
            <a:r>
              <a:rPr lang="uk" sz="1600" b="1">
                <a:solidFill>
                  <a:srgbClr val="FFFFFF"/>
                </a:solidFill>
                <a:highlight>
                  <a:srgbClr val="38761D"/>
                </a:highlight>
                <a:latin typeface="Comfortaa"/>
                <a:ea typeface="Comfortaa"/>
                <a:cs typeface="Comfortaa"/>
                <a:sym typeface="Comfortaa"/>
              </a:rPr>
              <a:t>badger</a:t>
            </a:r>
            <a:endParaRPr sz="1600" b="1">
              <a:solidFill>
                <a:srgbClr val="FFFFFF"/>
              </a:solidFill>
              <a:highlight>
                <a:srgbClr val="38761D"/>
              </a:highlight>
              <a:latin typeface="Comfortaa"/>
              <a:ea typeface="Comfortaa"/>
              <a:cs typeface="Comfortaa"/>
              <a:sym typeface="Comfortaa"/>
            </a:endParaRPr>
          </a:p>
        </p:txBody>
      </p:sp>
      <p:sp>
        <p:nvSpPr>
          <p:cNvPr id="219" name="Google Shape;219;p30"/>
          <p:cNvSpPr txBox="1"/>
          <p:nvPr/>
        </p:nvSpPr>
        <p:spPr>
          <a:xfrm>
            <a:off x="0" y="4613267"/>
            <a:ext cx="1066000" cy="492402"/>
          </a:xfrm>
          <a:prstGeom prst="rect">
            <a:avLst/>
          </a:prstGeom>
          <a:noFill/>
          <a:ln>
            <a:noFill/>
          </a:ln>
        </p:spPr>
        <p:txBody>
          <a:bodyPr spcFirstLastPara="1" wrap="square" lIns="121900" tIns="121900" rIns="121900" bIns="121900" anchor="t" anchorCtr="0">
            <a:spAutoFit/>
          </a:bodyPr>
          <a:lstStyle/>
          <a:p>
            <a:r>
              <a:rPr lang="uk" sz="1600" b="1">
                <a:solidFill>
                  <a:srgbClr val="FFFFFF"/>
                </a:solidFill>
                <a:highlight>
                  <a:srgbClr val="A61C00"/>
                </a:highlight>
                <a:latin typeface="Comfortaa"/>
                <a:ea typeface="Comfortaa"/>
                <a:cs typeface="Comfortaa"/>
                <a:sym typeface="Comfortaa"/>
              </a:rPr>
              <a:t>ermine</a:t>
            </a:r>
            <a:endParaRPr sz="1600" b="1">
              <a:solidFill>
                <a:srgbClr val="FFFFFF"/>
              </a:solidFill>
              <a:highlight>
                <a:srgbClr val="A61C00"/>
              </a:highlight>
              <a:latin typeface="Comfortaa"/>
              <a:ea typeface="Comfortaa"/>
              <a:cs typeface="Comfortaa"/>
              <a:sym typeface="Comfortaa"/>
            </a:endParaRPr>
          </a:p>
        </p:txBody>
      </p:sp>
      <p:grpSp>
        <p:nvGrpSpPr>
          <p:cNvPr id="220" name="Google Shape;220;p30"/>
          <p:cNvGrpSpPr/>
          <p:nvPr/>
        </p:nvGrpSpPr>
        <p:grpSpPr>
          <a:xfrm>
            <a:off x="557900" y="502967"/>
            <a:ext cx="7433600" cy="3098757"/>
            <a:chOff x="297175" y="116875"/>
            <a:chExt cx="5575200" cy="2324068"/>
          </a:xfrm>
        </p:grpSpPr>
        <p:sp>
          <p:nvSpPr>
            <p:cNvPr id="221" name="Google Shape;221;p30"/>
            <p:cNvSpPr txBox="1"/>
            <p:nvPr/>
          </p:nvSpPr>
          <p:spPr>
            <a:xfrm>
              <a:off x="297175" y="116875"/>
              <a:ext cx="5575200" cy="569309"/>
            </a:xfrm>
            <a:prstGeom prst="rect">
              <a:avLst/>
            </a:prstGeom>
            <a:noFill/>
            <a:ln w="28575" cap="flat" cmpd="sng">
              <a:solidFill>
                <a:srgbClr val="D9EAD3"/>
              </a:solidFill>
              <a:prstDash val="solid"/>
              <a:round/>
              <a:headEnd type="none" w="sm" len="sm"/>
              <a:tailEnd type="none" w="sm" len="sm"/>
            </a:ln>
          </p:spPr>
          <p:txBody>
            <a:bodyPr spcFirstLastPara="1" wrap="square" lIns="121900" tIns="121900" rIns="121900" bIns="121900" anchor="t" anchorCtr="0">
              <a:spAutoFit/>
            </a:bodyPr>
            <a:lstStyle/>
            <a:p>
              <a:pPr algn="ctr"/>
              <a:r>
                <a:rPr lang="uk" sz="3333" b="1">
                  <a:highlight>
                    <a:srgbClr val="D9EAD3"/>
                  </a:highlight>
                  <a:latin typeface="Comfortaa"/>
                  <a:ea typeface="Comfortaa"/>
                  <a:cs typeface="Comfortaa"/>
                  <a:sym typeface="Comfortaa"/>
                </a:rPr>
                <a:t>Habitat preservation in Ukraine</a:t>
              </a:r>
              <a:endParaRPr sz="3333" b="1">
                <a:highlight>
                  <a:srgbClr val="D9EAD3"/>
                </a:highlight>
                <a:latin typeface="Comfortaa"/>
                <a:ea typeface="Comfortaa"/>
                <a:cs typeface="Comfortaa"/>
                <a:sym typeface="Comfortaa"/>
              </a:endParaRPr>
            </a:p>
          </p:txBody>
        </p:sp>
        <p:sp>
          <p:nvSpPr>
            <p:cNvPr id="222" name="Google Shape;222;p30"/>
            <p:cNvSpPr txBox="1"/>
            <p:nvPr/>
          </p:nvSpPr>
          <p:spPr>
            <a:xfrm>
              <a:off x="297175" y="686275"/>
              <a:ext cx="5575200" cy="1107965"/>
            </a:xfrm>
            <a:prstGeom prst="rect">
              <a:avLst/>
            </a:prstGeom>
            <a:noFill/>
            <a:ln w="28575" cap="flat" cmpd="sng">
              <a:solidFill>
                <a:srgbClr val="D9EAD3"/>
              </a:solidFill>
              <a:prstDash val="solid"/>
              <a:round/>
              <a:headEnd type="none" w="sm" len="sm"/>
              <a:tailEnd type="none" w="sm" len="sm"/>
            </a:ln>
          </p:spPr>
          <p:txBody>
            <a:bodyPr spcFirstLastPara="1" wrap="square" lIns="121900" tIns="121900" rIns="121900" bIns="121900" anchor="t" anchorCtr="0">
              <a:spAutoFit/>
            </a:bodyPr>
            <a:lstStyle/>
            <a:p>
              <a:pPr algn="ctr"/>
              <a:r>
                <a:rPr lang="uk" sz="2000" b="1">
                  <a:highlight>
                    <a:srgbClr val="D9EAD3"/>
                  </a:highlight>
                  <a:latin typeface="Comfortaa"/>
                  <a:ea typeface="Comfortaa"/>
                  <a:cs typeface="Comfortaa"/>
                  <a:sym typeface="Comfortaa"/>
                </a:rPr>
                <a:t>The fauna of Ukraine numbers more than 33 thousand species of animals. About 400 species of animals are listed in the Red Book of Ukraine. Mammals include the monk seal, bison, lynx, river otter, badger, ermine and some other species.</a:t>
              </a:r>
              <a:endParaRPr sz="2000" b="1">
                <a:highlight>
                  <a:srgbClr val="D9EAD3"/>
                </a:highlight>
                <a:latin typeface="Comfortaa"/>
                <a:ea typeface="Comfortaa"/>
                <a:cs typeface="Comfortaa"/>
                <a:sym typeface="Comfortaa"/>
              </a:endParaRPr>
            </a:p>
          </p:txBody>
        </p:sp>
        <p:sp>
          <p:nvSpPr>
            <p:cNvPr id="223" name="Google Shape;223;p30"/>
            <p:cNvSpPr txBox="1"/>
            <p:nvPr/>
          </p:nvSpPr>
          <p:spPr>
            <a:xfrm>
              <a:off x="297175" y="2025475"/>
              <a:ext cx="5575200" cy="415468"/>
            </a:xfrm>
            <a:prstGeom prst="rect">
              <a:avLst/>
            </a:prstGeom>
            <a:noFill/>
            <a:ln w="28575" cap="flat" cmpd="sng">
              <a:solidFill>
                <a:srgbClr val="D9EAD3"/>
              </a:solidFill>
              <a:prstDash val="solid"/>
              <a:round/>
              <a:headEnd type="none" w="sm" len="sm"/>
              <a:tailEnd type="none" w="sm" len="sm"/>
            </a:ln>
          </p:spPr>
          <p:txBody>
            <a:bodyPr spcFirstLastPara="1" wrap="square" lIns="121900" tIns="121900" rIns="121900" bIns="121900" anchor="t" anchorCtr="0">
              <a:spAutoFit/>
            </a:bodyPr>
            <a:lstStyle/>
            <a:p>
              <a:pPr algn="ctr"/>
              <a:r>
                <a:rPr lang="uk" sz="2000" b="1">
                  <a:highlight>
                    <a:srgbClr val="D9EAD3"/>
                  </a:highlight>
                  <a:latin typeface="Comfortaa"/>
                  <a:ea typeface="Comfortaa"/>
                  <a:cs typeface="Comfortaa"/>
                  <a:sym typeface="Comfortaa"/>
                </a:rPr>
                <a:t>Milana Yurchenko</a:t>
              </a:r>
              <a:endParaRPr sz="2000" b="1">
                <a:highlight>
                  <a:srgbClr val="D9EAD3"/>
                </a:highlight>
                <a:latin typeface="Comfortaa"/>
                <a:ea typeface="Comfortaa"/>
                <a:cs typeface="Comfortaa"/>
                <a:sym typeface="Comfortaa"/>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1B2258F-86CA-4D4D-8270-BC05FCDEBFB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Open bags of varieties grain seeds">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56524ED-3CC5-4518-A9C8-5B5D7735B8B1}"/>
              </a:ext>
            </a:extLst>
          </p:cNvPr>
          <p:cNvPicPr>
            <a:picLocks noChangeAspect="1"/>
          </p:cNvPicPr>
          <p:nvPr/>
        </p:nvPicPr>
        <p:blipFill rotWithShape="1">
          <a:blip r:embed="rId2">
            <a:alphaModFix amt="50000"/>
          </a:blip>
          <a:srcRect t="6259" b="9471"/>
          <a:stretch/>
        </p:blipFill>
        <p:spPr>
          <a:xfrm>
            <a:off x="20" y="1"/>
            <a:ext cx="12191980" cy="6857999"/>
          </a:xfrm>
          <a:prstGeom prst="rect">
            <a:avLst/>
          </a:prstGeom>
        </p:spPr>
      </p:pic>
      <p:sp>
        <p:nvSpPr>
          <p:cNvPr id="4"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3481708-2B42-9147-8216-55B917288C72}"/>
              </a:ext>
            </a:extLst>
          </p:cNvPr>
          <p:cNvSpPr>
            <a:spLocks noGrp="1"/>
          </p:cNvSpPr>
          <p:nvPr>
            <p:ph type="ctrTitle"/>
          </p:nvPr>
        </p:nvSpPr>
        <p:spPr>
          <a:xfrm>
            <a:off x="1524000" y="1122362"/>
            <a:ext cx="9144000" cy="2900518"/>
          </a:xfrm>
        </p:spPr>
        <p:txBody>
          <a:bodyPr>
            <a:normAutofit/>
          </a:bodyPr>
          <a:lstStyle/>
          <a:p>
            <a:r>
              <a:rPr lang="x-none">
                <a:solidFill>
                  <a:srgbClr val="FFFFFF"/>
                </a:solidFill>
              </a:rPr>
              <a:t>Food supply</a:t>
            </a:r>
          </a:p>
        </p:txBody>
      </p:sp>
      <p:sp>
        <p:nvSpPr>
          <p:cNvPr id="5" name="Subtit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E35146C-7BDC-5141-867C-CA7EDE89B1E4}"/>
              </a:ext>
            </a:extLst>
          </p:cNvPr>
          <p:cNvSpPr>
            <a:spLocks noGrp="1"/>
          </p:cNvSpPr>
          <p:nvPr>
            <p:ph type="subTitle" idx="1"/>
          </p:nvPr>
        </p:nvSpPr>
        <p:spPr>
          <a:xfrm>
            <a:off x="1524000" y="4159404"/>
            <a:ext cx="9144000" cy="1098395"/>
          </a:xfrm>
        </p:spPr>
        <p:txBody>
          <a:bodyPr>
            <a:normAutofit/>
          </a:bodyPr>
          <a:lstStyle/>
          <a:p>
            <a:r>
              <a:rPr lang="x-none">
                <a:solidFill>
                  <a:srgbClr val="FFFFFF"/>
                </a:solidFill>
              </a:rPr>
              <a:t>Debby, Sharmaine, Leo, Jacky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4569974"/>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title"/>
          </p:nvPr>
        </p:nvSpPr>
        <p:spPr>
          <a:xfrm>
            <a:off x="1991544" y="476672"/>
            <a:ext cx="8229600" cy="1143000"/>
          </a:xfrm>
        </p:spPr>
        <p:txBody>
          <a:bodyPr>
            <a:noAutofit/>
          </a:bodyPr>
          <a:lstStyle/>
          <a:p>
            <a:r>
              <a:rPr lang="en-US" altLang="zh-TW" sz="3600" dirty="0">
                <a:latin typeface="Hand Me Down S (BRK)" pitchFamily="2" charset="-120"/>
                <a:ea typeface="Hand Me Down S (BRK)" pitchFamily="2" charset="-120"/>
              </a:rPr>
              <a:t>Places In Our World Who Are Trying To Survive With Food Problems</a:t>
            </a:r>
            <a:endParaRPr lang="zh-TW" altLang="en-US" sz="3600" dirty="0">
              <a:latin typeface="Hand Me Down S (BRK)" pitchFamily="2" charset="-120"/>
              <a:ea typeface="Hand Me Down S (BRK)" pitchFamily="2" charset="-12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63553" y="1700809"/>
            <a:ext cx="2160240" cy="216024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72064" y="2132857"/>
            <a:ext cx="2819400" cy="16287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0381" y="4463995"/>
            <a:ext cx="1805626" cy="20142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44072" y="4005065"/>
            <a:ext cx="2847008" cy="214868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文字方塊 5"/>
          <p:cNvSpPr txBox="1"/>
          <p:nvPr/>
        </p:nvSpPr>
        <p:spPr>
          <a:xfrm rot="20766398">
            <a:off x="1814238" y="2411598"/>
            <a:ext cx="3312367" cy="369332"/>
          </a:xfrm>
          <a:prstGeom prst="rect">
            <a:avLst/>
          </a:prstGeom>
          <a:noFill/>
        </p:spPr>
        <p:txBody>
          <a:bodyPr wrap="square" rtlCol="0">
            <a:spAutoFit/>
          </a:bodyPr>
          <a:lstStyle/>
          <a:p>
            <a:r>
              <a:rPr lang="en-US" altLang="zh-TW" dirty="0">
                <a:latin typeface="Hand Me Down S (BRK)" pitchFamily="2" charset="-120"/>
                <a:ea typeface="Hand Me Down S (BRK)" pitchFamily="2" charset="-120"/>
              </a:rPr>
              <a:t>Africa, Especially in the south.</a:t>
            </a:r>
            <a:endParaRPr lang="zh-TW" altLang="en-US" dirty="0">
              <a:latin typeface="Hand Me Down S (BRK)" pitchFamily="2" charset="-120"/>
              <a:ea typeface="Hand Me Down S (BRK)" pitchFamily="2" charset="-120"/>
            </a:endParaRPr>
          </a:p>
        </p:txBody>
      </p:sp>
      <p:sp>
        <p:nvSpPr>
          <p:cNvPr id="9" name="文字方塊 8"/>
          <p:cNvSpPr txBox="1"/>
          <p:nvPr/>
        </p:nvSpPr>
        <p:spPr>
          <a:xfrm rot="1278527">
            <a:off x="2279576" y="5074516"/>
            <a:ext cx="2060112" cy="523220"/>
          </a:xfrm>
          <a:prstGeom prst="rect">
            <a:avLst/>
          </a:prstGeom>
          <a:noFill/>
        </p:spPr>
        <p:txBody>
          <a:bodyPr wrap="square" rtlCol="0">
            <a:spAutoFit/>
          </a:bodyPr>
          <a:lstStyle/>
          <a:p>
            <a:pPr algn="ctr"/>
            <a:r>
              <a:rPr lang="en-US" altLang="zh-TW" sz="2800" dirty="0">
                <a:latin typeface="Hand Me Down S (BRK)" pitchFamily="2" charset="-120"/>
                <a:ea typeface="Hand Me Down S (BRK)" pitchFamily="2" charset="-120"/>
              </a:rPr>
              <a:t>India</a:t>
            </a:r>
            <a:endParaRPr lang="zh-TW" altLang="en-US" sz="2800" dirty="0">
              <a:latin typeface="Hand Me Down S (BRK)" pitchFamily="2" charset="-120"/>
              <a:ea typeface="Hand Me Down S (BRK)" pitchFamily="2" charset="-120"/>
            </a:endParaRPr>
          </a:p>
        </p:txBody>
      </p:sp>
      <p:sp>
        <p:nvSpPr>
          <p:cNvPr id="10" name="文字方塊 9"/>
          <p:cNvSpPr txBox="1"/>
          <p:nvPr/>
        </p:nvSpPr>
        <p:spPr>
          <a:xfrm rot="1351071">
            <a:off x="7246163" y="2708777"/>
            <a:ext cx="2160240" cy="523220"/>
          </a:xfrm>
          <a:prstGeom prst="rect">
            <a:avLst/>
          </a:prstGeom>
          <a:noFill/>
        </p:spPr>
        <p:txBody>
          <a:bodyPr wrap="square" rtlCol="0">
            <a:spAutoFit/>
          </a:bodyPr>
          <a:lstStyle/>
          <a:p>
            <a:pPr algn="ctr"/>
            <a:r>
              <a:rPr lang="en-US" altLang="zh-TW" sz="2800" dirty="0">
                <a:latin typeface="Hand Me Down S (BRK)" pitchFamily="2" charset="-120"/>
                <a:ea typeface="Hand Me Down S (BRK)" pitchFamily="2" charset="-120"/>
              </a:rPr>
              <a:t>Haiti</a:t>
            </a:r>
            <a:endParaRPr lang="zh-TW" altLang="en-US" sz="2800" dirty="0">
              <a:latin typeface="Hand Me Down S (BRK)" pitchFamily="2" charset="-120"/>
              <a:ea typeface="Hand Me Down S (BRK)" pitchFamily="2" charset="-120"/>
            </a:endParaRPr>
          </a:p>
        </p:txBody>
      </p:sp>
      <p:sp>
        <p:nvSpPr>
          <p:cNvPr id="11" name="文字方塊 10"/>
          <p:cNvSpPr txBox="1"/>
          <p:nvPr/>
        </p:nvSpPr>
        <p:spPr>
          <a:xfrm rot="20574352">
            <a:off x="7104112" y="4748759"/>
            <a:ext cx="2016224" cy="461665"/>
          </a:xfrm>
          <a:prstGeom prst="rect">
            <a:avLst/>
          </a:prstGeom>
          <a:noFill/>
        </p:spPr>
        <p:txBody>
          <a:bodyPr wrap="square" rtlCol="0">
            <a:spAutoFit/>
          </a:bodyPr>
          <a:lstStyle/>
          <a:p>
            <a:pPr algn="ctr"/>
            <a:r>
              <a:rPr lang="en-US" altLang="zh-TW" sz="2400" dirty="0">
                <a:latin typeface="Hand Me Down S (BRK)" pitchFamily="2" charset="-120"/>
                <a:ea typeface="Hand Me Down S (BRK)" pitchFamily="2" charset="-120"/>
              </a:rPr>
              <a:t>Bolivia</a:t>
            </a:r>
            <a:endParaRPr lang="zh-TW" altLang="en-US" sz="2400" dirty="0">
              <a:latin typeface="Hand Me Down S (BRK)" pitchFamily="2" charset="-120"/>
              <a:ea typeface="Hand Me Down S (BRK)" pitchFamily="2" charset="-120"/>
            </a:endParaRPr>
          </a:p>
        </p:txBody>
      </p:sp>
      <p:sp>
        <p:nvSpPr>
          <p:cNvPr id="12" name="文字方塊 11"/>
          <p:cNvSpPr txBox="1"/>
          <p:nvPr/>
        </p:nvSpPr>
        <p:spPr>
          <a:xfrm>
            <a:off x="4727848" y="3576966"/>
            <a:ext cx="2016224" cy="954107"/>
          </a:xfrm>
          <a:prstGeom prst="rect">
            <a:avLst/>
          </a:prstGeom>
          <a:noFill/>
        </p:spPr>
        <p:txBody>
          <a:bodyPr wrap="square" rtlCol="0">
            <a:spAutoFit/>
          </a:bodyPr>
          <a:lstStyle/>
          <a:p>
            <a:pPr algn="ctr"/>
            <a:r>
              <a:rPr lang="en-US" altLang="zh-TW" sz="2800" dirty="0">
                <a:latin typeface="Hand Me Down S (BRK)" pitchFamily="2" charset="-120"/>
                <a:ea typeface="Hand Me Down S (BRK)" pitchFamily="2" charset="-120"/>
              </a:rPr>
              <a:t>And Many More</a:t>
            </a:r>
            <a:endParaRPr lang="zh-TW" altLang="en-US" sz="2800" dirty="0">
              <a:latin typeface="Hand Me Down S (BRK)" pitchFamily="2" charset="-120"/>
              <a:ea typeface="Hand Me Down S (BRK)" pitchFamily="2" charset="-12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3094453"/>
      </p:ext>
    </p:extLst>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a:latin typeface="Georgia" panose="02040502050405020303" pitchFamily="18" charset="0"/>
              </a:rPr>
              <a:t>Health Problems Related </a:t>
            </a:r>
            <a:r>
              <a:rPr lang="en-US" altLang="zh-TW" sz="2800">
                <a:latin typeface="Georgia" panose="02040502050405020303" pitchFamily="18" charset="0"/>
              </a:rPr>
              <a:t>To  Our Food </a:t>
            </a:r>
            <a:r>
              <a:rPr lang="en-US" altLang="zh-TW" sz="2800" dirty="0">
                <a:latin typeface="Georgia" panose="02040502050405020303" pitchFamily="18" charset="0"/>
              </a:rPr>
              <a:t>Supply</a:t>
            </a:r>
            <a:endParaRPr lang="zh-TW" altLang="en-US" sz="2800" dirty="0">
              <a:latin typeface="Georgia" panose="02040502050405020303" pitchFamily="18" charset="0"/>
            </a:endParaRPr>
          </a:p>
        </p:txBody>
      </p:sp>
      <p:sp>
        <p:nvSpPr>
          <p:cNvPr id="3" name="內容版面配置區 2"/>
          <p:cNvSpPr>
            <a:spLocks noGrp="1"/>
          </p:cNvSpPr>
          <p:nvPr>
            <p:ph idx="1"/>
          </p:nvPr>
        </p:nvSpPr>
        <p:spPr>
          <a:xfrm>
            <a:off x="1991544" y="1196752"/>
            <a:ext cx="8229600" cy="2404864"/>
          </a:xfrm>
        </p:spPr>
        <p:txBody>
          <a:bodyPr>
            <a:normAutofit lnSpcReduction="10000"/>
          </a:bodyPr>
          <a:lstStyle/>
          <a:p>
            <a:r>
              <a:rPr lang="en-US" altLang="zh-TW" sz="1600" dirty="0">
                <a:latin typeface="Aharoni" pitchFamily="2" charset="-79"/>
                <a:cs typeface="Aharoni" pitchFamily="2" charset="-79"/>
              </a:rPr>
              <a:t>Malnourishment : A body problem that will occur when your body doesn’t get enough nutrients and Have symptoms like severely Visible Bones, Bloating, Hair Loss, Crankiness and even Death.</a:t>
            </a:r>
          </a:p>
          <a:p>
            <a:r>
              <a:rPr lang="en-US" altLang="zh-TW" sz="1600" dirty="0">
                <a:latin typeface="Aharoni" pitchFamily="2" charset="-79"/>
                <a:cs typeface="Aharoni" pitchFamily="2" charset="-79"/>
              </a:rPr>
              <a:t>Obesity: Basically it’s the opposite of malnourishment. You eat too much and your body gets too much nutrients, plus an unhealthy lifestyle, those nutrients turn into fats and may lead to heart problems, breathing problems and even death.</a:t>
            </a:r>
          </a:p>
          <a:p>
            <a:r>
              <a:rPr lang="en-US" altLang="zh-TW" sz="1600" dirty="0">
                <a:latin typeface="Aharoni" pitchFamily="2" charset="-79"/>
                <a:cs typeface="Aharoni" pitchFamily="2" charset="-79"/>
              </a:rPr>
              <a:t>Food Poisoning: Very common in contaminated food and drinks that may have germs like </a:t>
            </a:r>
            <a:r>
              <a:rPr lang="en-US" altLang="zh-TW" sz="1600" dirty="0" err="1">
                <a:latin typeface="Aharoni" pitchFamily="2" charset="-79"/>
                <a:cs typeface="Aharoni" pitchFamily="2" charset="-79"/>
              </a:rPr>
              <a:t>e.coli</a:t>
            </a:r>
            <a:r>
              <a:rPr lang="en-US" altLang="zh-TW" sz="1600" dirty="0">
                <a:latin typeface="Aharoni" pitchFamily="2" charset="-79"/>
                <a:cs typeface="Aharoni" pitchFamily="2" charset="-79"/>
              </a:rPr>
              <a:t> that will cause the body to throw up and have diarrhea and must be sent to emergency right away. </a:t>
            </a:r>
            <a:endParaRPr lang="zh-TW" altLang="en-US" sz="1600" dirty="0">
              <a:latin typeface="Aharoni" pitchFamily="2" charset="-79"/>
              <a:cs typeface="Aharoni" pitchFamily="2" charset="-79"/>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67809" y="4577560"/>
            <a:ext cx="2714625" cy="1685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28204" y="3600602"/>
            <a:ext cx="2731587" cy="1819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00502" y="4264124"/>
            <a:ext cx="3062114" cy="204140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3931744"/>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C0F4DA-F3EC-0944-BF5F-595946F80862}"/>
              </a:ext>
            </a:extLst>
          </p:cNvPr>
          <p:cNvSpPr>
            <a:spLocks noGrp="1"/>
          </p:cNvSpPr>
          <p:nvPr>
            <p:ph type="title"/>
          </p:nvPr>
        </p:nvSpPr>
        <p:spPr/>
        <p:txBody>
          <a:bodyPr/>
          <a:lstStyle/>
          <a:p>
            <a:r>
              <a:rPr lang="x-none" dirty="0"/>
              <a:t>WHAT CAUSES CLIMATE CHANGE?</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995374-7BC6-8948-9935-46F321FE4FDB}"/>
              </a:ext>
            </a:extLst>
          </p:cNvPr>
          <p:cNvSpPr>
            <a:spLocks noGrp="1"/>
          </p:cNvSpPr>
          <p:nvPr>
            <p:ph idx="1"/>
          </p:nvPr>
        </p:nvSpPr>
        <p:spPr>
          <a:xfrm>
            <a:off x="1103311" y="2052918"/>
            <a:ext cx="9767889" cy="4195481"/>
          </a:xfrm>
        </p:spPr>
        <p:txBody>
          <a:bodyPr/>
          <a:lstStyle/>
          <a:p>
            <a:r>
              <a:rPr lang="x-none" dirty="0"/>
              <a:t>THE MAIN CAUSE OF CLMATE CHANGE COMES FROM GREENHOUSE EFFECT</a:t>
            </a:r>
          </a:p>
        </p:txBody>
      </p:sp>
      <p:pic>
        <p:nvPicPr>
          <p:cNvPr id="2050" name="Picture 2" descr="Specific Interpretations Greenhouse Gases 101 Sustainability – %">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6ECD61E-9986-DE41-9EC4-EA5CD3F170B2}"/>
              </a:ext>
            </a:extLst>
          </p:cNvPr>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0" y="2638151"/>
            <a:ext cx="5059362" cy="361024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6" name="Picture 2" descr="Climate Science Investigations South Florida - Energy: The Driver of Climat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4FEB8BF-20F3-394A-AFC7-BC56246926C9}"/>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8813" y="2841682"/>
            <a:ext cx="4813025" cy="311154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9253882"/>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AR JULIAN" pitchFamily="2" charset="0"/>
              </a:rPr>
              <a:t>Problems with Taiwan’s Food Supply</a:t>
            </a:r>
            <a:endParaRPr lang="zh-TW" altLang="en-US" dirty="0">
              <a:latin typeface="AR JULIAN" pitchFamily="2" charset="0"/>
            </a:endParaRPr>
          </a:p>
        </p:txBody>
      </p:sp>
      <p:sp>
        <p:nvSpPr>
          <p:cNvPr id="3" name="內容版面配置區 2"/>
          <p:cNvSpPr>
            <a:spLocks noGrp="1"/>
          </p:cNvSpPr>
          <p:nvPr>
            <p:ph idx="1"/>
          </p:nvPr>
        </p:nvSpPr>
        <p:spPr>
          <a:xfrm>
            <a:off x="1981200" y="1600201"/>
            <a:ext cx="8229600" cy="2116832"/>
          </a:xfrm>
        </p:spPr>
        <p:txBody>
          <a:bodyPr/>
          <a:lstStyle/>
          <a:p>
            <a:r>
              <a:rPr lang="en-US" altLang="zh-TW" sz="2400" dirty="0"/>
              <a:t>Natural Hazards may cause food prices to go up and make it harder to buy.</a:t>
            </a:r>
          </a:p>
          <a:p>
            <a:r>
              <a:rPr lang="en-US" altLang="zh-TW" sz="2400" dirty="0"/>
              <a:t>Taiwan has encountered different sorts of issues with meat. Perhaps something like the African Swine Flu, Bird Flu, Mad Cow Disease. etc…</a:t>
            </a:r>
          </a:p>
          <a:p>
            <a:endParaRPr lang="en-US" altLang="zh-TW" sz="2400" dirty="0"/>
          </a:p>
          <a:p>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5561" y="3789041"/>
            <a:ext cx="3476625" cy="26574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88089" y="3409297"/>
            <a:ext cx="2130587" cy="303721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3780687"/>
      </p:ext>
    </p:extLst>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Chiller" panose="04020404031007020602" pitchFamily="82" charset="0"/>
              </a:rPr>
              <a:t>Reasons Why Some Countries Lack Food Supply</a:t>
            </a:r>
            <a:endParaRPr lang="zh-TW" altLang="en-US" dirty="0">
              <a:latin typeface="Chiller" panose="04020404031007020602" pitchFamily="82" charset="0"/>
            </a:endParaRPr>
          </a:p>
        </p:txBody>
      </p:sp>
      <p:sp>
        <p:nvSpPr>
          <p:cNvPr id="3" name="內容版面配置區 2"/>
          <p:cNvSpPr>
            <a:spLocks noGrp="1"/>
          </p:cNvSpPr>
          <p:nvPr>
            <p:ph idx="1"/>
          </p:nvPr>
        </p:nvSpPr>
        <p:spPr>
          <a:xfrm>
            <a:off x="1981200" y="1417638"/>
            <a:ext cx="8229600" cy="2332856"/>
          </a:xfrm>
        </p:spPr>
        <p:txBody>
          <a:bodyPr>
            <a:normAutofit/>
          </a:bodyPr>
          <a:lstStyle/>
          <a:p>
            <a:r>
              <a:rPr lang="en-US" altLang="zh-TW" sz="2400" dirty="0">
                <a:latin typeface="Aharoni" panose="02010803020104030203" pitchFamily="2" charset="-79"/>
                <a:cs typeface="Aharoni" panose="02010803020104030203" pitchFamily="2" charset="-79"/>
              </a:rPr>
              <a:t>Natural Hazards: Will Cause a Bad Harvest and Food Prices Will Increase.</a:t>
            </a:r>
          </a:p>
          <a:p>
            <a:r>
              <a:rPr lang="en-US" altLang="zh-TW" sz="2400" dirty="0">
                <a:latin typeface="Aharoni" panose="02010803020104030203" pitchFamily="2" charset="-79"/>
                <a:cs typeface="Aharoni" panose="02010803020104030203" pitchFamily="2" charset="-79"/>
              </a:rPr>
              <a:t>Environment: Some countries have a different kind of soil, and it depends on how much nutrients it has, plus some countries can have a higher risk with either a typhoon or drought. </a:t>
            </a:r>
            <a:endParaRPr lang="zh-TW" altLang="en-US" sz="2400" dirty="0">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21F6D3-C820-4502-ABC1-B1D286027064}"/>
              </a:ext>
            </a:extLst>
          </p:cNvPr>
          <p:cNvPicPr>
            <a:picLocks noChangeAspect="1"/>
          </p:cNvPicPr>
          <p:nvPr/>
        </p:nvPicPr>
        <p:blipFill>
          <a:blip r:embed="rId2"/>
          <a:stretch>
            <a:fillRect/>
          </a:stretch>
        </p:blipFill>
        <p:spPr>
          <a:xfrm>
            <a:off x="1847528" y="3729680"/>
            <a:ext cx="3384376" cy="1692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79B39D2-DDFC-4DCA-900B-1B41AA7F0F2D}"/>
              </a:ext>
            </a:extLst>
          </p:cNvPr>
          <p:cNvPicPr>
            <a:picLocks noChangeAspect="1"/>
          </p:cNvPicPr>
          <p:nvPr/>
        </p:nvPicPr>
        <p:blipFill>
          <a:blip r:embed="rId3"/>
          <a:stretch>
            <a:fillRect/>
          </a:stretch>
        </p:blipFill>
        <p:spPr>
          <a:xfrm>
            <a:off x="3670548" y="5013176"/>
            <a:ext cx="2425452" cy="1616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8B2F45B-80C3-456F-BE51-17A42A271469}"/>
              </a:ext>
            </a:extLst>
          </p:cNvPr>
          <p:cNvPicPr>
            <a:picLocks noChangeAspect="1"/>
          </p:cNvPicPr>
          <p:nvPr/>
        </p:nvPicPr>
        <p:blipFill>
          <a:blip r:embed="rId4"/>
          <a:stretch>
            <a:fillRect/>
          </a:stretch>
        </p:blipFill>
        <p:spPr>
          <a:xfrm>
            <a:off x="5657986" y="3729680"/>
            <a:ext cx="2793876" cy="1600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AB83C4F-C0C6-4097-94A0-511A5942B976}"/>
              </a:ext>
            </a:extLst>
          </p:cNvPr>
          <p:cNvPicPr>
            <a:picLocks noChangeAspect="1"/>
          </p:cNvPicPr>
          <p:nvPr/>
        </p:nvPicPr>
        <p:blipFill>
          <a:blip r:embed="rId5"/>
          <a:stretch>
            <a:fillRect/>
          </a:stretch>
        </p:blipFill>
        <p:spPr>
          <a:xfrm>
            <a:off x="9048328" y="5241033"/>
            <a:ext cx="1547664" cy="15632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5723786"/>
      </p:ext>
    </p:extLst>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95384E5-85EA-4114-A88D-B46ECFA3E177}"/>
              </a:ext>
            </a:extLst>
          </p:cNvPr>
          <p:cNvSpPr>
            <a:spLocks noGrp="1"/>
          </p:cNvSpPr>
          <p:nvPr>
            <p:ph type="title"/>
          </p:nvPr>
        </p:nvSpPr>
        <p:spPr>
          <a:xfrm>
            <a:off x="1919536" y="-213635"/>
            <a:ext cx="8229600" cy="1143000"/>
          </a:xfrm>
        </p:spPr>
        <p:txBody>
          <a:bodyPr>
            <a:normAutofit fontScale="90000"/>
          </a:bodyPr>
          <a:lstStyle/>
          <a:p>
            <a:r>
              <a:rPr lang="en-US" dirty="0">
                <a:latin typeface="Gabriola" panose="04040605051002020D02" pitchFamily="82" charset="0"/>
              </a:rPr>
              <a:t>How We Help Countries That Lack Food Supply</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BC1E663-48BE-4A3D-BBC3-13927C2A2DA6}"/>
              </a:ext>
            </a:extLst>
          </p:cNvPr>
          <p:cNvSpPr>
            <a:spLocks noGrp="1"/>
          </p:cNvSpPr>
          <p:nvPr>
            <p:ph idx="1"/>
          </p:nvPr>
        </p:nvSpPr>
        <p:spPr>
          <a:xfrm>
            <a:off x="1886992" y="778442"/>
            <a:ext cx="8229600" cy="1516909"/>
          </a:xfrm>
        </p:spPr>
        <p:txBody>
          <a:bodyPr>
            <a:normAutofit fontScale="25000" lnSpcReduction="20000"/>
          </a:bodyPr>
          <a:lstStyle/>
          <a:p>
            <a:r>
              <a:rPr lang="en-US" sz="5600" dirty="0">
                <a:latin typeface="Aharoni" panose="02010803020104030203" pitchFamily="2" charset="-79"/>
                <a:cs typeface="Aharoni" panose="02010803020104030203" pitchFamily="2" charset="-79"/>
              </a:rPr>
              <a:t>Food Aid : One of the most common ways to provide food for hungry children and people.</a:t>
            </a:r>
          </a:p>
          <a:p>
            <a:r>
              <a:rPr lang="en-US" sz="5600" dirty="0">
                <a:latin typeface="Aharoni" panose="02010803020104030203" pitchFamily="2" charset="-79"/>
                <a:cs typeface="Aharoni" panose="02010803020104030203" pitchFamily="2" charset="-79"/>
              </a:rPr>
              <a:t>Food Banks : A special store where they get donated food from different countries and will send these foods to many poor countries.</a:t>
            </a:r>
          </a:p>
          <a:p>
            <a:r>
              <a:rPr lang="en-US" sz="5600" dirty="0">
                <a:latin typeface="Aharoni" panose="02010803020104030203" pitchFamily="2" charset="-79"/>
                <a:cs typeface="Aharoni" panose="02010803020104030203" pitchFamily="2" charset="-79"/>
              </a:rPr>
              <a:t>Education: Some doctors and teachers will teach the people how to prevent health problems related to food supply and also teach the people how to plant and harvest food with the special environment they have. Sometimes they even teach the people how to filter contaminated food and water and give unscheduled lessons and speeches about nutrition to everyone.</a:t>
            </a:r>
          </a:p>
          <a:p>
            <a:r>
              <a:rPr lang="en-US" sz="5600" dirty="0">
                <a:latin typeface="Aharoni" panose="02010803020104030203" pitchFamily="2" charset="-79"/>
                <a:cs typeface="Aharoni" panose="02010803020104030203" pitchFamily="2" charset="-79"/>
              </a:rPr>
              <a:t>Charity and Donations: Countries will either donate money, food or clothing to countries that needed them the most</a:t>
            </a:r>
            <a:r>
              <a:rPr lang="en-US" sz="1100" dirty="0">
                <a:latin typeface="Aharoni" panose="02010803020104030203" pitchFamily="2" charset="-79"/>
                <a:cs typeface="Aharoni" panose="02010803020104030203" pitchFamily="2" charset="-79"/>
              </a:rPr>
              <a:t>.</a:t>
            </a:r>
          </a:p>
        </p:txBody>
      </p:sp>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1832C20-5CA1-49E6-A2D6-4E577D4E60C2}"/>
              </a:ext>
            </a:extLst>
          </p:cNvPr>
          <p:cNvPicPr>
            <a:picLocks noChangeAspect="1"/>
          </p:cNvPicPr>
          <p:nvPr/>
        </p:nvPicPr>
        <p:blipFill>
          <a:blip r:embed="rId2"/>
          <a:stretch>
            <a:fillRect/>
          </a:stretch>
        </p:blipFill>
        <p:spPr>
          <a:xfrm>
            <a:off x="1775520" y="2996952"/>
            <a:ext cx="3116664" cy="1745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9A006B5-D5C4-4334-9D33-D9A45F3265B1}"/>
              </a:ext>
            </a:extLst>
          </p:cNvPr>
          <p:cNvPicPr>
            <a:picLocks noChangeAspect="1"/>
          </p:cNvPicPr>
          <p:nvPr/>
        </p:nvPicPr>
        <p:blipFill>
          <a:blip r:embed="rId3"/>
          <a:stretch>
            <a:fillRect/>
          </a:stretch>
        </p:blipFill>
        <p:spPr>
          <a:xfrm>
            <a:off x="5188305" y="3103216"/>
            <a:ext cx="2731782" cy="163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9F01276-F7F6-4927-B204-FB41119EF8EE}"/>
              </a:ext>
            </a:extLst>
          </p:cNvPr>
          <p:cNvPicPr>
            <a:picLocks noChangeAspect="1"/>
          </p:cNvPicPr>
          <p:nvPr/>
        </p:nvPicPr>
        <p:blipFill>
          <a:blip r:embed="rId4"/>
          <a:stretch>
            <a:fillRect/>
          </a:stretch>
        </p:blipFill>
        <p:spPr>
          <a:xfrm>
            <a:off x="2077647" y="4645695"/>
            <a:ext cx="2619375"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C05EBCC-4C1D-4E43-84FB-AD6ABF8C77E1}"/>
              </a:ext>
            </a:extLst>
          </p:cNvPr>
          <p:cNvPicPr>
            <a:picLocks noChangeAspect="1"/>
          </p:cNvPicPr>
          <p:nvPr/>
        </p:nvPicPr>
        <p:blipFill>
          <a:blip r:embed="rId5"/>
          <a:stretch>
            <a:fillRect/>
          </a:stretch>
        </p:blipFill>
        <p:spPr>
          <a:xfrm rot="489437">
            <a:off x="4703189" y="4697698"/>
            <a:ext cx="2812999" cy="163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1095136"/>
      </p:ext>
    </p:extLst>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9"/>
        <p:cNvGrpSpPr/>
        <p:nvPr/>
      </p:nvGrpSpPr>
      <p:grpSpPr>
        <a:xfrm>
          <a:off x="0" y="0"/>
          <a:ext cx="0" cy="0"/>
          <a:chOff x="0" y="0"/>
          <a:chExt cx="0" cy="0"/>
        </a:xfrm>
      </p:grpSpPr>
      <p:sp>
        <p:nvSpPr>
          <p:cNvPr id="350" name="Google Shape;350;p44"/>
          <p:cNvSpPr txBox="1"/>
          <p:nvPr/>
        </p:nvSpPr>
        <p:spPr>
          <a:xfrm>
            <a:off x="1694100" y="285767"/>
            <a:ext cx="10042000" cy="553957"/>
          </a:xfrm>
          <a:prstGeom prst="rect">
            <a:avLst/>
          </a:prstGeom>
          <a:noFill/>
          <a:ln>
            <a:noFill/>
          </a:ln>
        </p:spPr>
        <p:txBody>
          <a:bodyPr spcFirstLastPara="1" wrap="square" lIns="121900" tIns="121900" rIns="121900" bIns="121900" anchor="t" anchorCtr="0">
            <a:spAutoFit/>
          </a:bodyPr>
          <a:lstStyle/>
          <a:p>
            <a:endParaRPr sz="2000" b="1" i="1">
              <a:solidFill>
                <a:schemeClr val="lt1"/>
              </a:solidFill>
              <a:latin typeface="Amatic SC"/>
              <a:ea typeface="Amatic SC"/>
              <a:cs typeface="Amatic SC"/>
              <a:sym typeface="Amatic SC"/>
            </a:endParaRPr>
          </a:p>
        </p:txBody>
      </p:sp>
      <p:sp>
        <p:nvSpPr>
          <p:cNvPr id="351" name="Google Shape;351;p44"/>
          <p:cNvSpPr txBox="1"/>
          <p:nvPr/>
        </p:nvSpPr>
        <p:spPr>
          <a:xfrm>
            <a:off x="0" y="0"/>
            <a:ext cx="7552000" cy="8054088"/>
          </a:xfrm>
          <a:prstGeom prst="rect">
            <a:avLst/>
          </a:prstGeom>
          <a:noFill/>
          <a:ln>
            <a:noFill/>
          </a:ln>
        </p:spPr>
        <p:txBody>
          <a:bodyPr spcFirstLastPara="1" wrap="square" lIns="121900" tIns="121900" rIns="121900" bIns="121900" anchor="t" anchorCtr="0">
            <a:spAutoFit/>
          </a:bodyPr>
          <a:lstStyle/>
          <a:p>
            <a:pPr marR="50799">
              <a:lnSpc>
                <a:spcPct val="128571"/>
              </a:lnSpc>
            </a:pPr>
            <a:r>
              <a:rPr lang="uk" sz="2667" b="1">
                <a:solidFill>
                  <a:schemeClr val="dk1"/>
                </a:solidFill>
                <a:highlight>
                  <a:srgbClr val="00FFFF"/>
                </a:highlight>
                <a:latin typeface="Amatic SC"/>
                <a:ea typeface="Amatic SC"/>
                <a:cs typeface="Amatic SC"/>
                <a:sym typeface="Amatic SC"/>
              </a:rPr>
              <a:t>I recently saw on TV a program about the Swedes. They really care about the environment. They have cafes in which they make dishes from products that in 3-4 days would be expired! Many tourists are even afraid to try, they are afraid that the dishes are spoiled! I'll tell you how it happens. In stores, there are products that will become expired after about 4 days, they sell these cafe products for half the price and the chefs in the cafe prepare dishes from them! They give new life to these products! That is, if it were not for these people working in the cafe, the food would go bad and end up in a landfill! Cool, isn't it? Unfortunately, we do not have such establishments in Ukraine, but Ukrainians also care about nature. We recycle the leftover food, recycle and get fertilizer for the plants, we sort the garbage. And I still hope that in the near future we will also "give new life" to products that have already "lost hope of salvation"</a:t>
            </a:r>
            <a:endParaRPr sz="2667" b="1">
              <a:solidFill>
                <a:schemeClr val="dk1"/>
              </a:solidFill>
              <a:highlight>
                <a:srgbClr val="00FFFF"/>
              </a:highlight>
              <a:latin typeface="Amatic SC"/>
              <a:ea typeface="Amatic SC"/>
              <a:cs typeface="Amatic SC"/>
              <a:sym typeface="Amatic SC"/>
            </a:endParaRPr>
          </a:p>
          <a:p>
            <a:pPr marR="50799">
              <a:lnSpc>
                <a:spcPct val="128571"/>
              </a:lnSpc>
              <a:buClr>
                <a:schemeClr val="dk1"/>
              </a:buClr>
              <a:buSzPts val="1100"/>
            </a:pPr>
            <a:endParaRPr sz="2800" b="1">
              <a:solidFill>
                <a:srgbClr val="E8EAED"/>
              </a:solidFill>
              <a:highlight>
                <a:srgbClr val="303134"/>
              </a:highlight>
              <a:latin typeface="Amatic SC"/>
              <a:ea typeface="Amatic SC"/>
              <a:cs typeface="Amatic SC"/>
              <a:sym typeface="Amatic SC"/>
            </a:endParaRPr>
          </a:p>
          <a:p>
            <a:endParaRPr sz="2400" b="1">
              <a:latin typeface="Amatic SC"/>
              <a:ea typeface="Amatic SC"/>
              <a:cs typeface="Amatic SC"/>
              <a:sym typeface="Amatic SC"/>
            </a:endParaRPr>
          </a:p>
        </p:txBody>
      </p:sp>
      <p:pic>
        <p:nvPicPr>
          <p:cNvPr id="352" name="Google Shape;352;p44"/>
          <p:cNvPicPr preferRelativeResize="0"/>
          <p:nvPr/>
        </p:nvPicPr>
        <p:blipFill>
          <a:blip r:embed="rId3">
            <a:alphaModFix/>
          </a:blip>
          <a:stretch>
            <a:fillRect/>
          </a:stretch>
        </p:blipFill>
        <p:spPr>
          <a:xfrm>
            <a:off x="7537052" y="601799"/>
            <a:ext cx="4467833" cy="2975667"/>
          </a:xfrm>
          <a:prstGeom prst="rect">
            <a:avLst/>
          </a:prstGeom>
          <a:noFill/>
          <a:ln>
            <a:noFill/>
          </a:ln>
        </p:spPr>
      </p:pic>
      <p:sp>
        <p:nvSpPr>
          <p:cNvPr id="353" name="Google Shape;353;p44"/>
          <p:cNvSpPr/>
          <p:nvPr/>
        </p:nvSpPr>
        <p:spPr>
          <a:xfrm>
            <a:off x="9021534" y="2638020"/>
            <a:ext cx="1183833" cy="341933"/>
          </a:xfrm>
          <a:custGeom>
            <a:avLst/>
            <a:gdLst/>
            <a:ahLst/>
            <a:cxnLst/>
            <a:rect l="l" t="t" r="r" b="b"/>
            <a:pathLst>
              <a:path w="35515" h="10258" extrusionOk="0">
                <a:moveTo>
                  <a:pt x="0" y="9033"/>
                </a:moveTo>
                <a:cubicBezTo>
                  <a:pt x="4845" y="2574"/>
                  <a:pt x="14738" y="-1122"/>
                  <a:pt x="22656" y="461"/>
                </a:cubicBezTo>
                <a:cubicBezTo>
                  <a:pt x="27940" y="1517"/>
                  <a:pt x="33104" y="5439"/>
                  <a:pt x="35515" y="10258"/>
                </a:cubicBezTo>
              </a:path>
            </a:pathLst>
          </a:custGeom>
          <a:noFill/>
          <a:ln w="76200" cap="flat" cmpd="sng">
            <a:solidFill>
              <a:schemeClr val="dk1"/>
            </a:solidFill>
            <a:prstDash val="solid"/>
            <a:round/>
            <a:headEnd type="none" w="med" len="med"/>
            <a:tailEnd type="none" w="med" len="med"/>
          </a:ln>
        </p:spPr>
      </p:sp>
      <p:sp>
        <p:nvSpPr>
          <p:cNvPr id="354" name="Google Shape;354;p44"/>
          <p:cNvSpPr/>
          <p:nvPr/>
        </p:nvSpPr>
        <p:spPr>
          <a:xfrm>
            <a:off x="9184833" y="1816567"/>
            <a:ext cx="306000" cy="342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highlight>
                <a:schemeClr val="dk1"/>
              </a:highlight>
            </a:endParaRPr>
          </a:p>
        </p:txBody>
      </p:sp>
      <p:sp>
        <p:nvSpPr>
          <p:cNvPr id="355" name="Google Shape;355;p44"/>
          <p:cNvSpPr/>
          <p:nvPr/>
        </p:nvSpPr>
        <p:spPr>
          <a:xfrm>
            <a:off x="9736100" y="1816567"/>
            <a:ext cx="306000" cy="342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56" name="Google Shape;356;p44"/>
          <p:cNvPicPr preferRelativeResize="0"/>
          <p:nvPr/>
        </p:nvPicPr>
        <p:blipFill>
          <a:blip r:embed="rId4">
            <a:alphaModFix/>
          </a:blip>
          <a:stretch>
            <a:fillRect/>
          </a:stretch>
        </p:blipFill>
        <p:spPr>
          <a:xfrm>
            <a:off x="7381685" y="3729101"/>
            <a:ext cx="4778567" cy="2659433"/>
          </a:xfrm>
          <a:prstGeom prst="rect">
            <a:avLst/>
          </a:prstGeom>
          <a:noFill/>
          <a:ln>
            <a:noFill/>
          </a:ln>
        </p:spPr>
      </p:pic>
      <p:sp>
        <p:nvSpPr>
          <p:cNvPr id="357" name="Google Shape;357;p44"/>
          <p:cNvSpPr txBox="1"/>
          <p:nvPr/>
        </p:nvSpPr>
        <p:spPr>
          <a:xfrm>
            <a:off x="9001300" y="3135367"/>
            <a:ext cx="1775600" cy="1171371"/>
          </a:xfrm>
          <a:prstGeom prst="rect">
            <a:avLst/>
          </a:prstGeom>
          <a:noFill/>
          <a:ln>
            <a:noFill/>
          </a:ln>
        </p:spPr>
        <p:txBody>
          <a:bodyPr spcFirstLastPara="1" wrap="square" lIns="121900" tIns="121900" rIns="121900" bIns="121900" anchor="t" anchorCtr="0">
            <a:spAutoFit/>
          </a:bodyPr>
          <a:lstStyle/>
          <a:p>
            <a:pPr marR="50799">
              <a:lnSpc>
                <a:spcPct val="128571"/>
              </a:lnSpc>
              <a:buClr>
                <a:schemeClr val="dk1"/>
              </a:buClr>
              <a:buSzPts val="1100"/>
            </a:pPr>
            <a:r>
              <a:rPr lang="uk" sz="2800" b="1">
                <a:solidFill>
                  <a:schemeClr val="lt1"/>
                </a:solidFill>
                <a:highlight>
                  <a:srgbClr val="DF00FF"/>
                </a:highlight>
                <a:latin typeface="Amatic SC"/>
                <a:ea typeface="Amatic SC"/>
                <a:cs typeface="Amatic SC"/>
                <a:sym typeface="Amatic SC"/>
              </a:rPr>
              <a:t>sad products</a:t>
            </a:r>
            <a:endParaRPr sz="2800" b="1">
              <a:solidFill>
                <a:schemeClr val="lt1"/>
              </a:solidFill>
              <a:highlight>
                <a:srgbClr val="DF00FF"/>
              </a:highlight>
              <a:latin typeface="Amatic SC"/>
              <a:ea typeface="Amatic SC"/>
              <a:cs typeface="Amatic SC"/>
              <a:sym typeface="Amatic SC"/>
            </a:endParaRPr>
          </a:p>
          <a:p>
            <a:endParaRPr sz="2400"/>
          </a:p>
        </p:txBody>
      </p:sp>
      <p:sp>
        <p:nvSpPr>
          <p:cNvPr id="358" name="Google Shape;358;p44"/>
          <p:cNvSpPr txBox="1"/>
          <p:nvPr/>
        </p:nvSpPr>
        <p:spPr>
          <a:xfrm>
            <a:off x="9001300" y="6251601"/>
            <a:ext cx="3102400" cy="1171371"/>
          </a:xfrm>
          <a:prstGeom prst="rect">
            <a:avLst/>
          </a:prstGeom>
          <a:noFill/>
          <a:ln>
            <a:noFill/>
          </a:ln>
        </p:spPr>
        <p:txBody>
          <a:bodyPr spcFirstLastPara="1" wrap="square" lIns="121900" tIns="121900" rIns="121900" bIns="121900" anchor="t" anchorCtr="0">
            <a:spAutoFit/>
          </a:bodyPr>
          <a:lstStyle/>
          <a:p>
            <a:pPr marR="50799">
              <a:lnSpc>
                <a:spcPct val="128571"/>
              </a:lnSpc>
              <a:buClr>
                <a:schemeClr val="dk1"/>
              </a:buClr>
              <a:buSzPts val="1100"/>
            </a:pPr>
            <a:r>
              <a:rPr lang="uk" sz="2800" b="1">
                <a:solidFill>
                  <a:srgbClr val="E8EAED"/>
                </a:solidFill>
                <a:highlight>
                  <a:srgbClr val="DF00FF"/>
                </a:highlight>
                <a:latin typeface="Amatic SC"/>
                <a:ea typeface="Amatic SC"/>
                <a:cs typeface="Amatic SC"/>
                <a:sym typeface="Amatic SC"/>
              </a:rPr>
              <a:t>happy products</a:t>
            </a:r>
            <a:endParaRPr sz="2800" b="1">
              <a:solidFill>
                <a:srgbClr val="E8EAED"/>
              </a:solidFill>
              <a:highlight>
                <a:srgbClr val="DF00FF"/>
              </a:highlight>
              <a:latin typeface="Amatic SC"/>
              <a:ea typeface="Amatic SC"/>
              <a:cs typeface="Amatic SC"/>
              <a:sym typeface="Amatic SC"/>
            </a:endParaRPr>
          </a:p>
          <a:p>
            <a:endParaRPr sz="2400">
              <a:solidFill>
                <a:schemeClr val="lt1"/>
              </a:solidFill>
            </a:endParaRPr>
          </a:p>
        </p:txBody>
      </p:sp>
      <p:sp>
        <p:nvSpPr>
          <p:cNvPr id="359" name="Google Shape;359;p44"/>
          <p:cNvSpPr txBox="1"/>
          <p:nvPr/>
        </p:nvSpPr>
        <p:spPr>
          <a:xfrm>
            <a:off x="7919367" y="142867"/>
            <a:ext cx="4085600" cy="635968"/>
          </a:xfrm>
          <a:prstGeom prst="rect">
            <a:avLst/>
          </a:prstGeom>
          <a:noFill/>
          <a:ln>
            <a:noFill/>
          </a:ln>
        </p:spPr>
        <p:txBody>
          <a:bodyPr spcFirstLastPara="1" wrap="square" lIns="121900" tIns="121900" rIns="121900" bIns="121900" anchor="t" anchorCtr="0">
            <a:spAutoFit/>
          </a:bodyPr>
          <a:lstStyle/>
          <a:p>
            <a:r>
              <a:rPr lang="uk" sz="2533">
                <a:solidFill>
                  <a:srgbClr val="303134"/>
                </a:solidFill>
                <a:latin typeface="Pacifico"/>
                <a:ea typeface="Pacifico"/>
                <a:cs typeface="Pacifico"/>
                <a:sym typeface="Pacifico"/>
              </a:rPr>
              <a:t>Valeriia Tseba, 7-D</a:t>
            </a:r>
            <a:endParaRPr sz="2533">
              <a:solidFill>
                <a:srgbClr val="303134"/>
              </a:solidFill>
              <a:latin typeface="Pacifico"/>
              <a:ea typeface="Pacifico"/>
              <a:cs typeface="Pacifico"/>
              <a:sym typeface="Pacific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3"/>
        <p:cNvGrpSpPr/>
        <p:nvPr/>
      </p:nvGrpSpPr>
      <p:grpSpPr>
        <a:xfrm>
          <a:off x="0" y="0"/>
          <a:ext cx="0" cy="0"/>
          <a:chOff x="0" y="0"/>
          <a:chExt cx="0" cy="0"/>
        </a:xfrm>
      </p:grpSpPr>
      <p:pic>
        <p:nvPicPr>
          <p:cNvPr id="364" name="Google Shape;364;p45"/>
          <p:cNvPicPr preferRelativeResize="0"/>
          <p:nvPr/>
        </p:nvPicPr>
        <p:blipFill>
          <a:blip r:embed="rId3">
            <a:alphaModFix/>
          </a:blip>
          <a:stretch>
            <a:fillRect/>
          </a:stretch>
        </p:blipFill>
        <p:spPr>
          <a:xfrm>
            <a:off x="0" y="44467"/>
            <a:ext cx="12192000" cy="6769100"/>
          </a:xfrm>
          <a:prstGeom prst="rect">
            <a:avLst/>
          </a:prstGeom>
          <a:noFill/>
          <a:ln>
            <a:noFill/>
          </a:ln>
        </p:spPr>
      </p:pic>
      <p:sp>
        <p:nvSpPr>
          <p:cNvPr id="365" name="Google Shape;365;p45"/>
          <p:cNvSpPr txBox="1"/>
          <p:nvPr/>
        </p:nvSpPr>
        <p:spPr>
          <a:xfrm>
            <a:off x="1932600" y="484018"/>
            <a:ext cx="8326800" cy="4800697"/>
          </a:xfrm>
          <a:prstGeom prst="rect">
            <a:avLst/>
          </a:prstGeom>
          <a:noFill/>
          <a:ln>
            <a:noFill/>
          </a:ln>
        </p:spPr>
        <p:txBody>
          <a:bodyPr spcFirstLastPara="1" wrap="square" lIns="121900" tIns="121900" rIns="121900" bIns="121900" anchor="t" anchorCtr="0">
            <a:spAutoFit/>
          </a:bodyPr>
          <a:lstStyle/>
          <a:p>
            <a:pPr algn="ctr">
              <a:buClr>
                <a:schemeClr val="dk1"/>
              </a:buClr>
              <a:buSzPts val="1100"/>
            </a:pPr>
            <a:r>
              <a:rPr lang="uk" sz="2200">
                <a:solidFill>
                  <a:schemeClr val="dk1"/>
                </a:solidFill>
                <a:highlight>
                  <a:srgbClr val="F1F3F4"/>
                </a:highlight>
                <a:latin typeface="Impact"/>
                <a:ea typeface="Impact"/>
                <a:cs typeface="Impact"/>
                <a:sym typeface="Impact"/>
              </a:rPr>
              <a:t>Food supply:</a:t>
            </a:r>
            <a:endParaRPr sz="2200">
              <a:solidFill>
                <a:schemeClr val="dk1"/>
              </a:solidFill>
              <a:highlight>
                <a:srgbClr val="F1F3F4"/>
              </a:highlight>
              <a:latin typeface="Impact"/>
              <a:ea typeface="Impact"/>
              <a:cs typeface="Impact"/>
              <a:sym typeface="Impact"/>
            </a:endParaRPr>
          </a:p>
          <a:p>
            <a:pPr algn="ctr">
              <a:buClr>
                <a:schemeClr val="dk1"/>
              </a:buClr>
              <a:buSzPts val="1100"/>
            </a:pPr>
            <a:r>
              <a:rPr lang="uk" sz="2200">
                <a:solidFill>
                  <a:schemeClr val="dk1"/>
                </a:solidFill>
                <a:highlight>
                  <a:srgbClr val="F1F3F4"/>
                </a:highlight>
                <a:latin typeface="Impact"/>
                <a:ea typeface="Impact"/>
                <a:cs typeface="Impact"/>
                <a:sym typeface="Impact"/>
              </a:rPr>
              <a:t>What are the food issues in your country?</a:t>
            </a:r>
            <a:endParaRPr sz="2200">
              <a:solidFill>
                <a:schemeClr val="dk1"/>
              </a:solidFill>
              <a:highlight>
                <a:srgbClr val="F1F3F4"/>
              </a:highlight>
              <a:latin typeface="Impact"/>
              <a:ea typeface="Impact"/>
              <a:cs typeface="Impact"/>
              <a:sym typeface="Impact"/>
            </a:endParaRPr>
          </a:p>
          <a:p>
            <a:pPr>
              <a:buClr>
                <a:schemeClr val="dk1"/>
              </a:buClr>
              <a:buSzPts val="1100"/>
            </a:pPr>
            <a:endParaRPr sz="2400">
              <a:solidFill>
                <a:schemeClr val="dk1"/>
              </a:solidFill>
            </a:endParaRPr>
          </a:p>
          <a:p>
            <a:endParaRPr sz="2533"/>
          </a:p>
          <a:p>
            <a:r>
              <a:rPr lang="uk" sz="2533">
                <a:highlight>
                  <a:schemeClr val="lt1"/>
                </a:highlight>
                <a:latin typeface="Comfortaa"/>
                <a:ea typeface="Comfortaa"/>
                <a:cs typeface="Comfortaa"/>
                <a:sym typeface="Comfortaa"/>
              </a:rPr>
              <a:t>One of the main problems with food supply in Ukraine is that there are almost no import goods in this field. Most of the products are either made in Ukraine or are being supplied from enormous companies like Coca Cola. You can’t just find some lesser known foods from other countries like in America or in other countries. There are some problems with the fact that there isn’t as much variety as in other countries, but it’s pretty minor, so I don’t consider it a major issue.</a:t>
            </a:r>
            <a:endParaRPr sz="2533">
              <a:highlight>
                <a:schemeClr val="lt1"/>
              </a:highlight>
              <a:latin typeface="Comfortaa"/>
              <a:ea typeface="Comfortaa"/>
              <a:cs typeface="Comfortaa"/>
              <a:sym typeface="Comfortaa"/>
            </a:endParaRPr>
          </a:p>
        </p:txBody>
      </p:sp>
      <p:sp>
        <p:nvSpPr>
          <p:cNvPr id="366" name="Google Shape;366;p45"/>
          <p:cNvSpPr txBox="1"/>
          <p:nvPr/>
        </p:nvSpPr>
        <p:spPr>
          <a:xfrm>
            <a:off x="220033" y="6087868"/>
            <a:ext cx="1898000" cy="984845"/>
          </a:xfrm>
          <a:prstGeom prst="rect">
            <a:avLst/>
          </a:prstGeom>
          <a:noFill/>
          <a:ln>
            <a:noFill/>
          </a:ln>
        </p:spPr>
        <p:txBody>
          <a:bodyPr spcFirstLastPara="1" wrap="square" lIns="121900" tIns="121900" rIns="121900" bIns="121900" anchor="t" anchorCtr="0">
            <a:spAutoFit/>
          </a:bodyPr>
          <a:lstStyle/>
          <a:p>
            <a:r>
              <a:rPr lang="uk" sz="2400">
                <a:highlight>
                  <a:schemeClr val="lt1"/>
                </a:highlight>
                <a:latin typeface="Oswald"/>
                <a:ea typeface="Oswald"/>
                <a:cs typeface="Oswald"/>
                <a:sym typeface="Oswald"/>
              </a:rPr>
              <a:t>By Dima Baliuk 7-A</a:t>
            </a:r>
            <a:endParaRPr sz="2400">
              <a:highlight>
                <a:schemeClr val="lt1"/>
              </a:highlight>
              <a:latin typeface="Oswald"/>
              <a:ea typeface="Oswald"/>
              <a:cs typeface="Oswald"/>
              <a:sym typeface="Oswald"/>
            </a:endParaRPr>
          </a:p>
        </p:txBody>
      </p:sp>
      <p:sp>
        <p:nvSpPr>
          <p:cNvPr id="367" name="Google Shape;367;p45"/>
          <p:cNvSpPr txBox="1"/>
          <p:nvPr/>
        </p:nvSpPr>
        <p:spPr>
          <a:xfrm>
            <a:off x="6509600" y="2631333"/>
            <a:ext cx="5281200" cy="615513"/>
          </a:xfrm>
          <a:prstGeom prst="rect">
            <a:avLst/>
          </a:prstGeom>
          <a:noFill/>
          <a:ln>
            <a:noFill/>
          </a:ln>
        </p:spPr>
        <p:txBody>
          <a:bodyPr spcFirstLastPara="1" wrap="square" lIns="121900" tIns="121900" rIns="121900" bIns="121900" anchor="t" anchorCtr="0">
            <a:spAutoFit/>
          </a:bodyPr>
          <a:lstStyle/>
          <a:p>
            <a:endParaRPr sz="24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1B2258F-86CA-4D4D-8270-BC05FCDEBFB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holding a glob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26608EB-6B1D-47A9-9A51-9A9C5FBF0EAB}"/>
              </a:ext>
            </a:extLst>
          </p:cNvPr>
          <p:cNvPicPr>
            <a:picLocks noChangeAspect="1"/>
          </p:cNvPicPr>
          <p:nvPr/>
        </p:nvPicPr>
        <p:blipFill rotWithShape="1">
          <a:blip r:embed="rId2">
            <a:alphaModFix amt="50000"/>
          </a:blip>
          <a:srcRect b="5462"/>
          <a:stretch/>
        </p:blipFill>
        <p:spPr>
          <a:xfrm>
            <a:off x="20" y="1"/>
            <a:ext cx="12191980" cy="6857999"/>
          </a:xfrm>
          <a:prstGeom prst="rect">
            <a:avLst/>
          </a:prstGeom>
        </p:spPr>
      </p:pic>
      <p:sp>
        <p:nvSpPr>
          <p:cNvPr id="4"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BA2D999-53B2-E347-B99E-02CD241BE28A}"/>
              </a:ext>
            </a:extLst>
          </p:cNvPr>
          <p:cNvSpPr>
            <a:spLocks noGrp="1"/>
          </p:cNvSpPr>
          <p:nvPr>
            <p:ph type="ctrTitle"/>
          </p:nvPr>
        </p:nvSpPr>
        <p:spPr>
          <a:xfrm>
            <a:off x="1524000" y="1122362"/>
            <a:ext cx="9144000" cy="2900518"/>
          </a:xfrm>
        </p:spPr>
        <p:txBody>
          <a:bodyPr>
            <a:normAutofit/>
          </a:bodyPr>
          <a:lstStyle/>
          <a:p>
            <a:r>
              <a:rPr lang="x-none" dirty="0">
                <a:solidFill>
                  <a:srgbClr val="FFFFFF"/>
                </a:solidFill>
              </a:rPr>
              <a:t>Globalization</a:t>
            </a:r>
          </a:p>
        </p:txBody>
      </p:sp>
      <p:sp>
        <p:nvSpPr>
          <p:cNvPr id="5" name="Subtit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AECF473-1AB3-0A49-9688-F68AC4808276}"/>
              </a:ext>
            </a:extLst>
          </p:cNvPr>
          <p:cNvSpPr>
            <a:spLocks noGrp="1"/>
          </p:cNvSpPr>
          <p:nvPr>
            <p:ph type="subTitle" idx="1"/>
          </p:nvPr>
        </p:nvSpPr>
        <p:spPr>
          <a:xfrm>
            <a:off x="1524000" y="4159404"/>
            <a:ext cx="9144000" cy="1098395"/>
          </a:xfrm>
        </p:spPr>
        <p:txBody>
          <a:bodyPr>
            <a:normAutofit/>
          </a:bodyPr>
          <a:lstStyle/>
          <a:p>
            <a:r>
              <a:rPr lang="x-none">
                <a:solidFill>
                  <a:srgbClr val="FFFFFF"/>
                </a:solidFill>
              </a:rPr>
              <a:t>Sophia, Willy, Tina, Jason Lai</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6085652"/>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ctrTitle"/>
          </p:nvPr>
        </p:nvSpPr>
        <p:spPr>
          <a:xfrm>
            <a:off x="294862" y="2872409"/>
            <a:ext cx="9892748" cy="3806687"/>
          </a:xfrm>
        </p:spPr>
        <p:txBody>
          <a:bodyPr>
            <a:normAutofit/>
          </a:bodyPr>
          <a:lstStyle/>
          <a:p>
            <a:r>
              <a:rPr lang="en-US" altLang="zh-TW" sz="3200" dirty="0"/>
              <a:t>Globalization is the process of international integration brought about by the exchange of worldviews, products,concepts and other cultural elements.</a:t>
            </a:r>
            <a:br>
              <a:rPr lang="en-US" altLang="zh-TW" sz="3200" dirty="0"/>
            </a:br>
            <a:r>
              <a:rPr lang="en-US" altLang="zh-TW" sz="3200" dirty="0"/>
              <a:t/>
            </a:r>
            <a:br>
              <a:rPr lang="en-US" altLang="zh-TW" sz="3200" dirty="0"/>
            </a:br>
            <a:r>
              <a:rPr lang="en-US" altLang="zh-TW" sz="3200" dirty="0"/>
              <a:t> The advancement of infrastructure such as telecommunications,including the telegraph and the subsequent rise of the internet,has resulted in globalization and cultural and economic interactions.</a:t>
            </a:r>
            <a:endParaRPr lang="zh-TW" altLang="en-US" sz="3200" dirty="0"/>
          </a:p>
        </p:txBody>
      </p:sp>
      <p:sp>
        <p:nvSpPr>
          <p:cNvPr id="3" name="副標題 2"/>
          <p:cNvSpPr>
            <a:spLocks noGrp="1"/>
          </p:cNvSpPr>
          <p:nvPr>
            <p:ph type="subTitle" idx="1"/>
          </p:nvPr>
        </p:nvSpPr>
        <p:spPr>
          <a:xfrm>
            <a:off x="669236" y="441394"/>
            <a:ext cx="9144000" cy="791057"/>
          </a:xfrm>
        </p:spPr>
        <p:txBody>
          <a:bodyPr>
            <a:normAutofit/>
          </a:bodyPr>
          <a:lstStyle/>
          <a:p>
            <a:r>
              <a:rPr lang="en-US" altLang="zh-TW" sz="4000" dirty="0"/>
              <a:t>What is the globalization ? (Willy)</a:t>
            </a:r>
            <a:endParaRPr lang="zh-TW" altLang="en-US" sz="4000" dirty="0"/>
          </a:p>
        </p:txBody>
      </p:sp>
      <p:pic>
        <p:nvPicPr>
          <p:cNvPr id="4" name="圖片 3"/>
          <p:cNvPicPr>
            <a:picLocks noChangeAspect="1"/>
          </p:cNvPicPr>
          <p:nvPr/>
        </p:nvPicPr>
        <p:blipFill>
          <a:blip r:embed="rId2"/>
          <a:stretch>
            <a:fillRect/>
          </a:stretch>
        </p:blipFill>
        <p:spPr>
          <a:xfrm>
            <a:off x="8884342" y="441394"/>
            <a:ext cx="3160320" cy="243101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0725518"/>
      </p:ext>
    </p:extLst>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ctrTitle"/>
          </p:nvPr>
        </p:nvSpPr>
        <p:spPr>
          <a:xfrm>
            <a:off x="2808660" y="3564107"/>
            <a:ext cx="9144000" cy="3152154"/>
          </a:xfrm>
        </p:spPr>
        <p:txBody>
          <a:bodyPr>
            <a:noAutofit/>
          </a:bodyPr>
          <a:lstStyle/>
          <a:p>
            <a:pPr algn="l"/>
            <a:r>
              <a:rPr lang="en-US" altLang="zh-TW" sz="3200" dirty="0"/>
              <a:t>Advantage</a:t>
            </a:r>
            <a:br>
              <a:rPr lang="en-US" altLang="zh-TW" sz="3200" dirty="0"/>
            </a:br>
            <a:r>
              <a:rPr lang="en-US" altLang="zh-TW" sz="3200" dirty="0"/>
              <a:t/>
            </a:r>
            <a:br>
              <a:rPr lang="en-US" altLang="zh-TW" sz="3200" dirty="0"/>
            </a:br>
            <a:r>
              <a:rPr lang="en-US" altLang="zh-TW" sz="3200" dirty="0"/>
              <a:t>1.Promote international competitiveness</a:t>
            </a:r>
            <a:br>
              <a:rPr lang="en-US" altLang="zh-TW" sz="3200" dirty="0"/>
            </a:br>
            <a:r>
              <a:rPr lang="en-US" altLang="zh-TW" sz="3200" dirty="0"/>
              <a:t>2.Promote the world economy</a:t>
            </a:r>
            <a:br>
              <a:rPr lang="en-US" altLang="zh-TW" sz="3200" dirty="0"/>
            </a:br>
            <a:r>
              <a:rPr lang="en-US" altLang="zh-TW" sz="3200" dirty="0"/>
              <a:t/>
            </a:r>
            <a:br>
              <a:rPr lang="en-US" altLang="zh-TW" sz="3200" dirty="0"/>
            </a:br>
            <a:r>
              <a:rPr lang="en-US" altLang="zh-TW" sz="3200" dirty="0"/>
              <a:t/>
            </a:r>
            <a:br>
              <a:rPr lang="en-US" altLang="zh-TW" sz="3200" dirty="0"/>
            </a:br>
            <a:r>
              <a:rPr lang="en-US" altLang="zh-TW" sz="3200" dirty="0"/>
              <a:t>Disadvantages</a:t>
            </a:r>
            <a:br>
              <a:rPr lang="en-US" altLang="zh-TW" sz="3200" dirty="0"/>
            </a:br>
            <a:r>
              <a:rPr lang="en-US" altLang="zh-TW" sz="3200" dirty="0"/>
              <a:t/>
            </a:r>
            <a:br>
              <a:rPr lang="en-US" altLang="zh-TW" sz="3200" dirty="0"/>
            </a:br>
            <a:r>
              <a:rPr lang="en-US" altLang="zh-TW" sz="3200" dirty="0"/>
              <a:t>1.Large gap between rich and poor</a:t>
            </a:r>
            <a:br>
              <a:rPr lang="en-US" altLang="zh-TW" sz="3200" dirty="0"/>
            </a:br>
            <a:r>
              <a:rPr lang="en-US" altLang="zh-TW" sz="3200" dirty="0"/>
              <a:t>2.Economy instability</a:t>
            </a:r>
            <a:endParaRPr lang="zh-TW" altLang="en-US" sz="3200" dirty="0"/>
          </a:p>
        </p:txBody>
      </p:sp>
      <p:sp>
        <p:nvSpPr>
          <p:cNvPr id="3" name="副標題 2"/>
          <p:cNvSpPr>
            <a:spLocks noGrp="1"/>
          </p:cNvSpPr>
          <p:nvPr>
            <p:ph type="subTitle" idx="1"/>
          </p:nvPr>
        </p:nvSpPr>
        <p:spPr>
          <a:xfrm>
            <a:off x="164123" y="377360"/>
            <a:ext cx="12027877" cy="1202961"/>
          </a:xfrm>
        </p:spPr>
        <p:txBody>
          <a:bodyPr>
            <a:noAutofit/>
          </a:bodyPr>
          <a:lstStyle/>
          <a:p>
            <a:r>
              <a:rPr lang="en-US" altLang="zh-TW" sz="4000" dirty="0"/>
              <a:t>Globalization’s advantage and disadvantages</a:t>
            </a:r>
          </a:p>
          <a:p>
            <a:r>
              <a:rPr lang="en-US" altLang="zh-TW" sz="4000" dirty="0"/>
              <a:t>                                                                      (Tina)</a:t>
            </a:r>
            <a:endParaRPr lang="zh-TW" altLang="en-US" sz="4000" dirty="0"/>
          </a:p>
        </p:txBody>
      </p:sp>
      <p:pic>
        <p:nvPicPr>
          <p:cNvPr id="4" name="圖片 3"/>
          <p:cNvPicPr>
            <a:picLocks noChangeAspect="1"/>
          </p:cNvPicPr>
          <p:nvPr/>
        </p:nvPicPr>
        <p:blipFill>
          <a:blip r:embed="rId2"/>
          <a:stretch>
            <a:fillRect/>
          </a:stretch>
        </p:blipFill>
        <p:spPr>
          <a:xfrm>
            <a:off x="9066557" y="3564107"/>
            <a:ext cx="2587403" cy="199031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3086812"/>
      </p:ext>
    </p:extLst>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ctrTitle"/>
          </p:nvPr>
        </p:nvSpPr>
        <p:spPr>
          <a:xfrm>
            <a:off x="1727478" y="1909842"/>
            <a:ext cx="10020574" cy="3748503"/>
          </a:xfrm>
        </p:spPr>
        <p:txBody>
          <a:bodyPr>
            <a:normAutofit/>
          </a:bodyPr>
          <a:lstStyle/>
          <a:p>
            <a:r>
              <a:rPr lang="en-US" altLang="zh-TW" sz="3200" dirty="0"/>
              <a:t>China and U.S.A are two countries who are the biggest winner of globalization.</a:t>
            </a:r>
            <a:br>
              <a:rPr lang="en-US" altLang="zh-TW" sz="3200" dirty="0"/>
            </a:br>
            <a:r>
              <a:rPr lang="en-US" altLang="zh-TW" sz="3200" dirty="0"/>
              <a:t>Because these two countries connect economy of Taiwan, Taiwan has a special position.</a:t>
            </a:r>
            <a:br>
              <a:rPr lang="en-US" altLang="zh-TW" sz="3200" dirty="0"/>
            </a:br>
            <a:r>
              <a:rPr lang="en-US" altLang="zh-TW" sz="3200" dirty="0"/>
              <a:t/>
            </a:r>
            <a:br>
              <a:rPr lang="en-US" altLang="zh-TW" sz="3200" dirty="0"/>
            </a:br>
            <a:r>
              <a:rPr lang="en-US" altLang="zh-TW" sz="3200" dirty="0"/>
              <a:t>If Taiwan take advantage of globalization,Taiwan’s economy will grow up with China and U.S.A.</a:t>
            </a:r>
            <a:br>
              <a:rPr lang="en-US" altLang="zh-TW" sz="3200" dirty="0"/>
            </a:br>
            <a:endParaRPr lang="zh-TW" altLang="en-US" sz="3200" dirty="0"/>
          </a:p>
        </p:txBody>
      </p:sp>
      <p:sp>
        <p:nvSpPr>
          <p:cNvPr id="3" name="副標題 2"/>
          <p:cNvSpPr>
            <a:spLocks noGrp="1"/>
          </p:cNvSpPr>
          <p:nvPr>
            <p:ph type="subTitle" idx="1"/>
          </p:nvPr>
        </p:nvSpPr>
        <p:spPr>
          <a:xfrm>
            <a:off x="241852" y="441394"/>
            <a:ext cx="9144000" cy="651910"/>
          </a:xfrm>
        </p:spPr>
        <p:txBody>
          <a:bodyPr>
            <a:normAutofit/>
          </a:bodyPr>
          <a:lstStyle/>
          <a:p>
            <a:r>
              <a:rPr lang="en-US" altLang="zh-TW" sz="4000" dirty="0"/>
              <a:t>Taiwan’s globalization  (Sophia)</a:t>
            </a:r>
            <a:endParaRPr lang="zh-TW" altLang="en-US" sz="4000" dirty="0"/>
          </a:p>
        </p:txBody>
      </p:sp>
      <p:pic>
        <p:nvPicPr>
          <p:cNvPr id="4" name="圖片 3"/>
          <p:cNvPicPr>
            <a:picLocks noChangeAspect="1"/>
          </p:cNvPicPr>
          <p:nvPr/>
        </p:nvPicPr>
        <p:blipFill>
          <a:blip r:embed="rId2"/>
          <a:stretch>
            <a:fillRect/>
          </a:stretch>
        </p:blipFill>
        <p:spPr>
          <a:xfrm>
            <a:off x="1842053" y="5167887"/>
            <a:ext cx="2286000" cy="1714500"/>
          </a:xfrm>
          <a:prstGeom prst="rect">
            <a:avLst/>
          </a:prstGeom>
        </p:spPr>
      </p:pic>
      <p:pic>
        <p:nvPicPr>
          <p:cNvPr id="5" name="圖片 4"/>
          <p:cNvPicPr>
            <a:picLocks noChangeAspect="1"/>
          </p:cNvPicPr>
          <p:nvPr/>
        </p:nvPicPr>
        <p:blipFill>
          <a:blip r:embed="rId3"/>
          <a:stretch>
            <a:fillRect/>
          </a:stretch>
        </p:blipFill>
        <p:spPr>
          <a:xfrm>
            <a:off x="4128053" y="5175341"/>
            <a:ext cx="2133600" cy="1714500"/>
          </a:xfrm>
          <a:prstGeom prst="rect">
            <a:avLst/>
          </a:prstGeom>
        </p:spPr>
      </p:pic>
      <p:pic>
        <p:nvPicPr>
          <p:cNvPr id="6" name="圖片 5"/>
          <p:cNvPicPr>
            <a:picLocks noChangeAspect="1"/>
          </p:cNvPicPr>
          <p:nvPr/>
        </p:nvPicPr>
        <p:blipFill>
          <a:blip r:embed="rId4"/>
          <a:stretch>
            <a:fillRect/>
          </a:stretch>
        </p:blipFill>
        <p:spPr>
          <a:xfrm>
            <a:off x="6337438" y="5143500"/>
            <a:ext cx="2876550" cy="17145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3626470"/>
      </p:ext>
    </p:extLst>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ctrTitle"/>
          </p:nvPr>
        </p:nvSpPr>
        <p:spPr>
          <a:xfrm>
            <a:off x="1091484" y="3429000"/>
            <a:ext cx="10323443" cy="2496172"/>
          </a:xfrm>
        </p:spPr>
        <p:txBody>
          <a:bodyPr>
            <a:noAutofit/>
          </a:bodyPr>
          <a:lstStyle/>
          <a:p>
            <a:r>
              <a:rPr lang="en-US" altLang="zh-TW" sz="3200" dirty="0"/>
              <a:t>Taiwan’s industries are dominated by small and medium-sized enterprises, and globalization has brought Taiwan’s economic growth and population growth</a:t>
            </a:r>
            <a:br>
              <a:rPr lang="en-US" altLang="zh-TW" sz="3200" dirty="0"/>
            </a:br>
            <a:r>
              <a:rPr lang="en-US" altLang="zh-TW" sz="3200" dirty="0"/>
              <a:t/>
            </a:r>
            <a:br>
              <a:rPr lang="en-US" altLang="zh-TW" sz="3200" dirty="0"/>
            </a:br>
            <a:endParaRPr lang="zh-TW" altLang="en-US" sz="3200" dirty="0"/>
          </a:p>
        </p:txBody>
      </p:sp>
      <p:sp>
        <p:nvSpPr>
          <p:cNvPr id="3" name="副標題 2"/>
          <p:cNvSpPr>
            <a:spLocks noGrp="1"/>
          </p:cNvSpPr>
          <p:nvPr>
            <p:ph type="subTitle" idx="1"/>
          </p:nvPr>
        </p:nvSpPr>
        <p:spPr>
          <a:xfrm>
            <a:off x="701674" y="715510"/>
            <a:ext cx="10713253" cy="775252"/>
          </a:xfrm>
        </p:spPr>
        <p:txBody>
          <a:bodyPr>
            <a:noAutofit/>
          </a:bodyPr>
          <a:lstStyle/>
          <a:p>
            <a:r>
              <a:rPr lang="en-US" altLang="zh-TW" sz="4000" dirty="0"/>
              <a:t>What advantage does globalization bring to Taiwan? (Jason Lai)</a:t>
            </a:r>
            <a:endParaRPr lang="zh-TW" altLang="en-US" sz="4000" dirty="0"/>
          </a:p>
        </p:txBody>
      </p:sp>
      <p:pic>
        <p:nvPicPr>
          <p:cNvPr id="4" name="圖片 3"/>
          <p:cNvPicPr>
            <a:picLocks noChangeAspect="1"/>
          </p:cNvPicPr>
          <p:nvPr/>
        </p:nvPicPr>
        <p:blipFill>
          <a:blip r:embed="rId2"/>
          <a:stretch>
            <a:fillRect/>
          </a:stretch>
        </p:blipFill>
        <p:spPr>
          <a:xfrm>
            <a:off x="8809021" y="4517797"/>
            <a:ext cx="2837221" cy="215485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9414039"/>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CA8B64D-63F0-8443-BC1E-5F0304C35871}"/>
              </a:ext>
            </a:extLst>
          </p:cNvPr>
          <p:cNvSpPr>
            <a:spLocks noGrp="1"/>
          </p:cNvSpPr>
          <p:nvPr>
            <p:ph type="title"/>
          </p:nvPr>
        </p:nvSpPr>
        <p:spPr>
          <a:xfrm>
            <a:off x="646111" y="452718"/>
            <a:ext cx="7464219" cy="1400530"/>
          </a:xfrm>
        </p:spPr>
        <p:txBody>
          <a:bodyPr/>
          <a:lstStyle/>
          <a:p>
            <a:r>
              <a:rPr lang="x-none" dirty="0"/>
              <a:t>PLACES AFFECTED BY CLIMATE CHANGE</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6DC6A07-4ABA-BC4F-9E0B-AC9C947C2DBD}"/>
              </a:ext>
            </a:extLst>
          </p:cNvPr>
          <p:cNvSpPr>
            <a:spLocks noGrp="1"/>
          </p:cNvSpPr>
          <p:nvPr>
            <p:ph idx="1"/>
          </p:nvPr>
        </p:nvSpPr>
        <p:spPr/>
        <p:txBody>
          <a:bodyPr/>
          <a:lstStyle/>
          <a:p>
            <a:r>
              <a:rPr lang="x-none" dirty="0">
                <a:hlinkClick r:id="rId2">
                  <a:extLst>
                    <a:ext uri="{A12FA001-AC4F-418D-AE19-62706E023703}">
                      <ahyp:hlinkClr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Bangledesh</a:t>
            </a:r>
            <a:endParaRPr lang="x-none" dirty="0"/>
          </a:p>
          <a:p>
            <a:r>
              <a:rPr lang="x-none" u="sng" dirty="0">
                <a:hlinkClick r:id="rId3">
                  <a:extLst>
                    <a:ext uri="{A12FA001-AC4F-418D-AE19-62706E023703}">
                      <ahyp:hlinkClr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Canada</a:t>
            </a:r>
            <a:endParaRPr lang="x-none" u="sng" dirty="0"/>
          </a:p>
          <a:p>
            <a:r>
              <a:rPr lang="x-none" u="sng" dirty="0">
                <a:hlinkClick r:id="rId4">
                  <a:extLst>
                    <a:ext uri="{A12FA001-AC4F-418D-AE19-62706E023703}">
                      <ahyp:hlinkClr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The Carribean</a:t>
            </a:r>
            <a:endParaRPr lang="x-none" u="sng" dirty="0"/>
          </a:p>
          <a:p>
            <a:endParaRPr lang="x-none" dirty="0"/>
          </a:p>
          <a:p>
            <a:endParaRPr lang="x-none" dirty="0"/>
          </a:p>
        </p:txBody>
      </p:sp>
      <p:grpSp>
        <p:nvGrpSpPr>
          <p:cNvPr id="12" name="Group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D065E2A-E599-D247-B257-F97BCF636FB5}"/>
              </a:ext>
            </a:extLst>
          </p:cNvPr>
          <p:cNvGrpSpPr/>
          <p:nvPr/>
        </p:nvGrpSpPr>
        <p:grpSpPr>
          <a:xfrm>
            <a:off x="4229007" y="2035753"/>
            <a:ext cx="7962993" cy="4293374"/>
            <a:chOff x="4229007" y="2035753"/>
            <a:chExt cx="7962993" cy="4293374"/>
          </a:xfrm>
        </p:grpSpPr>
        <p:pic>
          <p:nvPicPr>
            <p:cNvPr id="5"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7DA7B32-6BBF-B541-9035-989275372243}"/>
                </a:ext>
              </a:extLst>
            </p:cNvPr>
            <p:cNvPicPr>
              <a:picLocks noChangeAspect="1"/>
            </p:cNvPicPr>
            <p:nvPr/>
          </p:nvPicPr>
          <p:blipFill>
            <a:blip r:embed="rId5"/>
            <a:stretch>
              <a:fillRect/>
            </a:stretch>
          </p:blipFill>
          <p:spPr>
            <a:xfrm>
              <a:off x="4229007" y="2035753"/>
              <a:ext cx="3881324" cy="1914222"/>
            </a:xfrm>
            <a:prstGeom prst="rect">
              <a:avLst/>
            </a:prstGeom>
            <a:ln w="47625">
              <a:solidFill>
                <a:schemeClr val="bg1"/>
              </a:solidFill>
            </a:ln>
          </p:spPr>
        </p:pic>
        <p:pic>
          <p:nvPicPr>
            <p:cNvPr id="7" name="Pictur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9BFDFA9-8085-424B-AEDC-AE35EE10F61A}"/>
                </a:ext>
              </a:extLst>
            </p:cNvPr>
            <p:cNvPicPr>
              <a:picLocks noChangeAspect="1"/>
            </p:cNvPicPr>
            <p:nvPr/>
          </p:nvPicPr>
          <p:blipFill>
            <a:blip r:embed="rId6"/>
            <a:stretch>
              <a:fillRect/>
            </a:stretch>
          </p:blipFill>
          <p:spPr>
            <a:xfrm>
              <a:off x="8146531" y="4081083"/>
              <a:ext cx="4037534" cy="2248044"/>
            </a:xfrm>
            <a:prstGeom prst="rect">
              <a:avLst/>
            </a:prstGeom>
            <a:ln w="47625">
              <a:solidFill>
                <a:schemeClr val="bg1"/>
              </a:solidFill>
            </a:ln>
          </p:spPr>
        </p:pic>
        <p:pic>
          <p:nvPicPr>
            <p:cNvPr id="9" name="Pictur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298E5C1-10AA-3D42-BC2F-200475ACF92E}"/>
                </a:ext>
              </a:extLst>
            </p:cNvPr>
            <p:cNvPicPr>
              <a:picLocks noChangeAspect="1"/>
            </p:cNvPicPr>
            <p:nvPr/>
          </p:nvPicPr>
          <p:blipFill>
            <a:blip r:embed="rId7"/>
            <a:stretch>
              <a:fillRect/>
            </a:stretch>
          </p:blipFill>
          <p:spPr>
            <a:xfrm>
              <a:off x="8110330" y="2052918"/>
              <a:ext cx="4081670" cy="2006159"/>
            </a:xfrm>
            <a:prstGeom prst="rect">
              <a:avLst/>
            </a:prstGeom>
            <a:ln w="47625">
              <a:solidFill>
                <a:schemeClr val="bg1"/>
              </a:solidFill>
            </a:ln>
          </p:spPr>
        </p:pic>
        <p:pic>
          <p:nvPicPr>
            <p:cNvPr id="11" name="Pictur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B5EA40C-746A-2E42-B5FF-0E95E8F30058}"/>
                </a:ext>
              </a:extLst>
            </p:cNvPr>
            <p:cNvPicPr>
              <a:picLocks noChangeAspect="1"/>
            </p:cNvPicPr>
            <p:nvPr/>
          </p:nvPicPr>
          <p:blipFill>
            <a:blip r:embed="rId8"/>
            <a:stretch>
              <a:fillRect/>
            </a:stretch>
          </p:blipFill>
          <p:spPr>
            <a:xfrm>
              <a:off x="4232497" y="3949975"/>
              <a:ext cx="3914034" cy="2379152"/>
            </a:xfrm>
            <a:prstGeom prst="rect">
              <a:avLst/>
            </a:prstGeom>
            <a:ln w="47625">
              <a:solidFill>
                <a:schemeClr val="bg1"/>
              </a:solidFill>
            </a:ln>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0606902"/>
      </p:ext>
    </p:extLst>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626165"/>
            <a:ext cx="11151705" cy="1808921"/>
          </a:xfrm>
        </p:spPr>
        <p:txBody>
          <a:bodyPr>
            <a:normAutofit/>
          </a:bodyPr>
          <a:lstStyle/>
          <a:p>
            <a:pPr algn="ctr"/>
            <a:r>
              <a:rPr lang="en-US" altLang="zh-TW" sz="4400" dirty="0"/>
              <a:t>2020 Taiwanese international brands</a:t>
            </a:r>
            <a:endParaRPr lang="zh-TW" altLang="en-US" sz="4400" dirty="0"/>
          </a:p>
        </p:txBody>
      </p:sp>
      <p:pic>
        <p:nvPicPr>
          <p:cNvPr id="6" name="圖片 5"/>
          <p:cNvPicPr>
            <a:picLocks noChangeAspect="1"/>
          </p:cNvPicPr>
          <p:nvPr/>
        </p:nvPicPr>
        <p:blipFill>
          <a:blip r:embed="rId2"/>
          <a:stretch>
            <a:fillRect/>
          </a:stretch>
        </p:blipFill>
        <p:spPr>
          <a:xfrm>
            <a:off x="6098692" y="2339837"/>
            <a:ext cx="4466604" cy="1305623"/>
          </a:xfrm>
          <a:prstGeom prst="rect">
            <a:avLst/>
          </a:prstGeom>
        </p:spPr>
      </p:pic>
      <p:sp>
        <p:nvSpPr>
          <p:cNvPr id="3" name="副標題 2"/>
          <p:cNvSpPr>
            <a:spLocks noGrp="1"/>
          </p:cNvSpPr>
          <p:nvPr>
            <p:ph type="subTitle" idx="1"/>
          </p:nvPr>
        </p:nvSpPr>
        <p:spPr/>
        <p:txBody>
          <a:bodyPr/>
          <a:lstStyle/>
          <a:p>
            <a:endParaRPr lang="zh-TW" altLang="en-US" dirty="0"/>
          </a:p>
        </p:txBody>
      </p:sp>
      <p:pic>
        <p:nvPicPr>
          <p:cNvPr id="4" name="圖片 3"/>
          <p:cNvPicPr>
            <a:picLocks noChangeAspect="1"/>
          </p:cNvPicPr>
          <p:nvPr/>
        </p:nvPicPr>
        <p:blipFill>
          <a:blip r:embed="rId3"/>
          <a:stretch>
            <a:fillRect/>
          </a:stretch>
        </p:blipFill>
        <p:spPr>
          <a:xfrm>
            <a:off x="374628" y="3645460"/>
            <a:ext cx="4141074" cy="2336656"/>
          </a:xfrm>
          <a:prstGeom prst="rect">
            <a:avLst/>
          </a:prstGeom>
        </p:spPr>
      </p:pic>
      <p:pic>
        <p:nvPicPr>
          <p:cNvPr id="5" name="圖片 4"/>
          <p:cNvPicPr>
            <a:picLocks noChangeAspect="1"/>
          </p:cNvPicPr>
          <p:nvPr/>
        </p:nvPicPr>
        <p:blipFill>
          <a:blip r:embed="rId4"/>
          <a:stretch>
            <a:fillRect/>
          </a:stretch>
        </p:blipFill>
        <p:spPr>
          <a:xfrm>
            <a:off x="7033965" y="4199206"/>
            <a:ext cx="3531331" cy="231985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9894523"/>
      </p:ext>
    </p:extLst>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Shape 376"/>
        <p:cNvGrpSpPr/>
        <p:nvPr/>
      </p:nvGrpSpPr>
      <p:grpSpPr>
        <a:xfrm>
          <a:off x="0" y="0"/>
          <a:ext cx="0" cy="0"/>
          <a:chOff x="0" y="0"/>
          <a:chExt cx="0" cy="0"/>
        </a:xfrm>
      </p:grpSpPr>
      <p:sp>
        <p:nvSpPr>
          <p:cNvPr id="127" name="Freeform: Shape 12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CB4857B-ED7C-444D-9F04-2F885114A1C2}"/>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9" name="Freeform: Shape 12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18046FB-44EA-4FD8-A585-EA09A319B2D0}"/>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7" name="Freeform: Shape 25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79F5F2B-8B58-4140-AE6A-51F6C67B18D9}"/>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7" name="Google Shape;377;p47"/>
          <p:cNvSpPr txBox="1"/>
          <p:nvPr/>
        </p:nvSpPr>
        <p:spPr>
          <a:xfrm>
            <a:off x="1653363" y="2176272"/>
            <a:ext cx="9367204" cy="4041648"/>
          </a:xfrm>
          <a:prstGeom prst="rect">
            <a:avLst/>
          </a:prstGeom>
        </p:spPr>
        <p:txBody>
          <a:bodyPr spcFirstLastPara="1" vert="horz" lIns="91440" tIns="45720" rIns="91440" bIns="45720" rtlCol="0" anchor="t" anchorCtr="0">
            <a:normAutofit/>
          </a:bodyPr>
          <a:lstStyle/>
          <a:p>
            <a:pPr indent="-228600">
              <a:lnSpc>
                <a:spcPct val="90000"/>
              </a:lnSpc>
              <a:spcAft>
                <a:spcPts val="600"/>
              </a:spcAft>
              <a:buFont typeface="Arial" panose="020B0604020202020204" pitchFamily="34" charset="0"/>
              <a:buChar char="•"/>
            </a:pPr>
            <a:r>
              <a:rPr lang="en-US" sz="2000" dirty="0"/>
              <a:t>Globalization in Ukraine has increased in recent decades.  This is due to advances in areas such as technology, communications, science, transport and industry.  Globalization also applies to language.  Some people wonder why not choose one language and communicate with the whole planet?  However, each country will want to keep its own language in order to preserve traditions and culture.  According to a recently published study by the World Economic Forum, Ukraine ranks 79th out of 140 countries.</a:t>
            </a:r>
          </a:p>
          <a:p>
            <a:pPr indent="-228600">
              <a:lnSpc>
                <a:spcPct val="90000"/>
              </a:lnSpc>
              <a:spcAft>
                <a:spcPts val="600"/>
              </a:spcAft>
              <a:buFont typeface="Arial" panose="020B0604020202020204" pitchFamily="34" charset="0"/>
              <a:buChar char="•"/>
            </a:pPr>
            <a:r>
              <a:rPr lang="en-US" sz="2000" dirty="0"/>
              <a:t> Advantages of globalization for Ukraine: rapid spread of information technologies, greater opportunities to find partners around the world, not only among the nearest neighbors, free movement of Ukrainian citizens around the world, the possibility of global regulation of the environmental situation in the country, education and work abroad.</a:t>
            </a:r>
          </a:p>
        </p:txBody>
      </p:sp>
      <p:sp>
        <p:nvSpPr>
          <p:cNvPr id="378" name="Google Shape;378;p47"/>
          <p:cNvSpPr txBox="1"/>
          <p:nvPr/>
        </p:nvSpPr>
        <p:spPr>
          <a:xfrm>
            <a:off x="0" y="5849540"/>
            <a:ext cx="9753600" cy="692457"/>
          </a:xfrm>
          <a:prstGeom prst="rect">
            <a:avLst/>
          </a:prstGeom>
          <a:noFill/>
          <a:ln>
            <a:noFill/>
          </a:ln>
        </p:spPr>
        <p:txBody>
          <a:bodyPr spcFirstLastPara="1" wrap="square" lIns="121900" tIns="121900" rIns="121900" bIns="121900" anchor="t" anchorCtr="0">
            <a:spAutoFit/>
          </a:bodyPr>
          <a:lstStyle/>
          <a:p>
            <a:pPr>
              <a:spcAft>
                <a:spcPts val="600"/>
              </a:spcAft>
            </a:pPr>
            <a:r>
              <a:rPr lang="uk" sz="2400"/>
              <a:t>Inga Surzhko</a:t>
            </a:r>
            <a:endParaRPr lang="x-none" sz="24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1B2258F-86CA-4D4D-8270-BC05FCDEBFB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Vintage buildings">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6B8E1E4-2A68-4841-836F-98A78A6511A8}"/>
              </a:ext>
            </a:extLst>
          </p:cNvPr>
          <p:cNvPicPr>
            <a:picLocks noChangeAspect="1"/>
          </p:cNvPicPr>
          <p:nvPr/>
        </p:nvPicPr>
        <p:blipFill rotWithShape="1">
          <a:blip r:embed="rId2">
            <a:alphaModFix amt="50000"/>
          </a:blip>
          <a:srcRect t="13010" b="1112"/>
          <a:stretch/>
        </p:blipFill>
        <p:spPr>
          <a:xfrm>
            <a:off x="20" y="1"/>
            <a:ext cx="12191980" cy="6857999"/>
          </a:xfrm>
          <a:prstGeom prst="rect">
            <a:avLst/>
          </a:prstGeom>
        </p:spPr>
      </p:pic>
      <p:sp>
        <p:nvSpPr>
          <p:cNvPr id="4"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EFDFF99-3BD8-0841-85DC-BDBC1F97EE56}"/>
              </a:ext>
            </a:extLst>
          </p:cNvPr>
          <p:cNvSpPr>
            <a:spLocks noGrp="1"/>
          </p:cNvSpPr>
          <p:nvPr>
            <p:ph type="ctrTitle"/>
          </p:nvPr>
        </p:nvSpPr>
        <p:spPr>
          <a:xfrm>
            <a:off x="1524000" y="1122362"/>
            <a:ext cx="9144000" cy="2900518"/>
          </a:xfrm>
        </p:spPr>
        <p:txBody>
          <a:bodyPr>
            <a:normAutofit/>
          </a:bodyPr>
          <a:lstStyle/>
          <a:p>
            <a:r>
              <a:rPr lang="x-none" dirty="0">
                <a:solidFill>
                  <a:srgbClr val="FFFFFF"/>
                </a:solidFill>
              </a:rPr>
              <a:t>Migration</a:t>
            </a:r>
          </a:p>
        </p:txBody>
      </p:sp>
      <p:sp>
        <p:nvSpPr>
          <p:cNvPr id="5" name="Subtit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BC0D8C6-298C-354D-B069-F045B46A92AC}"/>
              </a:ext>
            </a:extLst>
          </p:cNvPr>
          <p:cNvSpPr>
            <a:spLocks noGrp="1"/>
          </p:cNvSpPr>
          <p:nvPr>
            <p:ph type="subTitle" idx="1"/>
          </p:nvPr>
        </p:nvSpPr>
        <p:spPr>
          <a:xfrm>
            <a:off x="1524000" y="4159404"/>
            <a:ext cx="9144000" cy="1098395"/>
          </a:xfrm>
        </p:spPr>
        <p:txBody>
          <a:bodyPr>
            <a:normAutofit/>
          </a:bodyPr>
          <a:lstStyle/>
          <a:p>
            <a:r>
              <a:rPr lang="x-none">
                <a:solidFill>
                  <a:srgbClr val="FFFFFF"/>
                </a:solidFill>
              </a:rPr>
              <a:t>June, Ann, Daisy, Edward, Jason Chang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4559469"/>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a:off x="1067067" y="474900"/>
            <a:ext cx="3966800" cy="763600"/>
          </a:xfrm>
          <a:prstGeom prst="rect">
            <a:avLst/>
          </a:prstGeom>
        </p:spPr>
        <p:txBody>
          <a:bodyPr spcFirstLastPara="1" vert="horz" wrap="square" lIns="121900" tIns="121900" rIns="121900" bIns="121900" rtlCol="0" anchor="t" anchorCtr="0">
            <a:normAutofit fontScale="90000"/>
          </a:bodyPr>
          <a:lstStyle/>
          <a:p>
            <a:r>
              <a:rPr lang="zh-TW"/>
              <a:t>What is Migration?</a:t>
            </a:r>
            <a:endParaRPr/>
          </a:p>
        </p:txBody>
      </p:sp>
      <p:sp>
        <p:nvSpPr>
          <p:cNvPr id="136" name="Google Shape;136;p14"/>
          <p:cNvSpPr txBox="1">
            <a:spLocks noGrp="1"/>
          </p:cNvSpPr>
          <p:nvPr>
            <p:ph type="body" idx="1"/>
          </p:nvPr>
        </p:nvSpPr>
        <p:spPr>
          <a:xfrm>
            <a:off x="249767" y="1809067"/>
            <a:ext cx="5944800" cy="4555200"/>
          </a:xfrm>
          <a:prstGeom prst="rect">
            <a:avLst/>
          </a:prstGeom>
        </p:spPr>
        <p:txBody>
          <a:bodyPr spcFirstLastPara="1" vert="horz" wrap="square" lIns="121900" tIns="121900" rIns="121900" bIns="121900" rtlCol="0" anchor="t" anchorCtr="0">
            <a:normAutofit/>
          </a:bodyPr>
          <a:lstStyle/>
          <a:p>
            <a:pPr indent="0">
              <a:buNone/>
            </a:pPr>
            <a:r>
              <a:rPr lang="en-US" altLang="zh-TW" sz="2400">
                <a:solidFill>
                  <a:srgbClr val="000000"/>
                </a:solidFill>
              </a:rPr>
              <a:t>Human Migration is a person moving across an international border or a state away from his/her’s habitial place</a:t>
            </a:r>
            <a:endParaRPr sz="2400">
              <a:solidFill>
                <a:srgbClr val="000000"/>
              </a:solidFill>
            </a:endParaRPr>
          </a:p>
          <a:p>
            <a:pPr indent="0">
              <a:spcBef>
                <a:spcPts val="1600"/>
              </a:spcBef>
              <a:spcAft>
                <a:spcPts val="1600"/>
              </a:spcAft>
              <a:buNone/>
            </a:pPr>
            <a:endParaRPr>
              <a:solidFill>
                <a:schemeClr val="dk1"/>
              </a:solidFill>
            </a:endParaRPr>
          </a:p>
        </p:txBody>
      </p:sp>
      <p:sp>
        <p:nvSpPr>
          <p:cNvPr id="137" name="Google Shape;137;p14"/>
          <p:cNvSpPr txBox="1">
            <a:spLocks noGrp="1"/>
          </p:cNvSpPr>
          <p:nvPr>
            <p:ph type="title"/>
          </p:nvPr>
        </p:nvSpPr>
        <p:spPr>
          <a:xfrm>
            <a:off x="6615200" y="474900"/>
            <a:ext cx="5161200" cy="763600"/>
          </a:xfrm>
          <a:prstGeom prst="rect">
            <a:avLst/>
          </a:prstGeom>
        </p:spPr>
        <p:txBody>
          <a:bodyPr spcFirstLastPara="1" vert="horz" wrap="square" lIns="121900" tIns="121900" rIns="121900" bIns="121900" rtlCol="0" anchor="t" anchorCtr="0">
            <a:normAutofit fontScale="90000"/>
          </a:bodyPr>
          <a:lstStyle/>
          <a:p>
            <a:r>
              <a:rPr lang="zh-TW"/>
              <a:t>Why do people Migrate?</a:t>
            </a:r>
            <a:endParaRPr/>
          </a:p>
        </p:txBody>
      </p:sp>
      <p:sp>
        <p:nvSpPr>
          <p:cNvPr id="138" name="Google Shape;138;p14"/>
          <p:cNvSpPr txBox="1">
            <a:spLocks noGrp="1"/>
          </p:cNvSpPr>
          <p:nvPr>
            <p:ph type="body" idx="1"/>
          </p:nvPr>
        </p:nvSpPr>
        <p:spPr>
          <a:xfrm>
            <a:off x="6096000" y="1809067"/>
            <a:ext cx="5680400" cy="4555200"/>
          </a:xfrm>
          <a:prstGeom prst="rect">
            <a:avLst/>
          </a:prstGeom>
        </p:spPr>
        <p:txBody>
          <a:bodyPr spcFirstLastPara="1" vert="horz" wrap="square" lIns="121900" tIns="121900" rIns="121900" bIns="121900" rtlCol="0" anchor="t" anchorCtr="0">
            <a:normAutofit/>
          </a:bodyPr>
          <a:lstStyle/>
          <a:p>
            <a:pPr marL="0" indent="0">
              <a:spcAft>
                <a:spcPts val="4000"/>
              </a:spcAft>
              <a:buNone/>
            </a:pPr>
            <a:r>
              <a:rPr lang="en-US" altLang="zh-TW" sz="2400">
                <a:solidFill>
                  <a:srgbClr val="231F20"/>
                </a:solidFill>
              </a:rPr>
              <a:t>People migrate for different reasons,it can be about economic, social, politics, and enviorment.</a:t>
            </a:r>
            <a:endParaRPr sz="2400">
              <a:solidFill>
                <a:srgbClr val="231F20"/>
              </a:solidFill>
            </a:endParaRPr>
          </a:p>
        </p:txBody>
      </p:sp>
      <p:pic>
        <p:nvPicPr>
          <p:cNvPr id="139" name="Google Shape;139;p14"/>
          <p:cNvPicPr preferRelativeResize="0"/>
          <p:nvPr/>
        </p:nvPicPr>
        <p:blipFill>
          <a:blip r:embed="rId3">
            <a:alphaModFix/>
          </a:blip>
          <a:stretch>
            <a:fillRect/>
          </a:stretch>
        </p:blipFill>
        <p:spPr>
          <a:xfrm>
            <a:off x="415601" y="3429000"/>
            <a:ext cx="3770532" cy="1979533"/>
          </a:xfrm>
          <a:prstGeom prst="rect">
            <a:avLst/>
          </a:prstGeom>
          <a:noFill/>
          <a:ln w="28575" cap="flat" cmpd="sng">
            <a:solidFill>
              <a:schemeClr val="lt1"/>
            </a:solidFill>
            <a:prstDash val="solid"/>
            <a:round/>
            <a:headEnd type="none" w="sm" len="sm"/>
            <a:tailEnd type="none" w="sm" len="sm"/>
          </a:ln>
        </p:spPr>
      </p:pic>
      <p:pic>
        <p:nvPicPr>
          <p:cNvPr id="140" name="Google Shape;140;p14"/>
          <p:cNvPicPr preferRelativeResize="0"/>
          <p:nvPr/>
        </p:nvPicPr>
        <p:blipFill>
          <a:blip r:embed="rId4">
            <a:alphaModFix/>
          </a:blip>
          <a:stretch>
            <a:fillRect/>
          </a:stretch>
        </p:blipFill>
        <p:spPr>
          <a:xfrm>
            <a:off x="4386318" y="4014334"/>
            <a:ext cx="3524900" cy="2349933"/>
          </a:xfrm>
          <a:prstGeom prst="rect">
            <a:avLst/>
          </a:prstGeom>
          <a:noFill/>
          <a:ln w="28575" cap="flat" cmpd="sng">
            <a:solidFill>
              <a:schemeClr val="lt1"/>
            </a:solidFill>
            <a:prstDash val="solid"/>
            <a:round/>
            <a:headEnd type="none" w="sm" len="sm"/>
            <a:tailEnd type="none" w="sm" len="sm"/>
          </a:ln>
        </p:spPr>
      </p:pic>
      <p:pic>
        <p:nvPicPr>
          <p:cNvPr id="141" name="Google Shape;141;p14"/>
          <p:cNvPicPr preferRelativeResize="0"/>
          <p:nvPr/>
        </p:nvPicPr>
        <p:blipFill>
          <a:blip r:embed="rId5">
            <a:alphaModFix/>
          </a:blip>
          <a:stretch>
            <a:fillRect/>
          </a:stretch>
        </p:blipFill>
        <p:spPr>
          <a:xfrm>
            <a:off x="8111434" y="2949634"/>
            <a:ext cx="3664967" cy="2748733"/>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1092200" y="1173817"/>
            <a:ext cx="10007600" cy="1272800"/>
          </a:xfrm>
          <a:prstGeom prst="rect">
            <a:avLst/>
          </a:prstGeom>
        </p:spPr>
        <p:txBody>
          <a:bodyPr spcFirstLastPara="1" vert="horz" wrap="square" lIns="121900" tIns="121900" rIns="121900" bIns="121900" rtlCol="0" anchor="t" anchorCtr="0">
            <a:normAutofit/>
          </a:bodyPr>
          <a:lstStyle/>
          <a:p>
            <a:r>
              <a:rPr lang="zh-TW"/>
              <a:t>Pull-Factors</a:t>
            </a:r>
            <a:endParaRPr/>
          </a:p>
        </p:txBody>
      </p:sp>
      <p:sp>
        <p:nvSpPr>
          <p:cNvPr id="147" name="Google Shape;147;p15"/>
          <p:cNvSpPr txBox="1">
            <a:spLocks noGrp="1"/>
          </p:cNvSpPr>
          <p:nvPr>
            <p:ph type="body" idx="1"/>
          </p:nvPr>
        </p:nvSpPr>
        <p:spPr>
          <a:xfrm>
            <a:off x="819767" y="2446633"/>
            <a:ext cx="7282000" cy="3012000"/>
          </a:xfrm>
          <a:prstGeom prst="rect">
            <a:avLst/>
          </a:prstGeom>
        </p:spPr>
        <p:txBody>
          <a:bodyPr spcFirstLastPara="1" vert="horz" wrap="square" lIns="121900" tIns="121900" rIns="121900" bIns="121900" rtlCol="0" anchor="t" anchorCtr="0">
            <a:noAutofit/>
          </a:bodyPr>
          <a:lstStyle/>
          <a:p>
            <a:pPr marL="812780" indent="-507987">
              <a:buClr>
                <a:srgbClr val="000000"/>
              </a:buClr>
              <a:buSzPts val="2400"/>
            </a:pPr>
            <a:r>
              <a:rPr lang="en-US" altLang="zh-TW" sz="3200">
                <a:solidFill>
                  <a:srgbClr val="000000"/>
                </a:solidFill>
              </a:rPr>
              <a:t>more wealth</a:t>
            </a:r>
            <a:endParaRPr sz="3200">
              <a:solidFill>
                <a:srgbClr val="000000"/>
              </a:solidFill>
            </a:endParaRPr>
          </a:p>
          <a:p>
            <a:pPr marL="812780" indent="-507987">
              <a:buClr>
                <a:srgbClr val="000000"/>
              </a:buClr>
              <a:buSzPts val="2400"/>
            </a:pPr>
            <a:r>
              <a:rPr lang="en-US" altLang="zh-TW" sz="3200">
                <a:solidFill>
                  <a:srgbClr val="000000"/>
                </a:solidFill>
              </a:rPr>
              <a:t>better services</a:t>
            </a:r>
            <a:endParaRPr sz="3200">
              <a:solidFill>
                <a:srgbClr val="000000"/>
              </a:solidFill>
            </a:endParaRPr>
          </a:p>
          <a:p>
            <a:pPr marL="812780" indent="-507987">
              <a:buClr>
                <a:srgbClr val="000000"/>
              </a:buClr>
              <a:buSzPts val="2400"/>
            </a:pPr>
            <a:r>
              <a:rPr lang="en-US" altLang="zh-TW" sz="3200">
                <a:solidFill>
                  <a:srgbClr val="000000"/>
                </a:solidFill>
              </a:rPr>
              <a:t>good climate</a:t>
            </a:r>
            <a:endParaRPr sz="3200">
              <a:solidFill>
                <a:srgbClr val="000000"/>
              </a:solidFill>
            </a:endParaRPr>
          </a:p>
          <a:p>
            <a:pPr marL="812780" indent="-507987">
              <a:buClr>
                <a:srgbClr val="000000"/>
              </a:buClr>
              <a:buSzPts val="2400"/>
            </a:pPr>
            <a:r>
              <a:rPr lang="en-US" altLang="zh-TW" sz="3200">
                <a:solidFill>
                  <a:srgbClr val="000000"/>
                </a:solidFill>
              </a:rPr>
              <a:t>safer, less crime</a:t>
            </a:r>
            <a:endParaRPr sz="3200">
              <a:solidFill>
                <a:srgbClr val="000000"/>
              </a:solidFill>
            </a:endParaRPr>
          </a:p>
          <a:p>
            <a:pPr marL="812780" indent="-507987">
              <a:buClr>
                <a:srgbClr val="000000"/>
              </a:buClr>
              <a:buSzPts val="2400"/>
            </a:pPr>
            <a:r>
              <a:rPr lang="en-US" altLang="zh-TW" sz="3200">
                <a:solidFill>
                  <a:srgbClr val="000000"/>
                </a:solidFill>
              </a:rPr>
              <a:t>political stability</a:t>
            </a:r>
            <a:endParaRPr sz="3200">
              <a:solidFill>
                <a:srgbClr val="000000"/>
              </a:solidFill>
            </a:endParaRPr>
          </a:p>
          <a:p>
            <a:pPr marL="812780" indent="-507987">
              <a:buClr>
                <a:srgbClr val="000000"/>
              </a:buClr>
              <a:buSzPts val="2400"/>
            </a:pPr>
            <a:r>
              <a:rPr lang="en-US" altLang="zh-TW" sz="3200">
                <a:solidFill>
                  <a:srgbClr val="000000"/>
                </a:solidFill>
              </a:rPr>
              <a:t>lower risk from natural hazards</a:t>
            </a:r>
            <a:endParaRPr sz="3200">
              <a:solidFill>
                <a:srgbClr val="000000"/>
              </a:solidFill>
            </a:endParaRPr>
          </a:p>
          <a:p>
            <a:pPr marL="0" indent="0">
              <a:spcBef>
                <a:spcPts val="4000"/>
              </a:spcBef>
              <a:spcAft>
                <a:spcPts val="1600"/>
              </a:spcAft>
              <a:buNone/>
            </a:pPr>
            <a:endParaRPr sz="3200">
              <a:solidFill>
                <a:srgbClr val="000000"/>
              </a:solidFill>
            </a:endParaRPr>
          </a:p>
        </p:txBody>
      </p:sp>
      <p:pic>
        <p:nvPicPr>
          <p:cNvPr id="148" name="Google Shape;148;p15"/>
          <p:cNvPicPr preferRelativeResize="0"/>
          <p:nvPr/>
        </p:nvPicPr>
        <p:blipFill>
          <a:blip r:embed="rId3">
            <a:alphaModFix/>
          </a:blip>
          <a:stretch>
            <a:fillRect/>
          </a:stretch>
        </p:blipFill>
        <p:spPr>
          <a:xfrm>
            <a:off x="6214434" y="651484"/>
            <a:ext cx="2625433" cy="2625433"/>
          </a:xfrm>
          <a:prstGeom prst="rect">
            <a:avLst/>
          </a:prstGeom>
          <a:noFill/>
          <a:ln w="28575" cap="flat" cmpd="sng">
            <a:solidFill>
              <a:schemeClr val="lt1"/>
            </a:solidFill>
            <a:prstDash val="solid"/>
            <a:round/>
            <a:headEnd type="none" w="sm" len="sm"/>
            <a:tailEnd type="none" w="sm" len="sm"/>
          </a:ln>
        </p:spPr>
      </p:pic>
      <p:pic>
        <p:nvPicPr>
          <p:cNvPr id="149" name="Google Shape;149;p15"/>
          <p:cNvPicPr preferRelativeResize="0"/>
          <p:nvPr/>
        </p:nvPicPr>
        <p:blipFill>
          <a:blip r:embed="rId4">
            <a:alphaModFix/>
          </a:blip>
          <a:stretch>
            <a:fillRect/>
          </a:stretch>
        </p:blipFill>
        <p:spPr>
          <a:xfrm>
            <a:off x="7651601" y="3606667"/>
            <a:ext cx="3704599" cy="2469733"/>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3"/>
        <p:cNvGrpSpPr/>
        <p:nvPr/>
      </p:nvGrpSpPr>
      <p:grpSpPr>
        <a:xfrm>
          <a:off x="0" y="0"/>
          <a:ext cx="0" cy="0"/>
          <a:chOff x="0" y="0"/>
          <a:chExt cx="0" cy="0"/>
        </a:xfrm>
      </p:grpSpPr>
      <p:sp>
        <p:nvSpPr>
          <p:cNvPr id="154" name="Google Shape;154;p16"/>
          <p:cNvSpPr txBox="1">
            <a:spLocks noGrp="1"/>
          </p:cNvSpPr>
          <p:nvPr>
            <p:ph type="title"/>
          </p:nvPr>
        </p:nvSpPr>
        <p:spPr>
          <a:xfrm>
            <a:off x="975633" y="859300"/>
            <a:ext cx="10007600" cy="1272800"/>
          </a:xfrm>
          <a:prstGeom prst="rect">
            <a:avLst/>
          </a:prstGeom>
        </p:spPr>
        <p:txBody>
          <a:bodyPr spcFirstLastPara="1" vert="horz" wrap="square" lIns="121900" tIns="121900" rIns="121900" bIns="121900" rtlCol="0" anchor="t" anchorCtr="0">
            <a:normAutofit/>
          </a:bodyPr>
          <a:lstStyle/>
          <a:p>
            <a:r>
              <a:rPr lang="zh-TW"/>
              <a:t>Push-Factors</a:t>
            </a:r>
            <a:endParaRPr/>
          </a:p>
        </p:txBody>
      </p:sp>
      <p:sp>
        <p:nvSpPr>
          <p:cNvPr id="155" name="Google Shape;155;p16"/>
          <p:cNvSpPr txBox="1">
            <a:spLocks noGrp="1"/>
          </p:cNvSpPr>
          <p:nvPr>
            <p:ph type="body" idx="1"/>
          </p:nvPr>
        </p:nvSpPr>
        <p:spPr>
          <a:xfrm>
            <a:off x="726867" y="1797000"/>
            <a:ext cx="10007600" cy="3264000"/>
          </a:xfrm>
          <a:prstGeom prst="rect">
            <a:avLst/>
          </a:prstGeom>
        </p:spPr>
        <p:txBody>
          <a:bodyPr spcFirstLastPara="1" vert="horz" wrap="square" lIns="121900" tIns="121900" rIns="121900" bIns="121900" rtlCol="0" anchor="t" anchorCtr="0">
            <a:noAutofit/>
          </a:bodyPr>
          <a:lstStyle/>
          <a:p>
            <a:pPr marL="812780" indent="-507987">
              <a:buClr>
                <a:srgbClr val="231F20"/>
              </a:buClr>
              <a:buSzPts val="2400"/>
              <a:buFont typeface="Arial"/>
              <a:buChar char="●"/>
            </a:pPr>
            <a:r>
              <a:rPr lang="en-US" altLang="zh-TW" sz="3200">
                <a:solidFill>
                  <a:srgbClr val="231F20"/>
                </a:solidFill>
                <a:latin typeface="Arial"/>
                <a:ea typeface="Arial"/>
                <a:cs typeface="Arial"/>
                <a:sym typeface="Arial"/>
              </a:rPr>
              <a:t>lack of services</a:t>
            </a:r>
            <a:endParaRPr sz="3200">
              <a:solidFill>
                <a:srgbClr val="231F20"/>
              </a:solidFill>
              <a:latin typeface="Arial"/>
              <a:ea typeface="Arial"/>
              <a:cs typeface="Arial"/>
              <a:sym typeface="Arial"/>
            </a:endParaRPr>
          </a:p>
          <a:p>
            <a:pPr marL="812780" indent="-507987">
              <a:buClr>
                <a:srgbClr val="231F20"/>
              </a:buClr>
              <a:buSzPts val="2400"/>
              <a:buFont typeface="Arial"/>
              <a:buChar char="●"/>
            </a:pPr>
            <a:r>
              <a:rPr lang="en-US" altLang="zh-TW" sz="3200">
                <a:solidFill>
                  <a:srgbClr val="231F20"/>
                </a:solidFill>
                <a:latin typeface="Arial"/>
                <a:ea typeface="Arial"/>
                <a:cs typeface="Arial"/>
                <a:sym typeface="Arial"/>
              </a:rPr>
              <a:t>lack of safety</a:t>
            </a:r>
            <a:endParaRPr sz="3200">
              <a:solidFill>
                <a:srgbClr val="231F20"/>
              </a:solidFill>
              <a:latin typeface="Arial"/>
              <a:ea typeface="Arial"/>
              <a:cs typeface="Arial"/>
              <a:sym typeface="Arial"/>
            </a:endParaRPr>
          </a:p>
          <a:p>
            <a:pPr marL="812780" indent="-507987">
              <a:buClr>
                <a:srgbClr val="231F20"/>
              </a:buClr>
              <a:buSzPts val="2400"/>
              <a:buFont typeface="Arial"/>
              <a:buChar char="●"/>
            </a:pPr>
            <a:r>
              <a:rPr lang="en-US" altLang="zh-TW" sz="3200">
                <a:solidFill>
                  <a:srgbClr val="231F20"/>
                </a:solidFill>
                <a:latin typeface="Arial"/>
                <a:ea typeface="Arial"/>
                <a:cs typeface="Arial"/>
                <a:sym typeface="Arial"/>
              </a:rPr>
              <a:t>high crime</a:t>
            </a:r>
            <a:endParaRPr sz="3200">
              <a:solidFill>
                <a:srgbClr val="231F20"/>
              </a:solidFill>
              <a:latin typeface="Arial"/>
              <a:ea typeface="Arial"/>
              <a:cs typeface="Arial"/>
              <a:sym typeface="Arial"/>
            </a:endParaRPr>
          </a:p>
          <a:p>
            <a:pPr marL="812780" indent="-507987">
              <a:buClr>
                <a:srgbClr val="231F20"/>
              </a:buClr>
              <a:buSzPts val="2400"/>
              <a:buFont typeface="Arial"/>
              <a:buChar char="●"/>
            </a:pPr>
            <a:r>
              <a:rPr lang="en-US" altLang="zh-TW" sz="3200">
                <a:solidFill>
                  <a:srgbClr val="231F20"/>
                </a:solidFill>
                <a:latin typeface="Arial"/>
                <a:ea typeface="Arial"/>
                <a:cs typeface="Arial"/>
                <a:sym typeface="Arial"/>
              </a:rPr>
              <a:t>crop failure</a:t>
            </a:r>
            <a:endParaRPr sz="3200">
              <a:solidFill>
                <a:srgbClr val="231F20"/>
              </a:solidFill>
              <a:latin typeface="Arial"/>
              <a:ea typeface="Arial"/>
              <a:cs typeface="Arial"/>
              <a:sym typeface="Arial"/>
            </a:endParaRPr>
          </a:p>
          <a:p>
            <a:pPr marL="812780" indent="-507987">
              <a:buClr>
                <a:srgbClr val="231F20"/>
              </a:buClr>
              <a:buSzPts val="2400"/>
              <a:buFont typeface="Arial"/>
              <a:buChar char="●"/>
            </a:pPr>
            <a:r>
              <a:rPr lang="en-US" altLang="zh-TW" sz="3200">
                <a:solidFill>
                  <a:srgbClr val="231F20"/>
                </a:solidFill>
                <a:latin typeface="Arial"/>
                <a:ea typeface="Arial"/>
                <a:cs typeface="Arial"/>
                <a:sym typeface="Arial"/>
              </a:rPr>
              <a:t>drought</a:t>
            </a:r>
            <a:endParaRPr sz="3200">
              <a:solidFill>
                <a:srgbClr val="231F20"/>
              </a:solidFill>
              <a:latin typeface="Arial"/>
              <a:ea typeface="Arial"/>
              <a:cs typeface="Arial"/>
              <a:sym typeface="Arial"/>
            </a:endParaRPr>
          </a:p>
          <a:p>
            <a:pPr marL="812780" indent="-507987">
              <a:buClr>
                <a:srgbClr val="231F20"/>
              </a:buClr>
              <a:buSzPts val="2400"/>
              <a:buFont typeface="Arial"/>
              <a:buChar char="●"/>
            </a:pPr>
            <a:r>
              <a:rPr lang="en-US" altLang="zh-TW" sz="3200">
                <a:solidFill>
                  <a:srgbClr val="231F20"/>
                </a:solidFill>
                <a:latin typeface="Arial"/>
                <a:ea typeface="Arial"/>
                <a:cs typeface="Arial"/>
                <a:sym typeface="Arial"/>
              </a:rPr>
              <a:t>flooding</a:t>
            </a:r>
            <a:endParaRPr sz="3200">
              <a:solidFill>
                <a:srgbClr val="231F20"/>
              </a:solidFill>
              <a:latin typeface="Arial"/>
              <a:ea typeface="Arial"/>
              <a:cs typeface="Arial"/>
              <a:sym typeface="Arial"/>
            </a:endParaRPr>
          </a:p>
          <a:p>
            <a:pPr marL="812780" indent="-507987">
              <a:buClr>
                <a:srgbClr val="231F20"/>
              </a:buClr>
              <a:buSzPts val="2400"/>
              <a:buFont typeface="Arial"/>
              <a:buChar char="●"/>
            </a:pPr>
            <a:r>
              <a:rPr lang="en-US" altLang="zh-TW" sz="3200">
                <a:solidFill>
                  <a:srgbClr val="231F20"/>
                </a:solidFill>
                <a:latin typeface="Arial"/>
                <a:ea typeface="Arial"/>
                <a:cs typeface="Arial"/>
                <a:sym typeface="Arial"/>
              </a:rPr>
              <a:t>poverty</a:t>
            </a:r>
            <a:endParaRPr sz="3200">
              <a:solidFill>
                <a:srgbClr val="231F20"/>
              </a:solidFill>
              <a:latin typeface="Arial"/>
              <a:ea typeface="Arial"/>
              <a:cs typeface="Arial"/>
              <a:sym typeface="Arial"/>
            </a:endParaRPr>
          </a:p>
          <a:p>
            <a:pPr marL="812780" indent="-507987">
              <a:buClr>
                <a:srgbClr val="231F20"/>
              </a:buClr>
              <a:buSzPts val="2400"/>
              <a:buFont typeface="Arial"/>
              <a:buChar char="●"/>
            </a:pPr>
            <a:r>
              <a:rPr lang="en-US" altLang="zh-TW" sz="3200">
                <a:solidFill>
                  <a:srgbClr val="231F20"/>
                </a:solidFill>
                <a:latin typeface="Arial"/>
                <a:ea typeface="Arial"/>
                <a:cs typeface="Arial"/>
                <a:sym typeface="Arial"/>
              </a:rPr>
              <a:t>war</a:t>
            </a:r>
            <a:endParaRPr sz="3200">
              <a:solidFill>
                <a:srgbClr val="231F20"/>
              </a:solidFill>
              <a:latin typeface="Arial"/>
              <a:ea typeface="Arial"/>
              <a:cs typeface="Arial"/>
              <a:sym typeface="Arial"/>
            </a:endParaRPr>
          </a:p>
          <a:p>
            <a:pPr marL="0" indent="0">
              <a:spcBef>
                <a:spcPts val="4000"/>
              </a:spcBef>
              <a:spcAft>
                <a:spcPts val="1600"/>
              </a:spcAft>
              <a:buNone/>
            </a:pPr>
            <a:endParaRPr sz="3200"/>
          </a:p>
        </p:txBody>
      </p:sp>
      <p:pic>
        <p:nvPicPr>
          <p:cNvPr id="156" name="Google Shape;156;p16"/>
          <p:cNvPicPr preferRelativeResize="0"/>
          <p:nvPr/>
        </p:nvPicPr>
        <p:blipFill>
          <a:blip r:embed="rId3">
            <a:alphaModFix/>
          </a:blip>
          <a:stretch>
            <a:fillRect/>
          </a:stretch>
        </p:blipFill>
        <p:spPr>
          <a:xfrm>
            <a:off x="6096000" y="631098"/>
            <a:ext cx="4087400" cy="2365567"/>
          </a:xfrm>
          <a:prstGeom prst="rect">
            <a:avLst/>
          </a:prstGeom>
          <a:noFill/>
          <a:ln w="28575" cap="flat" cmpd="sng">
            <a:solidFill>
              <a:schemeClr val="lt1"/>
            </a:solidFill>
            <a:prstDash val="solid"/>
            <a:round/>
            <a:headEnd type="none" w="sm" len="sm"/>
            <a:tailEnd type="none" w="sm" len="sm"/>
          </a:ln>
        </p:spPr>
      </p:pic>
      <p:pic>
        <p:nvPicPr>
          <p:cNvPr id="157" name="Google Shape;157;p16"/>
          <p:cNvPicPr preferRelativeResize="0"/>
          <p:nvPr/>
        </p:nvPicPr>
        <p:blipFill>
          <a:blip r:embed="rId4">
            <a:alphaModFix/>
          </a:blip>
          <a:stretch>
            <a:fillRect/>
          </a:stretch>
        </p:blipFill>
        <p:spPr>
          <a:xfrm>
            <a:off x="3991634" y="3428993"/>
            <a:ext cx="3784533" cy="2618267"/>
          </a:xfrm>
          <a:prstGeom prst="rect">
            <a:avLst/>
          </a:prstGeom>
          <a:noFill/>
          <a:ln w="28575" cap="flat" cmpd="sng">
            <a:solidFill>
              <a:schemeClr val="lt1"/>
            </a:solidFill>
            <a:prstDash val="solid"/>
            <a:round/>
            <a:headEnd type="none" w="sm" len="sm"/>
            <a:tailEnd type="none" w="sm" len="sm"/>
          </a:ln>
        </p:spPr>
      </p:pic>
      <p:pic>
        <p:nvPicPr>
          <p:cNvPr id="158" name="Google Shape;158;p16"/>
          <p:cNvPicPr preferRelativeResize="0"/>
          <p:nvPr/>
        </p:nvPicPr>
        <p:blipFill>
          <a:blip r:embed="rId5">
            <a:alphaModFix/>
          </a:blip>
          <a:stretch>
            <a:fillRect/>
          </a:stretch>
        </p:blipFill>
        <p:spPr>
          <a:xfrm>
            <a:off x="8741261" y="3429001"/>
            <a:ext cx="2685232" cy="2769135"/>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2"/>
        <p:cNvGrpSpPr/>
        <p:nvPr/>
      </p:nvGrpSpPr>
      <p:grpSpPr>
        <a:xfrm>
          <a:off x="0" y="0"/>
          <a:ext cx="0" cy="0"/>
          <a:chOff x="0" y="0"/>
          <a:chExt cx="0" cy="0"/>
        </a:xfrm>
      </p:grpSpPr>
      <p:sp>
        <p:nvSpPr>
          <p:cNvPr id="233" name="Google Shape;233;p32"/>
          <p:cNvSpPr txBox="1"/>
          <p:nvPr/>
        </p:nvSpPr>
        <p:spPr>
          <a:xfrm>
            <a:off x="286633" y="225167"/>
            <a:ext cx="4831200" cy="615513"/>
          </a:xfrm>
          <a:prstGeom prst="rect">
            <a:avLst/>
          </a:prstGeom>
          <a:noFill/>
          <a:ln>
            <a:noFill/>
          </a:ln>
        </p:spPr>
        <p:txBody>
          <a:bodyPr spcFirstLastPara="1" wrap="square" lIns="121900" tIns="121900" rIns="121900" bIns="121900" anchor="t" anchorCtr="0">
            <a:spAutoFit/>
          </a:bodyPr>
          <a:lstStyle/>
          <a:p>
            <a:r>
              <a:rPr lang="uk" sz="2400" b="1">
                <a:latin typeface="Merriweather"/>
                <a:ea typeface="Merriweather"/>
                <a:cs typeface="Merriweather"/>
                <a:sym typeface="Merriweather"/>
              </a:rPr>
              <a:t>Migration in Ukraine.</a:t>
            </a:r>
            <a:endParaRPr sz="2400" b="1">
              <a:latin typeface="Merriweather"/>
              <a:ea typeface="Merriweather"/>
              <a:cs typeface="Merriweather"/>
              <a:sym typeface="Merriweather"/>
            </a:endParaRPr>
          </a:p>
        </p:txBody>
      </p:sp>
      <p:sp>
        <p:nvSpPr>
          <p:cNvPr id="234" name="Google Shape;234;p32"/>
          <p:cNvSpPr txBox="1"/>
          <p:nvPr/>
        </p:nvSpPr>
        <p:spPr>
          <a:xfrm>
            <a:off x="286633" y="1146400"/>
            <a:ext cx="4831200" cy="3940077"/>
          </a:xfrm>
          <a:prstGeom prst="rect">
            <a:avLst/>
          </a:prstGeom>
          <a:noFill/>
          <a:ln>
            <a:noFill/>
          </a:ln>
        </p:spPr>
        <p:txBody>
          <a:bodyPr spcFirstLastPara="1" wrap="square" lIns="121900" tIns="121900" rIns="121900" bIns="121900" anchor="t" anchorCtr="0">
            <a:spAutoFit/>
          </a:bodyPr>
          <a:lstStyle/>
          <a:p>
            <a:r>
              <a:rPr lang="uk" sz="2667" i="1">
                <a:latin typeface="Merriweather"/>
                <a:ea typeface="Merriweather"/>
                <a:cs typeface="Merriweather"/>
                <a:sym typeface="Merriweather"/>
              </a:rPr>
              <a:t>There are quite a few migrants in my country. They have different goals. People want to have good money, to have a good education, to have a better life abroad.</a:t>
            </a:r>
            <a:r>
              <a:rPr lang="uk" sz="2667" i="1">
                <a:solidFill>
                  <a:srgbClr val="202124"/>
                </a:solidFill>
                <a:latin typeface="Merriweather"/>
                <a:ea typeface="Merriweather"/>
                <a:cs typeface="Merriweather"/>
                <a:sym typeface="Merriweather"/>
              </a:rPr>
              <a:t>Especially Ukrainians go to Europe (Poland, Czech Republic)</a:t>
            </a:r>
            <a:endParaRPr sz="2667" i="1">
              <a:latin typeface="Merriweather"/>
              <a:ea typeface="Merriweather"/>
              <a:cs typeface="Merriweather"/>
              <a:sym typeface="Merriweather"/>
            </a:endParaRPr>
          </a:p>
        </p:txBody>
      </p:sp>
      <p:sp>
        <p:nvSpPr>
          <p:cNvPr id="235" name="Google Shape;235;p32"/>
          <p:cNvSpPr txBox="1"/>
          <p:nvPr/>
        </p:nvSpPr>
        <p:spPr>
          <a:xfrm>
            <a:off x="6837567" y="225168"/>
            <a:ext cx="3684800" cy="615513"/>
          </a:xfrm>
          <a:prstGeom prst="rect">
            <a:avLst/>
          </a:prstGeom>
          <a:noFill/>
          <a:ln>
            <a:noFill/>
          </a:ln>
        </p:spPr>
        <p:txBody>
          <a:bodyPr spcFirstLastPara="1" wrap="square" lIns="121900" tIns="121900" rIns="121900" bIns="121900" anchor="t" anchorCtr="0">
            <a:spAutoFit/>
          </a:bodyPr>
          <a:lstStyle/>
          <a:p>
            <a:r>
              <a:rPr lang="uk" sz="2400" b="1">
                <a:latin typeface="Merriweather"/>
                <a:ea typeface="Merriweather"/>
                <a:cs typeface="Merriweather"/>
                <a:sym typeface="Merriweather"/>
              </a:rPr>
              <a:t>Is this a problem?</a:t>
            </a:r>
            <a:endParaRPr sz="2400" b="1">
              <a:latin typeface="Merriweather"/>
              <a:ea typeface="Merriweather"/>
              <a:cs typeface="Merriweather"/>
              <a:sym typeface="Merriweather"/>
            </a:endParaRPr>
          </a:p>
        </p:txBody>
      </p:sp>
      <p:sp>
        <p:nvSpPr>
          <p:cNvPr id="236" name="Google Shape;236;p32"/>
          <p:cNvSpPr txBox="1"/>
          <p:nvPr/>
        </p:nvSpPr>
        <p:spPr>
          <a:xfrm>
            <a:off x="6898933" y="1146400"/>
            <a:ext cx="4544800" cy="4308831"/>
          </a:xfrm>
          <a:prstGeom prst="rect">
            <a:avLst/>
          </a:prstGeom>
          <a:noFill/>
          <a:ln>
            <a:noFill/>
          </a:ln>
        </p:spPr>
        <p:txBody>
          <a:bodyPr spcFirstLastPara="1" wrap="square" lIns="121900" tIns="121900" rIns="121900" bIns="121900" anchor="t" anchorCtr="0">
            <a:spAutoFit/>
          </a:bodyPr>
          <a:lstStyle/>
          <a:p>
            <a:r>
              <a:rPr lang="uk" sz="2400" i="1">
                <a:latin typeface="Merriweather"/>
                <a:ea typeface="Merriweather"/>
                <a:cs typeface="Merriweather"/>
                <a:sym typeface="Merriweather"/>
              </a:rPr>
              <a:t>In my opinion, this is a big problem. After all, this shows that not everyone in our country can live well, not everyone earns enough money, education isn't as good as in other countries. So, this is a global problem. Because the country will lose a lot of smart people if the economy doesn't develop.</a:t>
            </a:r>
            <a:endParaRPr sz="2400" i="1">
              <a:latin typeface="Merriweather"/>
              <a:ea typeface="Merriweather"/>
              <a:cs typeface="Merriweather"/>
              <a:sym typeface="Merriweather"/>
            </a:endParaRPr>
          </a:p>
        </p:txBody>
      </p:sp>
      <p:pic>
        <p:nvPicPr>
          <p:cNvPr id="237" name="Google Shape;237;p32"/>
          <p:cNvPicPr preferRelativeResize="0"/>
          <p:nvPr/>
        </p:nvPicPr>
        <p:blipFill>
          <a:blip r:embed="rId3">
            <a:alphaModFix/>
          </a:blip>
          <a:stretch>
            <a:fillRect/>
          </a:stretch>
        </p:blipFill>
        <p:spPr>
          <a:xfrm>
            <a:off x="4432134" y="4288801"/>
            <a:ext cx="2569201" cy="2569201"/>
          </a:xfrm>
          <a:prstGeom prst="rect">
            <a:avLst/>
          </a:prstGeom>
          <a:noFill/>
          <a:ln>
            <a:noFill/>
          </a:ln>
        </p:spPr>
      </p:pic>
      <p:sp>
        <p:nvSpPr>
          <p:cNvPr id="238" name="Google Shape;238;p32"/>
          <p:cNvSpPr txBox="1"/>
          <p:nvPr/>
        </p:nvSpPr>
        <p:spPr>
          <a:xfrm>
            <a:off x="409433" y="5998201"/>
            <a:ext cx="2190400" cy="615513"/>
          </a:xfrm>
          <a:prstGeom prst="rect">
            <a:avLst/>
          </a:prstGeom>
          <a:noFill/>
          <a:ln>
            <a:noFill/>
          </a:ln>
        </p:spPr>
        <p:txBody>
          <a:bodyPr spcFirstLastPara="1" wrap="square" lIns="121900" tIns="121900" rIns="121900" bIns="121900" anchor="t" anchorCtr="0">
            <a:spAutoFit/>
          </a:bodyPr>
          <a:lstStyle/>
          <a:p>
            <a:r>
              <a:rPr lang="uk" sz="2400"/>
              <a:t>Evelina Plaksiuk </a:t>
            </a: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2"/>
        <p:cNvGrpSpPr/>
        <p:nvPr/>
      </p:nvGrpSpPr>
      <p:grpSpPr>
        <a:xfrm>
          <a:off x="0" y="0"/>
          <a:ext cx="0" cy="0"/>
          <a:chOff x="0" y="0"/>
          <a:chExt cx="0" cy="0"/>
        </a:xfrm>
      </p:grpSpPr>
      <p:sp>
        <p:nvSpPr>
          <p:cNvPr id="243" name="Google Shape;243;p33"/>
          <p:cNvSpPr txBox="1"/>
          <p:nvPr/>
        </p:nvSpPr>
        <p:spPr>
          <a:xfrm>
            <a:off x="434167" y="217100"/>
            <a:ext cx="1736800" cy="677068"/>
          </a:xfrm>
          <a:prstGeom prst="rect">
            <a:avLst/>
          </a:prstGeom>
          <a:solidFill>
            <a:srgbClr val="D9EAD3"/>
          </a:solidFill>
          <a:ln>
            <a:noFill/>
          </a:ln>
        </p:spPr>
        <p:txBody>
          <a:bodyPr spcFirstLastPara="1" wrap="square" lIns="121900" tIns="121900" rIns="121900" bIns="121900" anchor="t" anchorCtr="0">
            <a:spAutoFit/>
          </a:bodyPr>
          <a:lstStyle/>
          <a:p>
            <a:r>
              <a:rPr lang="uk" sz="2800">
                <a:solidFill>
                  <a:srgbClr val="EA9999"/>
                </a:solidFill>
              </a:rPr>
              <a:t>Migration </a:t>
            </a:r>
            <a:endParaRPr sz="3200">
              <a:solidFill>
                <a:srgbClr val="EA9999"/>
              </a:solidFill>
            </a:endParaRPr>
          </a:p>
        </p:txBody>
      </p:sp>
      <p:sp>
        <p:nvSpPr>
          <p:cNvPr id="244" name="Google Shape;244;p33"/>
          <p:cNvSpPr txBox="1"/>
          <p:nvPr/>
        </p:nvSpPr>
        <p:spPr>
          <a:xfrm>
            <a:off x="355233" y="1151000"/>
            <a:ext cx="6887600" cy="4137182"/>
          </a:xfrm>
          <a:prstGeom prst="rect">
            <a:avLst/>
          </a:prstGeom>
          <a:noFill/>
          <a:ln>
            <a:noFill/>
          </a:ln>
        </p:spPr>
        <p:txBody>
          <a:bodyPr spcFirstLastPara="1" wrap="square" lIns="121900" tIns="121900" rIns="121900" bIns="121900" anchor="t" anchorCtr="0">
            <a:spAutoFit/>
          </a:bodyPr>
          <a:lstStyle/>
          <a:p>
            <a:pPr marR="50799">
              <a:lnSpc>
                <a:spcPct val="128571"/>
              </a:lnSpc>
              <a:buClr>
                <a:schemeClr val="dk1"/>
              </a:buClr>
              <a:buSzPts val="1100"/>
            </a:pPr>
            <a:r>
              <a:rPr lang="uk" sz="2800">
                <a:solidFill>
                  <a:srgbClr val="E8EAED"/>
                </a:solidFill>
                <a:highlight>
                  <a:srgbClr val="303134"/>
                </a:highlight>
              </a:rPr>
              <a:t>In Ukraine, people often migrate because of poor earnings. Mostly people move to European countries. Such as: Poland, Czech Republic, Russia. People also leave for Canada. Moving to these countries, people will run out of a better life, Ukrainians want to earn a lot of money.</a:t>
            </a:r>
            <a:endParaRPr sz="2800">
              <a:solidFill>
                <a:srgbClr val="E8EAED"/>
              </a:solidFill>
              <a:highlight>
                <a:srgbClr val="303134"/>
              </a:highlight>
            </a:endParaRPr>
          </a:p>
        </p:txBody>
      </p:sp>
      <p:sp>
        <p:nvSpPr>
          <p:cNvPr id="245" name="Google Shape;245;p33"/>
          <p:cNvSpPr txBox="1"/>
          <p:nvPr/>
        </p:nvSpPr>
        <p:spPr>
          <a:xfrm>
            <a:off x="434167" y="6029100"/>
            <a:ext cx="3828800" cy="615513"/>
          </a:xfrm>
          <a:prstGeom prst="rect">
            <a:avLst/>
          </a:prstGeom>
          <a:noFill/>
          <a:ln>
            <a:noFill/>
          </a:ln>
        </p:spPr>
        <p:txBody>
          <a:bodyPr spcFirstLastPara="1" wrap="square" lIns="121900" tIns="121900" rIns="121900" bIns="121900" anchor="t" anchorCtr="0">
            <a:spAutoFit/>
          </a:bodyPr>
          <a:lstStyle/>
          <a:p>
            <a:r>
              <a:rPr lang="uk" sz="2400"/>
              <a:t>Holodova Veronika</a:t>
            </a:r>
            <a:endParaRPr sz="24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9"/>
        <p:cNvGrpSpPr/>
        <p:nvPr/>
      </p:nvGrpSpPr>
      <p:grpSpPr>
        <a:xfrm>
          <a:off x="0" y="0"/>
          <a:ext cx="0" cy="0"/>
          <a:chOff x="0" y="0"/>
          <a:chExt cx="0" cy="0"/>
        </a:xfrm>
      </p:grpSpPr>
      <p:sp>
        <p:nvSpPr>
          <p:cNvPr id="250" name="Google Shape;250;p34"/>
          <p:cNvSpPr txBox="1">
            <a:spLocks noGrp="1"/>
          </p:cNvSpPr>
          <p:nvPr>
            <p:ph type="title"/>
          </p:nvPr>
        </p:nvSpPr>
        <p:spPr>
          <a:xfrm>
            <a:off x="415600" y="151533"/>
            <a:ext cx="11360800" cy="763600"/>
          </a:xfrm>
          <a:prstGeom prst="rect">
            <a:avLst/>
          </a:prstGeom>
        </p:spPr>
        <p:txBody>
          <a:bodyPr spcFirstLastPara="1" vert="horz" wrap="square" lIns="121900" tIns="121900" rIns="121900" bIns="121900" rtlCol="0" anchor="t" anchorCtr="0">
            <a:normAutofit fontScale="90000"/>
          </a:bodyPr>
          <a:lstStyle/>
          <a:p>
            <a:r>
              <a:rPr lang="uk">
                <a:latin typeface="Playfair Display"/>
                <a:ea typeface="Playfair Display"/>
                <a:cs typeface="Playfair Display"/>
                <a:sym typeface="Playfair Display"/>
              </a:rPr>
              <a:t>Migration</a:t>
            </a:r>
            <a:endParaRPr>
              <a:latin typeface="Playfair Display"/>
              <a:ea typeface="Playfair Display"/>
              <a:cs typeface="Playfair Display"/>
              <a:sym typeface="Playfair Display"/>
            </a:endParaRPr>
          </a:p>
        </p:txBody>
      </p:sp>
      <p:sp>
        <p:nvSpPr>
          <p:cNvPr id="251" name="Google Shape;251;p34"/>
          <p:cNvSpPr txBox="1">
            <a:spLocks noGrp="1"/>
          </p:cNvSpPr>
          <p:nvPr>
            <p:ph type="body" idx="1"/>
          </p:nvPr>
        </p:nvSpPr>
        <p:spPr>
          <a:xfrm>
            <a:off x="153900" y="1000167"/>
            <a:ext cx="5148400" cy="5744000"/>
          </a:xfrm>
          <a:prstGeom prst="rect">
            <a:avLst/>
          </a:prstGeom>
        </p:spPr>
        <p:txBody>
          <a:bodyPr spcFirstLastPara="1" vert="horz" wrap="square" lIns="121900" tIns="121900" rIns="121900" bIns="121900" rtlCol="0" anchor="t" anchorCtr="0">
            <a:noAutofit/>
          </a:bodyPr>
          <a:lstStyle/>
          <a:p>
            <a:pPr marL="0" marR="50799" indent="0">
              <a:lnSpc>
                <a:spcPct val="128571"/>
              </a:lnSpc>
              <a:buNone/>
            </a:pPr>
            <a:r>
              <a:rPr lang="uk" sz="2400">
                <a:solidFill>
                  <a:srgbClr val="202124"/>
                </a:solidFill>
                <a:highlight>
                  <a:srgbClr val="F8F9FA"/>
                </a:highlight>
                <a:latin typeface="Playfair Display Medium"/>
                <a:ea typeface="Playfair Display Medium"/>
                <a:cs typeface="Playfair Display Medium"/>
                <a:sym typeface="Playfair Display Medium"/>
              </a:rPr>
              <a:t>Many Ukrainians move from their home country to others to earn money because not everyone can find a normal job here and with a normal salary. Also, some move because of politics, problems in the country, </a:t>
            </a:r>
            <a:endParaRPr sz="2400">
              <a:solidFill>
                <a:srgbClr val="202124"/>
              </a:solidFill>
              <a:highlight>
                <a:srgbClr val="F8F9FA"/>
              </a:highlight>
              <a:latin typeface="Playfair Display Medium"/>
              <a:ea typeface="Playfair Display Medium"/>
              <a:cs typeface="Playfair Display Medium"/>
              <a:sym typeface="Playfair Display Medium"/>
            </a:endParaRPr>
          </a:p>
          <a:p>
            <a:pPr marL="0" marR="50799" indent="0">
              <a:lnSpc>
                <a:spcPct val="128571"/>
              </a:lnSpc>
              <a:buNone/>
            </a:pPr>
            <a:r>
              <a:rPr lang="uk" sz="2400">
                <a:solidFill>
                  <a:srgbClr val="202124"/>
                </a:solidFill>
                <a:highlight>
                  <a:srgbClr val="F8F9FA"/>
                </a:highlight>
                <a:latin typeface="Playfair Display Medium"/>
                <a:ea typeface="Playfair Display Medium"/>
                <a:cs typeface="Playfair Display Medium"/>
                <a:sym typeface="Playfair Display Medium"/>
              </a:rPr>
              <a:t>due to high prices for accommodation, meals and more. People go to Poland, Germany, the Czech Republic, America.</a:t>
            </a:r>
            <a:endParaRPr sz="2400">
              <a:solidFill>
                <a:srgbClr val="202124"/>
              </a:solidFill>
              <a:highlight>
                <a:srgbClr val="F8F9FA"/>
              </a:highlight>
              <a:latin typeface="Playfair Display Medium"/>
              <a:ea typeface="Playfair Display Medium"/>
              <a:cs typeface="Playfair Display Medium"/>
              <a:sym typeface="Playfair Display Medium"/>
            </a:endParaRPr>
          </a:p>
          <a:p>
            <a:pPr marL="0" marR="50799" indent="0">
              <a:lnSpc>
                <a:spcPct val="128571"/>
              </a:lnSpc>
              <a:buClr>
                <a:schemeClr val="dk1"/>
              </a:buClr>
              <a:buSzPts val="1100"/>
              <a:buNone/>
            </a:pPr>
            <a:r>
              <a:rPr lang="uk" sz="2400">
                <a:solidFill>
                  <a:srgbClr val="202124"/>
                </a:solidFill>
                <a:highlight>
                  <a:srgbClr val="F8F9FA"/>
                </a:highlight>
                <a:latin typeface="Playfair Display Medium"/>
                <a:ea typeface="Playfair Display Medium"/>
                <a:cs typeface="Playfair Display Medium"/>
                <a:sym typeface="Playfair Display Medium"/>
              </a:rPr>
              <a:t>Veronika Kuzmenko 7-E</a:t>
            </a:r>
            <a:endParaRPr sz="2400">
              <a:solidFill>
                <a:srgbClr val="202124"/>
              </a:solidFill>
              <a:highlight>
                <a:srgbClr val="F8F9FA"/>
              </a:highlight>
              <a:latin typeface="Playfair Display Medium"/>
              <a:ea typeface="Playfair Display Medium"/>
              <a:cs typeface="Playfair Display Medium"/>
              <a:sym typeface="Playfair Display Medium"/>
            </a:endParaRPr>
          </a:p>
          <a:p>
            <a:pPr marL="0" indent="0">
              <a:spcAft>
                <a:spcPts val="1600"/>
              </a:spcAft>
              <a:buNone/>
            </a:pPr>
            <a:endParaRPr sz="2400">
              <a:latin typeface="Playfair Display"/>
              <a:ea typeface="Playfair Display"/>
              <a:cs typeface="Playfair Display"/>
              <a:sym typeface="Playfair Display"/>
            </a:endParaRPr>
          </a:p>
        </p:txBody>
      </p:sp>
      <p:pic>
        <p:nvPicPr>
          <p:cNvPr id="252" name="Google Shape;252;p34"/>
          <p:cNvPicPr preferRelativeResize="0"/>
          <p:nvPr/>
        </p:nvPicPr>
        <p:blipFill>
          <a:blip r:embed="rId3">
            <a:alphaModFix/>
          </a:blip>
          <a:stretch>
            <a:fillRect/>
          </a:stretch>
        </p:blipFill>
        <p:spPr>
          <a:xfrm>
            <a:off x="8587133" y="0"/>
            <a:ext cx="3604867" cy="2421733"/>
          </a:xfrm>
          <a:prstGeom prst="rect">
            <a:avLst/>
          </a:prstGeom>
          <a:noFill/>
          <a:ln>
            <a:noFill/>
          </a:ln>
        </p:spPr>
      </p:pic>
      <p:pic>
        <p:nvPicPr>
          <p:cNvPr id="253" name="Google Shape;253;p34"/>
          <p:cNvPicPr preferRelativeResize="0"/>
          <p:nvPr/>
        </p:nvPicPr>
        <p:blipFill>
          <a:blip r:embed="rId4">
            <a:alphaModFix/>
          </a:blip>
          <a:stretch>
            <a:fillRect/>
          </a:stretch>
        </p:blipFill>
        <p:spPr>
          <a:xfrm>
            <a:off x="8298968" y="2421734"/>
            <a:ext cx="3893033" cy="2112167"/>
          </a:xfrm>
          <a:prstGeom prst="rect">
            <a:avLst/>
          </a:prstGeom>
          <a:noFill/>
          <a:ln>
            <a:noFill/>
          </a:ln>
        </p:spPr>
      </p:pic>
      <p:pic>
        <p:nvPicPr>
          <p:cNvPr id="254" name="Google Shape;254;p34"/>
          <p:cNvPicPr preferRelativeResize="0"/>
          <p:nvPr/>
        </p:nvPicPr>
        <p:blipFill>
          <a:blip r:embed="rId5">
            <a:alphaModFix/>
          </a:blip>
          <a:stretch>
            <a:fillRect/>
          </a:stretch>
        </p:blipFill>
        <p:spPr>
          <a:xfrm>
            <a:off x="8145301" y="4533901"/>
            <a:ext cx="4046700" cy="2324100"/>
          </a:xfrm>
          <a:prstGeom prst="rect">
            <a:avLst/>
          </a:prstGeom>
          <a:noFill/>
          <a:ln>
            <a:noFill/>
          </a:ln>
        </p:spPr>
      </p:pic>
      <p:pic>
        <p:nvPicPr>
          <p:cNvPr id="255" name="Google Shape;255;p34"/>
          <p:cNvPicPr preferRelativeResize="0"/>
          <p:nvPr/>
        </p:nvPicPr>
        <p:blipFill>
          <a:blip r:embed="rId6">
            <a:alphaModFix/>
          </a:blip>
          <a:stretch>
            <a:fillRect/>
          </a:stretch>
        </p:blipFill>
        <p:spPr>
          <a:xfrm>
            <a:off x="5455867" y="0"/>
            <a:ext cx="3131267" cy="2421733"/>
          </a:xfrm>
          <a:prstGeom prst="rect">
            <a:avLst/>
          </a:prstGeom>
          <a:noFill/>
          <a:ln>
            <a:noFill/>
          </a:ln>
        </p:spPr>
      </p:pic>
      <p:pic>
        <p:nvPicPr>
          <p:cNvPr id="256" name="Google Shape;256;p34"/>
          <p:cNvPicPr preferRelativeResize="0"/>
          <p:nvPr/>
        </p:nvPicPr>
        <p:blipFill>
          <a:blip r:embed="rId7">
            <a:alphaModFix/>
          </a:blip>
          <a:stretch>
            <a:fillRect/>
          </a:stretch>
        </p:blipFill>
        <p:spPr>
          <a:xfrm>
            <a:off x="5455867" y="2419334"/>
            <a:ext cx="2843100" cy="2112167"/>
          </a:xfrm>
          <a:prstGeom prst="rect">
            <a:avLst/>
          </a:prstGeom>
          <a:noFill/>
          <a:ln>
            <a:noFill/>
          </a:ln>
        </p:spPr>
      </p:pic>
      <p:pic>
        <p:nvPicPr>
          <p:cNvPr id="257" name="Google Shape;257;p34"/>
          <p:cNvPicPr preferRelativeResize="0"/>
          <p:nvPr/>
        </p:nvPicPr>
        <p:blipFill>
          <a:blip r:embed="rId8">
            <a:alphaModFix/>
          </a:blip>
          <a:stretch>
            <a:fillRect/>
          </a:stretch>
        </p:blipFill>
        <p:spPr>
          <a:xfrm>
            <a:off x="5302201" y="4533901"/>
            <a:ext cx="2843100" cy="23241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1"/>
        <p:cNvGrpSpPr/>
        <p:nvPr/>
      </p:nvGrpSpPr>
      <p:grpSpPr>
        <a:xfrm>
          <a:off x="0" y="0"/>
          <a:ext cx="0" cy="0"/>
          <a:chOff x="0" y="0"/>
          <a:chExt cx="0" cy="0"/>
        </a:xfrm>
      </p:grpSpPr>
      <p:sp>
        <p:nvSpPr>
          <p:cNvPr id="262" name="Google Shape;262;p35"/>
          <p:cNvSpPr txBox="1"/>
          <p:nvPr/>
        </p:nvSpPr>
        <p:spPr>
          <a:xfrm>
            <a:off x="2627533" y="1"/>
            <a:ext cx="7337200" cy="984845"/>
          </a:xfrm>
          <a:prstGeom prst="rect">
            <a:avLst/>
          </a:prstGeom>
          <a:noFill/>
          <a:ln>
            <a:noFill/>
          </a:ln>
        </p:spPr>
        <p:txBody>
          <a:bodyPr spcFirstLastPara="1" wrap="square" lIns="121900" tIns="121900" rIns="121900" bIns="121900" anchor="t" anchorCtr="0">
            <a:spAutoFit/>
          </a:bodyPr>
          <a:lstStyle/>
          <a:p>
            <a:endParaRPr sz="4800"/>
          </a:p>
        </p:txBody>
      </p:sp>
      <p:sp>
        <p:nvSpPr>
          <p:cNvPr id="263" name="Google Shape;263;p35"/>
          <p:cNvSpPr/>
          <p:nvPr/>
        </p:nvSpPr>
        <p:spPr>
          <a:xfrm>
            <a:off x="330533" y="324200"/>
            <a:ext cx="4759267" cy="799533"/>
          </a:xfrm>
          <a:prstGeom prst="flowChartDisplay">
            <a:avLst/>
          </a:prstGeom>
          <a:solidFill>
            <a:srgbClr val="F3F3F3"/>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highlight>
                <a:srgbClr val="F3F3F3"/>
              </a:highlight>
            </a:endParaRPr>
          </a:p>
        </p:txBody>
      </p:sp>
      <p:sp>
        <p:nvSpPr>
          <p:cNvPr id="264" name="Google Shape;264;p35"/>
          <p:cNvSpPr txBox="1"/>
          <p:nvPr/>
        </p:nvSpPr>
        <p:spPr>
          <a:xfrm>
            <a:off x="1206333" y="313567"/>
            <a:ext cx="3586000" cy="820633"/>
          </a:xfrm>
          <a:prstGeom prst="rect">
            <a:avLst/>
          </a:prstGeom>
          <a:noFill/>
          <a:ln>
            <a:noFill/>
          </a:ln>
        </p:spPr>
        <p:txBody>
          <a:bodyPr spcFirstLastPara="1" wrap="square" lIns="121900" tIns="121900" rIns="121900" bIns="121900" anchor="t" anchorCtr="0">
            <a:spAutoFit/>
          </a:bodyPr>
          <a:lstStyle/>
          <a:p>
            <a:r>
              <a:rPr lang="uk" sz="3733">
                <a:solidFill>
                  <a:srgbClr val="202124"/>
                </a:solidFill>
                <a:highlight>
                  <a:srgbClr val="F8F9FA"/>
                </a:highlight>
                <a:latin typeface="Amatic SC"/>
                <a:ea typeface="Amatic SC"/>
                <a:cs typeface="Amatic SC"/>
                <a:sym typeface="Amatic SC"/>
              </a:rPr>
              <a:t>migration in Ukraine</a:t>
            </a:r>
            <a:endParaRPr sz="3733">
              <a:solidFill>
                <a:srgbClr val="202124"/>
              </a:solidFill>
              <a:highlight>
                <a:srgbClr val="F8F9FA"/>
              </a:highlight>
              <a:latin typeface="Amatic SC"/>
              <a:ea typeface="Amatic SC"/>
              <a:cs typeface="Amatic SC"/>
              <a:sym typeface="Amatic SC"/>
            </a:endParaRPr>
          </a:p>
        </p:txBody>
      </p:sp>
      <p:sp>
        <p:nvSpPr>
          <p:cNvPr id="265" name="Google Shape;265;p35"/>
          <p:cNvSpPr/>
          <p:nvPr/>
        </p:nvSpPr>
        <p:spPr>
          <a:xfrm>
            <a:off x="6758832" y="244700"/>
            <a:ext cx="4280040" cy="49579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6" name="Google Shape;266;p35"/>
          <p:cNvSpPr txBox="1"/>
          <p:nvPr/>
        </p:nvSpPr>
        <p:spPr>
          <a:xfrm>
            <a:off x="6758833" y="246400"/>
            <a:ext cx="5223600" cy="492402"/>
          </a:xfrm>
          <a:prstGeom prst="rect">
            <a:avLst/>
          </a:prstGeom>
          <a:noFill/>
          <a:ln>
            <a:noFill/>
          </a:ln>
        </p:spPr>
        <p:txBody>
          <a:bodyPr spcFirstLastPara="1" wrap="square" lIns="121900" tIns="121900" rIns="121900" bIns="121900" anchor="t" anchorCtr="0">
            <a:spAutoFit/>
          </a:bodyPr>
          <a:lstStyle/>
          <a:p>
            <a:r>
              <a:rPr lang="uk" sz="1600">
                <a:latin typeface="Courier New"/>
                <a:ea typeface="Courier New"/>
                <a:cs typeface="Courier New"/>
                <a:sym typeface="Courier New"/>
              </a:rPr>
              <a:t>a little bite history and reason</a:t>
            </a:r>
            <a:endParaRPr sz="1200">
              <a:latin typeface="Courier New"/>
              <a:ea typeface="Courier New"/>
              <a:cs typeface="Courier New"/>
              <a:sym typeface="Courier New"/>
            </a:endParaRPr>
          </a:p>
        </p:txBody>
      </p:sp>
      <p:sp>
        <p:nvSpPr>
          <p:cNvPr id="267" name="Google Shape;267;p35"/>
          <p:cNvSpPr/>
          <p:nvPr/>
        </p:nvSpPr>
        <p:spPr>
          <a:xfrm>
            <a:off x="5783867" y="985200"/>
            <a:ext cx="5502800" cy="3658400"/>
          </a:xfrm>
          <a:prstGeom prst="foldedCorner">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8" name="Google Shape;268;p35"/>
          <p:cNvSpPr txBox="1"/>
          <p:nvPr/>
        </p:nvSpPr>
        <p:spPr>
          <a:xfrm>
            <a:off x="5833467" y="1111000"/>
            <a:ext cx="5403600" cy="3528490"/>
          </a:xfrm>
          <a:prstGeom prst="rect">
            <a:avLst/>
          </a:prstGeom>
          <a:noFill/>
          <a:ln>
            <a:noFill/>
          </a:ln>
        </p:spPr>
        <p:txBody>
          <a:bodyPr spcFirstLastPara="1" wrap="square" lIns="121900" tIns="121900" rIns="121900" bIns="121900" anchor="t" anchorCtr="0">
            <a:spAutoFit/>
          </a:bodyPr>
          <a:lstStyle/>
          <a:p>
            <a:r>
              <a:rPr lang="uk" sz="2133">
                <a:latin typeface="Oswald"/>
                <a:ea typeface="Oswald"/>
                <a:cs typeface="Oswald"/>
                <a:sym typeface="Oswald"/>
              </a:rPr>
              <a:t>Migration began in Ukraine in 1877 and now Ukrainians are migrating, by the way, at the moment the most popular country for migration is Poland. Why did people start looking for work and a new life abroad? In my opinian on  the first place is salary. For example, a nurse. in Ukraine this work is estimated at about $ 450, while in America (gross) about $ 6,000. People also migrate because of a change of place of work and also their family`s or person's own reasons for migration</a:t>
            </a:r>
            <a:endParaRPr sz="2133">
              <a:latin typeface="Oswald"/>
              <a:ea typeface="Oswald"/>
              <a:cs typeface="Oswald"/>
              <a:sym typeface="Oswald"/>
            </a:endParaRPr>
          </a:p>
        </p:txBody>
      </p:sp>
      <p:sp>
        <p:nvSpPr>
          <p:cNvPr id="269" name="Google Shape;269;p35"/>
          <p:cNvSpPr txBox="1"/>
          <p:nvPr/>
        </p:nvSpPr>
        <p:spPr>
          <a:xfrm>
            <a:off x="528800" y="2660567"/>
            <a:ext cx="4379200" cy="1231066"/>
          </a:xfrm>
          <a:prstGeom prst="rect">
            <a:avLst/>
          </a:prstGeom>
          <a:noFill/>
          <a:ln>
            <a:noFill/>
          </a:ln>
        </p:spPr>
        <p:txBody>
          <a:bodyPr spcFirstLastPara="1" wrap="square" lIns="121900" tIns="121900" rIns="121900" bIns="121900" anchor="t" anchorCtr="0">
            <a:spAutoFit/>
          </a:bodyPr>
          <a:lstStyle/>
          <a:p>
            <a:r>
              <a:rPr lang="uk" sz="3200">
                <a:latin typeface="Amatic SC"/>
                <a:ea typeface="Amatic SC"/>
                <a:cs typeface="Amatic SC"/>
                <a:sym typeface="Amatic SC"/>
              </a:rPr>
              <a:t>Currently, there are about 3 million migrants from Ukraine</a:t>
            </a:r>
            <a:endParaRPr sz="3200">
              <a:latin typeface="Amatic SC"/>
              <a:ea typeface="Amatic SC"/>
              <a:cs typeface="Amatic SC"/>
              <a:sym typeface="Amatic SC"/>
            </a:endParaRPr>
          </a:p>
        </p:txBody>
      </p:sp>
      <p:sp>
        <p:nvSpPr>
          <p:cNvPr id="270" name="Google Shape;270;p35"/>
          <p:cNvSpPr txBox="1"/>
          <p:nvPr/>
        </p:nvSpPr>
        <p:spPr>
          <a:xfrm>
            <a:off x="8609700" y="6283201"/>
            <a:ext cx="3718000" cy="574412"/>
          </a:xfrm>
          <a:prstGeom prst="rect">
            <a:avLst/>
          </a:prstGeom>
          <a:noFill/>
          <a:ln>
            <a:noFill/>
          </a:ln>
        </p:spPr>
        <p:txBody>
          <a:bodyPr spcFirstLastPara="1" wrap="square" lIns="121900" tIns="121900" rIns="121900" bIns="121900" anchor="t" anchorCtr="0">
            <a:spAutoFit/>
          </a:bodyPr>
          <a:lstStyle/>
          <a:p>
            <a:r>
              <a:rPr lang="uk" sz="2133">
                <a:solidFill>
                  <a:schemeClr val="lt1"/>
                </a:solidFill>
                <a:latin typeface="Oswald"/>
                <a:ea typeface="Oswald"/>
                <a:cs typeface="Oswald"/>
                <a:sym typeface="Oswald"/>
              </a:rPr>
              <a:t>Uliana Moshkova 7-D class</a:t>
            </a:r>
            <a:endParaRPr sz="2133">
              <a:solidFill>
                <a:schemeClr val="lt1"/>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BF0A1DC-5E5D-3C4B-A24A-61BE6E23A484}"/>
              </a:ext>
            </a:extLst>
          </p:cNvPr>
          <p:cNvSpPr>
            <a:spLocks noGrp="1"/>
          </p:cNvSpPr>
          <p:nvPr>
            <p:ph type="title"/>
          </p:nvPr>
        </p:nvSpPr>
        <p:spPr>
          <a:xfrm>
            <a:off x="500337" y="435180"/>
            <a:ext cx="9404723" cy="1400530"/>
          </a:xfrm>
        </p:spPr>
        <p:txBody>
          <a:bodyPr/>
          <a:lstStyle/>
          <a:p>
            <a:r>
              <a:rPr lang="x-none" dirty="0"/>
              <a:t>HOW DOES CLIMATE CHANGE AFFECT TAIWAN?</a:t>
            </a:r>
          </a:p>
        </p:txBody>
      </p:sp>
      <p:sp>
        <p:nvSpPr>
          <p:cNvPr id="5" name="文字方塊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355217A-F3D6-F542-A008-A1F9E95CC3CB}"/>
              </a:ext>
            </a:extLst>
          </p:cNvPr>
          <p:cNvSpPr txBox="1"/>
          <p:nvPr/>
        </p:nvSpPr>
        <p:spPr>
          <a:xfrm>
            <a:off x="367950" y="1906062"/>
            <a:ext cx="6147722" cy="1938992"/>
          </a:xfrm>
          <a:prstGeom prst="rect">
            <a:avLst/>
          </a:prstGeom>
          <a:noFill/>
        </p:spPr>
        <p:txBody>
          <a:bodyPr wrap="square">
            <a:spAutoFit/>
          </a:bodyPr>
          <a:lstStyle/>
          <a:p>
            <a:r>
              <a:rPr lang="en-US" altLang="zh-TW" sz="2000" dirty="0"/>
              <a:t>According to the IPCC, the main effects of climate change in Taiwan includes:</a:t>
            </a:r>
          </a:p>
          <a:p>
            <a:pPr marL="342900" indent="-342900">
              <a:buFont typeface="Arial" panose="020B0604020202020204" pitchFamily="34" charset="0"/>
              <a:buChar char="•"/>
            </a:pPr>
            <a:r>
              <a:rPr lang="en-US" altLang="zh-TW" sz="2000" dirty="0"/>
              <a:t>Extreme heat</a:t>
            </a:r>
          </a:p>
          <a:p>
            <a:pPr marL="342900" indent="-342900">
              <a:buFont typeface="Arial" panose="020B0604020202020204" pitchFamily="34" charset="0"/>
              <a:buChar char="•"/>
            </a:pPr>
            <a:r>
              <a:rPr lang="en-US" altLang="zh-TW" sz="2000" dirty="0"/>
              <a:t>Heavy rainfall</a:t>
            </a:r>
          </a:p>
          <a:p>
            <a:pPr marL="342900" indent="-342900">
              <a:buFont typeface="Arial" panose="020B0604020202020204" pitchFamily="34" charset="0"/>
              <a:buChar char="•"/>
            </a:pPr>
            <a:r>
              <a:rPr lang="en-US" altLang="zh-TW" sz="2000" dirty="0"/>
              <a:t>Increased frequency</a:t>
            </a:r>
          </a:p>
          <a:p>
            <a:pPr marL="342900" indent="-342900">
              <a:buFont typeface="Arial" panose="020B0604020202020204" pitchFamily="34" charset="0"/>
              <a:buChar char="•"/>
            </a:pPr>
            <a:r>
              <a:rPr lang="en-US" altLang="zh-TW" sz="2000" dirty="0"/>
              <a:t>Intensity of typhoons(hurricanes)</a:t>
            </a:r>
            <a:endParaRPr lang="zh-TW" altLang="en-US" sz="2000" dirty="0"/>
          </a:p>
        </p:txBody>
      </p:sp>
      <p:grpSp>
        <p:nvGrpSpPr>
          <p:cNvPr id="9" name="Group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6AE1733-A2B7-014C-A5AB-6B3885FD0CBF}"/>
              </a:ext>
            </a:extLst>
          </p:cNvPr>
          <p:cNvGrpSpPr/>
          <p:nvPr/>
        </p:nvGrpSpPr>
        <p:grpSpPr>
          <a:xfrm>
            <a:off x="2897288" y="1679816"/>
            <a:ext cx="8148149" cy="4784898"/>
            <a:chOff x="2897288" y="1679816"/>
            <a:chExt cx="8148149" cy="4784898"/>
          </a:xfrm>
        </p:grpSpPr>
        <p:pic>
          <p:nvPicPr>
            <p:cNvPr id="4" name="圖片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92BC75B-7A8E-B045-9D00-9CAD182F72B2}"/>
                </a:ext>
              </a:extLst>
            </p:cNvPr>
            <p:cNvPicPr>
              <a:picLocks noChangeAspect="1"/>
            </p:cNvPicPr>
            <p:nvPr/>
          </p:nvPicPr>
          <p:blipFill>
            <a:blip r:embed="rId2"/>
            <a:stretch>
              <a:fillRect/>
            </a:stretch>
          </p:blipFill>
          <p:spPr>
            <a:xfrm>
              <a:off x="6870789" y="4116475"/>
              <a:ext cx="4174648" cy="2348239"/>
            </a:xfrm>
            <a:prstGeom prst="rect">
              <a:avLst/>
            </a:prstGeom>
            <a:ln w="88900"/>
          </p:spPr>
          <p:style>
            <a:lnRef idx="2">
              <a:schemeClr val="dk1"/>
            </a:lnRef>
            <a:fillRef idx="1">
              <a:schemeClr val="lt1"/>
            </a:fillRef>
            <a:effectRef idx="0">
              <a:schemeClr val="dk1"/>
            </a:effectRef>
            <a:fontRef idx="minor">
              <a:schemeClr val="dk1"/>
            </a:fontRef>
          </p:style>
        </p:pic>
        <p:pic>
          <p:nvPicPr>
            <p:cNvPr id="6" name="圖片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5EAC95E-4033-1647-9CF4-C56A88252F7A}"/>
                </a:ext>
              </a:extLst>
            </p:cNvPr>
            <p:cNvPicPr>
              <a:picLocks noChangeAspect="1"/>
            </p:cNvPicPr>
            <p:nvPr/>
          </p:nvPicPr>
          <p:blipFill>
            <a:blip r:embed="rId3"/>
            <a:stretch>
              <a:fillRect/>
            </a:stretch>
          </p:blipFill>
          <p:spPr>
            <a:xfrm>
              <a:off x="8585604" y="1679816"/>
              <a:ext cx="2459833" cy="2459833"/>
            </a:xfrm>
            <a:prstGeom prst="rect">
              <a:avLst/>
            </a:prstGeom>
            <a:ln w="88900"/>
          </p:spPr>
          <p:style>
            <a:lnRef idx="2">
              <a:schemeClr val="dk1"/>
            </a:lnRef>
            <a:fillRef idx="1">
              <a:schemeClr val="lt1"/>
            </a:fillRef>
            <a:effectRef idx="0">
              <a:schemeClr val="dk1"/>
            </a:effectRef>
            <a:fontRef idx="minor">
              <a:schemeClr val="dk1"/>
            </a:fontRef>
          </p:style>
        </p:pic>
        <p:pic>
          <p:nvPicPr>
            <p:cNvPr id="7" name="圖片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EE0072E-16CA-AA48-8F5C-08E9231769BB}"/>
                </a:ext>
              </a:extLst>
            </p:cNvPr>
            <p:cNvPicPr>
              <a:picLocks noChangeAspect="1"/>
            </p:cNvPicPr>
            <p:nvPr/>
          </p:nvPicPr>
          <p:blipFill>
            <a:blip r:embed="rId4"/>
            <a:stretch>
              <a:fillRect/>
            </a:stretch>
          </p:blipFill>
          <p:spPr>
            <a:xfrm>
              <a:off x="2897288" y="4187726"/>
              <a:ext cx="3973501" cy="2235094"/>
            </a:xfrm>
            <a:prstGeom prst="rect">
              <a:avLst/>
            </a:prstGeom>
            <a:ln w="88900"/>
          </p:spPr>
          <p:style>
            <a:lnRef idx="2">
              <a:schemeClr val="dk1"/>
            </a:lnRef>
            <a:fillRef idx="1">
              <a:schemeClr val="lt1"/>
            </a:fillRef>
            <a:effectRef idx="0">
              <a:schemeClr val="dk1"/>
            </a:effectRef>
            <a:fontRef idx="minor">
              <a:schemeClr val="dk1"/>
            </a:fontRef>
          </p:style>
        </p:pic>
        <p:pic>
          <p:nvPicPr>
            <p:cNvPr id="1026" name="Picture 2" descr="Extremely heavy rain to sweep northern Taiwan | Taiwan News | 2016-09-08  00:00:0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B5776D1-673B-D940-9FA5-4135911E7BBB}"/>
                </a:ext>
              </a:extLst>
            </p:cNvPr>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76608" y="2421017"/>
              <a:ext cx="2808996" cy="1731084"/>
            </a:xfrm>
            <a:prstGeom prst="rect">
              <a:avLst/>
            </a:prstGeom>
            <a:ln w="88900"/>
          </p:spPr>
          <p:style>
            <a:lnRef idx="2">
              <a:schemeClr val="dk1"/>
            </a:lnRef>
            <a:fillRef idx="1">
              <a:schemeClr val="lt1"/>
            </a:fillRef>
            <a:effectRef idx="0">
              <a:schemeClr val="dk1"/>
            </a:effectRef>
            <a:fontRef idx="minor">
              <a:schemeClr val="dk1"/>
            </a:fontRef>
          </p:style>
        </p:pic>
      </p:grpSp>
      <p:sp>
        <p:nvSpPr>
          <p:cNvPr id="8" name="TextBox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6965061-6637-6B44-9B96-D633F8897ECB}"/>
              </a:ext>
            </a:extLst>
          </p:cNvPr>
          <p:cNvSpPr txBox="1"/>
          <p:nvPr/>
        </p:nvSpPr>
        <p:spPr>
          <a:xfrm>
            <a:off x="500337" y="4651512"/>
            <a:ext cx="2131908" cy="954107"/>
          </a:xfrm>
          <a:prstGeom prst="rect">
            <a:avLst/>
          </a:prstGeom>
          <a:noFill/>
        </p:spPr>
        <p:txBody>
          <a:bodyPr wrap="square" rtlCol="0">
            <a:spAutoFit/>
          </a:bodyPr>
          <a:lstStyle/>
          <a:p>
            <a:r>
              <a:rPr lang="en-GB" sz="1400" dirty="0"/>
              <a:t>T</a:t>
            </a:r>
            <a:r>
              <a:rPr lang="x-none" sz="1400" dirty="0"/>
              <a:t>ranslation:</a:t>
            </a:r>
          </a:p>
          <a:p>
            <a:r>
              <a:rPr lang="x-none" sz="1400" dirty="0"/>
              <a:t>Taiwan will be lacking the winter season by the year 2060</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6025837"/>
      </p:ext>
    </p:extLst>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1B2258F-86CA-4D4D-8270-BC05FCDEBFB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Seedlings growing in a garden with sunlight">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34180C5-D605-4E53-8C70-00F4FFE0B3FF}"/>
              </a:ext>
            </a:extLst>
          </p:cNvPr>
          <p:cNvPicPr>
            <a:picLocks noChangeAspect="1"/>
          </p:cNvPicPr>
          <p:nvPr/>
        </p:nvPicPr>
        <p:blipFill rotWithShape="1">
          <a:blip r:embed="rId2">
            <a:alphaModFix amt="50000"/>
          </a:blip>
          <a:srcRect t="15730"/>
          <a:stretch/>
        </p:blipFill>
        <p:spPr>
          <a:xfrm>
            <a:off x="20" y="1"/>
            <a:ext cx="12191980" cy="6857999"/>
          </a:xfrm>
          <a:prstGeom prst="rect">
            <a:avLst/>
          </a:prstGeom>
        </p:spPr>
      </p:pic>
      <p:sp>
        <p:nvSpPr>
          <p:cNvPr id="4"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87ECF1B-C6AC-664E-A2F1-8CE5C6523977}"/>
              </a:ext>
            </a:extLst>
          </p:cNvPr>
          <p:cNvSpPr>
            <a:spLocks noGrp="1"/>
          </p:cNvSpPr>
          <p:nvPr>
            <p:ph type="ctrTitle"/>
          </p:nvPr>
        </p:nvSpPr>
        <p:spPr>
          <a:xfrm>
            <a:off x="1524000" y="1122362"/>
            <a:ext cx="9144000" cy="2900518"/>
          </a:xfrm>
        </p:spPr>
        <p:txBody>
          <a:bodyPr>
            <a:normAutofit/>
          </a:bodyPr>
          <a:lstStyle/>
          <a:p>
            <a:r>
              <a:rPr lang="x-none" dirty="0">
                <a:solidFill>
                  <a:srgbClr val="FFFFFF"/>
                </a:solidFill>
              </a:rPr>
              <a:t>Planting Tree </a:t>
            </a:r>
            <a:r>
              <a:rPr lang="x-none" dirty="0"/>
              <a:t>in St.Paul School Campus</a:t>
            </a:r>
            <a:endParaRPr lang="x-none" dirty="0">
              <a:solidFill>
                <a:srgbClr val="FFFFFF"/>
              </a:solidFill>
            </a:endParaRPr>
          </a:p>
        </p:txBody>
      </p:sp>
      <p:sp>
        <p:nvSpPr>
          <p:cNvPr id="5" name="Subtit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D1AB969-54A0-6843-B39E-1AB43077F67E}"/>
              </a:ext>
            </a:extLst>
          </p:cNvPr>
          <p:cNvSpPr>
            <a:spLocks noGrp="1"/>
          </p:cNvSpPr>
          <p:nvPr>
            <p:ph type="subTitle" idx="1"/>
          </p:nvPr>
        </p:nvSpPr>
        <p:spPr>
          <a:xfrm>
            <a:off x="1524000" y="4159404"/>
            <a:ext cx="9144000" cy="1098395"/>
          </a:xfrm>
        </p:spPr>
        <p:txBody>
          <a:bodyPr>
            <a:normAutofit/>
          </a:bodyPr>
          <a:lstStyle/>
          <a:p>
            <a:r>
              <a:rPr lang="x-none">
                <a:solidFill>
                  <a:srgbClr val="FFFFFF"/>
                </a:solidFill>
              </a:rPr>
              <a:t>Final project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322203"/>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23AC064-BC96-4F32-8AE1-B2FD3875482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54E526F-9559-F847-85F9-9D379136AFD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Planting trees in our school yard</a:t>
            </a:r>
          </a:p>
        </p:txBody>
      </p:sp>
      <p:cxnSp>
        <p:nvCxnSpPr>
          <p:cNvPr id="23" name="Straight Connector 2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E7C77BC-7138-40B1-A15B-20F57A494629}"/>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ree, person, outdoor&#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C05A6D2-53C8-7E49-BF2A-4C9EDB9C194E}"/>
              </a:ext>
            </a:extLst>
          </p:cNvPr>
          <p:cNvPicPr>
            <a:picLocks noChangeAspect="1"/>
          </p:cNvPicPr>
          <p:nvPr/>
        </p:nvPicPr>
        <p:blipFill>
          <a:blip r:embed="rId2"/>
          <a:stretch>
            <a:fillRect/>
          </a:stretch>
        </p:blipFill>
        <p:spPr>
          <a:xfrm rot="5400000">
            <a:off x="1060707" y="2926523"/>
            <a:ext cx="3997637" cy="2998227"/>
          </a:xfrm>
          <a:prstGeom prst="rect">
            <a:avLst/>
          </a:prstGeom>
        </p:spPr>
      </p:pic>
      <p:cxnSp>
        <p:nvCxnSpPr>
          <p:cNvPr id="25" name="Straight Connector 2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B146403-F3D6-484B-B2ED-97F9565D0370}"/>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walking&#10;&#10;Description automatically generated with low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3957B6C-8E0B-5847-8C28-44A84A6A1021}"/>
              </a:ext>
            </a:extLst>
          </p:cNvPr>
          <p:cNvPicPr>
            <a:picLocks noGrp="1" noChangeAspect="1"/>
          </p:cNvPicPr>
          <p:nvPr>
            <p:ph idx="1"/>
          </p:nvPr>
        </p:nvPicPr>
        <p:blipFill>
          <a:blip r:embed="rId3"/>
          <a:stretch>
            <a:fillRect/>
          </a:stretch>
        </p:blipFill>
        <p:spPr>
          <a:xfrm>
            <a:off x="6507940" y="2426818"/>
            <a:ext cx="5330182" cy="399763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5997068"/>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315A173-BE4D-9846-9838-181000F4047E}"/>
              </a:ext>
            </a:extLst>
          </p:cNvPr>
          <p:cNvSpPr>
            <a:spLocks noGrp="1"/>
          </p:cNvSpPr>
          <p:nvPr>
            <p:ph type="title"/>
          </p:nvPr>
        </p:nvSpPr>
        <p:spPr/>
        <p:txBody>
          <a:bodyPr/>
          <a:lstStyle/>
          <a:p>
            <a:r>
              <a:rPr lang="x-none" dirty="0"/>
              <a:t>HOW WE CAN COMBAT CLIMATE CHANGE</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99C7309-BD1E-3F4F-82A5-81CEF1D01C56}"/>
              </a:ext>
            </a:extLst>
          </p:cNvPr>
          <p:cNvSpPr>
            <a:spLocks noGrp="1"/>
          </p:cNvSpPr>
          <p:nvPr>
            <p:ph idx="1"/>
          </p:nvPr>
        </p:nvSpPr>
        <p:spPr/>
        <p:txBody>
          <a:bodyPr/>
          <a:lstStyle/>
          <a:p>
            <a:pPr>
              <a:buFont typeface="Wingdings" pitchFamily="2" charset="2"/>
              <a:buChar char="Ø"/>
            </a:pPr>
            <a:r>
              <a:rPr lang="en-GB" dirty="0"/>
              <a:t>Save energy at home</a:t>
            </a:r>
          </a:p>
          <a:p>
            <a:pPr>
              <a:buFont typeface="Wingdings" pitchFamily="2" charset="2"/>
              <a:buChar char="Ø"/>
            </a:pPr>
            <a:r>
              <a:rPr lang="en-GB" dirty="0"/>
              <a:t>Walk, bike, or take public transport</a:t>
            </a:r>
          </a:p>
          <a:p>
            <a:pPr>
              <a:buFont typeface="Wingdings" pitchFamily="2" charset="2"/>
              <a:buChar char="Ø"/>
            </a:pPr>
            <a:r>
              <a:rPr lang="en-GB" dirty="0"/>
              <a:t>Reduce, reuse, repair, recycle</a:t>
            </a:r>
          </a:p>
          <a:p>
            <a:pPr>
              <a:buFont typeface="Wingdings" pitchFamily="2" charset="2"/>
              <a:buChar char="Ø"/>
            </a:pPr>
            <a:r>
              <a:rPr lang="en-GB" dirty="0"/>
              <a:t>Choose eco-friendly products</a:t>
            </a:r>
          </a:p>
          <a:p>
            <a:endParaRPr lang="x-none" dirty="0"/>
          </a:p>
        </p:txBody>
      </p:sp>
      <p:pic>
        <p:nvPicPr>
          <p:cNvPr id="2050" name="Picture 2" descr="Green Eco Energy Saving Bulb - Stock Illustration [42666599] - PIXTA">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21B368-7A5E-814D-93C3-A9D53D7FBFAC}"/>
              </a:ext>
            </a:extLst>
          </p:cNvPr>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95811" y="4079284"/>
            <a:ext cx="2710003" cy="2538118"/>
          </a:xfrm>
          <a:prstGeom prst="rect">
            <a:avLst/>
          </a:prstGeom>
          <a:noFill/>
          <a:ln w="66675">
            <a:solidFill>
              <a:schemeClr val="bg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2" name="Picture 4" descr="Free public transport services for students in Bucharest | Eltis">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0BD1303-C9A3-C34C-9216-52EF0EA40D12}"/>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03312" y="4079284"/>
            <a:ext cx="3492500" cy="2495331"/>
          </a:xfrm>
          <a:prstGeom prst="rect">
            <a:avLst/>
          </a:prstGeom>
          <a:noFill/>
          <a:ln w="66675">
            <a:solidFill>
              <a:schemeClr val="bg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4" name="Picture 6" descr="Amazon.com: SmartSign Plastic Sign, Legend &amp;quot;Reduce Reuse Recycle&amp;quot; with  Graphic, 10&amp;quot; high x 14&amp;quot; wide, Black/Green on White : Patio, Lawn &amp;amp; Garden">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180EC88-E717-884A-B7D9-9F0EA0F0C08C}"/>
              </a:ext>
            </a:extLst>
          </p:cNvP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05814" y="1505417"/>
            <a:ext cx="3551602" cy="2573867"/>
          </a:xfrm>
          <a:prstGeom prst="rect">
            <a:avLst/>
          </a:prstGeom>
          <a:noFill/>
          <a:ln w="66675">
            <a:solidFill>
              <a:schemeClr val="bg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6" name="Picture 8" descr="Zero Waste concept set Collection of eco friendly products - stock vector |  Crushpixel">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BBD56E8-2303-1B4F-87C5-AAF800D59383}"/>
              </a:ext>
            </a:extLst>
          </p:cNvPr>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05814" y="4079284"/>
            <a:ext cx="3551602" cy="2538118"/>
          </a:xfrm>
          <a:prstGeom prst="rect">
            <a:avLst/>
          </a:prstGeom>
          <a:noFill/>
          <a:ln w="66675">
            <a:solidFill>
              <a:schemeClr val="bg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5220370"/>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5"/>
        <p:cNvGrpSpPr/>
        <p:nvPr/>
      </p:nvGrpSpPr>
      <p:grpSpPr>
        <a:xfrm>
          <a:off x="0" y="0"/>
          <a:ext cx="0" cy="0"/>
          <a:chOff x="0" y="0"/>
          <a:chExt cx="0" cy="0"/>
        </a:xfrm>
      </p:grpSpPr>
      <p:sp>
        <p:nvSpPr>
          <p:cNvPr id="66" name="Google Shape;66;p15"/>
          <p:cNvSpPr txBox="1"/>
          <p:nvPr/>
        </p:nvSpPr>
        <p:spPr>
          <a:xfrm>
            <a:off x="0" y="0"/>
            <a:ext cx="12192000" cy="779725"/>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algn="ctr"/>
            <a:r>
              <a:rPr lang="uk" sz="3467">
                <a:latin typeface="Courier New"/>
                <a:ea typeface="Courier New"/>
                <a:cs typeface="Courier New"/>
                <a:sym typeface="Courier New"/>
              </a:rPr>
              <a:t>~Climate Change~</a:t>
            </a:r>
            <a:endParaRPr sz="3467">
              <a:latin typeface="Courier New"/>
              <a:ea typeface="Courier New"/>
              <a:cs typeface="Courier New"/>
              <a:sym typeface="Courier New"/>
            </a:endParaRPr>
          </a:p>
        </p:txBody>
      </p:sp>
      <p:sp>
        <p:nvSpPr>
          <p:cNvPr id="67" name="Google Shape;67;p15"/>
          <p:cNvSpPr txBox="1"/>
          <p:nvPr/>
        </p:nvSpPr>
        <p:spPr>
          <a:xfrm>
            <a:off x="87933" y="780000"/>
            <a:ext cx="7684400" cy="5497875"/>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r>
              <a:rPr lang="uk" sz="2133">
                <a:latin typeface="Playfair Display"/>
                <a:ea typeface="Playfair Display"/>
                <a:cs typeface="Playfair Display"/>
                <a:sym typeface="Playfair Display"/>
              </a:rPr>
              <a:t>In our country we have some problems with climate. For example three or four years ago we have many snow in winter (about 2-3 meters), but now it’s little snow or no snow. It’s sometimes very hot in summer (about +30°С..+35°С).</a:t>
            </a:r>
            <a:endParaRPr sz="2133">
              <a:latin typeface="Playfair Display"/>
              <a:ea typeface="Playfair Display"/>
              <a:cs typeface="Playfair Display"/>
              <a:sym typeface="Playfair Display"/>
            </a:endParaRPr>
          </a:p>
          <a:p>
            <a:endParaRPr sz="2133">
              <a:latin typeface="Playfair Display"/>
              <a:ea typeface="Playfair Display"/>
              <a:cs typeface="Playfair Display"/>
              <a:sym typeface="Playfair Display"/>
            </a:endParaRPr>
          </a:p>
          <a:p>
            <a:r>
              <a:rPr lang="uk" sz="2133">
                <a:latin typeface="Playfair Display"/>
                <a:ea typeface="Playfair Display"/>
                <a:cs typeface="Playfair Display"/>
                <a:sym typeface="Playfair Display"/>
              </a:rPr>
              <a:t>This is due to the greenhouse effect. It’s normal natural phenomenon, but when industrial factories updating many year ago this effect became bad for our country. Because people often burning different bad things for nature. And now this greenhouse gases in atmosphere too much. It’s contributes high temperature. I also think that high temperature in summer contributes melting glaciers. When glaciers melts, the water level in our  seas (Azov sea and Black sea) is rising. Through high temperature we also can have droughts. Every year temperature in our country is rising. Now we haven’t cold winters it’s only about -1</a:t>
            </a:r>
            <a:r>
              <a:rPr lang="uk" sz="2133">
                <a:solidFill>
                  <a:schemeClr val="dk1"/>
                </a:solidFill>
                <a:latin typeface="Playfair Display"/>
                <a:ea typeface="Playfair Display"/>
                <a:cs typeface="Playfair Display"/>
                <a:sym typeface="Playfair Display"/>
              </a:rPr>
              <a:t>°С</a:t>
            </a:r>
            <a:r>
              <a:rPr lang="uk" sz="2133">
                <a:latin typeface="Playfair Display"/>
                <a:ea typeface="Playfair Display"/>
                <a:cs typeface="Playfair Display"/>
                <a:sym typeface="Playfair Display"/>
              </a:rPr>
              <a:t>..-10</a:t>
            </a:r>
            <a:r>
              <a:rPr lang="uk" sz="2133">
                <a:solidFill>
                  <a:schemeClr val="dk1"/>
                </a:solidFill>
                <a:latin typeface="Playfair Display"/>
                <a:ea typeface="Playfair Display"/>
                <a:cs typeface="Playfair Display"/>
                <a:sym typeface="Playfair Display"/>
              </a:rPr>
              <a:t>°С.</a:t>
            </a:r>
            <a:endParaRPr sz="2133">
              <a:latin typeface="Playfair Display"/>
              <a:ea typeface="Playfair Display"/>
              <a:cs typeface="Playfair Display"/>
              <a:sym typeface="Playfair Display"/>
            </a:endParaRPr>
          </a:p>
        </p:txBody>
      </p:sp>
      <p:pic>
        <p:nvPicPr>
          <p:cNvPr id="68" name="Google Shape;68;p15"/>
          <p:cNvPicPr preferRelativeResize="0"/>
          <p:nvPr/>
        </p:nvPicPr>
        <p:blipFill>
          <a:blip r:embed="rId3">
            <a:alphaModFix/>
          </a:blip>
          <a:stretch>
            <a:fillRect/>
          </a:stretch>
        </p:blipFill>
        <p:spPr>
          <a:xfrm>
            <a:off x="7975351" y="4145833"/>
            <a:ext cx="4013365" cy="2462571"/>
          </a:xfrm>
          <a:prstGeom prst="rect">
            <a:avLst/>
          </a:prstGeom>
          <a:noFill/>
          <a:ln>
            <a:noFill/>
          </a:ln>
        </p:spPr>
      </p:pic>
      <p:pic>
        <p:nvPicPr>
          <p:cNvPr id="69" name="Google Shape;69;p15"/>
          <p:cNvPicPr preferRelativeResize="0"/>
          <p:nvPr/>
        </p:nvPicPr>
        <p:blipFill>
          <a:blip r:embed="rId4">
            <a:alphaModFix/>
          </a:blip>
          <a:stretch>
            <a:fillRect/>
          </a:stretch>
        </p:blipFill>
        <p:spPr>
          <a:xfrm>
            <a:off x="7975351" y="1470268"/>
            <a:ext cx="4013365" cy="2675577"/>
          </a:xfrm>
          <a:prstGeom prst="rect">
            <a:avLst/>
          </a:prstGeom>
          <a:noFill/>
          <a:ln>
            <a:noFill/>
          </a:ln>
        </p:spPr>
      </p:pic>
      <p:sp>
        <p:nvSpPr>
          <p:cNvPr id="70" name="Google Shape;70;p15"/>
          <p:cNvSpPr txBox="1"/>
          <p:nvPr/>
        </p:nvSpPr>
        <p:spPr>
          <a:xfrm>
            <a:off x="7772233" y="780001"/>
            <a:ext cx="4419600" cy="615513"/>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r>
              <a:rPr lang="uk" sz="2400">
                <a:latin typeface="Courier New"/>
                <a:ea typeface="Courier New"/>
                <a:cs typeface="Courier New"/>
                <a:sym typeface="Courier New"/>
              </a:rPr>
              <a:t>Nataliia Mazurenko 7-D</a:t>
            </a:r>
            <a:endParaRPr sz="2400">
              <a:latin typeface="Courier New"/>
              <a:ea typeface="Courier New"/>
              <a:cs typeface="Courier New"/>
              <a:sym typeface="Courier New"/>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4911</Words>
  <Application>Microsoft Macintosh PowerPoint</Application>
  <PresentationFormat>Custom</PresentationFormat>
  <Paragraphs>346</Paragraphs>
  <Slides>71</Slides>
  <Notes>37</Notes>
  <HiddenSlides>0</HiddenSlides>
  <MMClips>0</MMClips>
  <ScaleCrop>false</ScaleCrop>
  <HeadingPairs>
    <vt:vector size="4" baseType="variant">
      <vt:variant>
        <vt:lpstr>Design Template</vt:lpstr>
      </vt:variant>
      <vt:variant>
        <vt:i4>1</vt:i4>
      </vt:variant>
      <vt:variant>
        <vt:lpstr>Slide Titles</vt:lpstr>
      </vt:variant>
      <vt:variant>
        <vt:i4>71</vt:i4>
      </vt:variant>
    </vt:vector>
  </HeadingPairs>
  <TitlesOfParts>
    <vt:vector size="72" baseType="lpstr">
      <vt:lpstr>Office Theme</vt:lpstr>
      <vt:lpstr>Global issues</vt:lpstr>
      <vt:lpstr>Our teams’ leaders of the Global issues </vt:lpstr>
      <vt:lpstr>Climate change</vt:lpstr>
      <vt:lpstr>WHAT IS CLIMATE CHANGE?</vt:lpstr>
      <vt:lpstr>WHAT CAUSES CLIMATE CHANGE?</vt:lpstr>
      <vt:lpstr>PLACES AFFECTED BY CLIMATE CHANGE</vt:lpstr>
      <vt:lpstr>HOW DOES CLIMATE CHANGE AFFECT TAIWAN?</vt:lpstr>
      <vt:lpstr>HOW WE CAN COMBAT CLIMATE CHANGE</vt:lpstr>
      <vt:lpstr>Slide 9</vt:lpstr>
      <vt:lpstr>Slide 10</vt:lpstr>
      <vt:lpstr>Energy resources</vt:lpstr>
      <vt:lpstr>Kinds &amp; sources of energy</vt:lpstr>
      <vt:lpstr>oil</vt:lpstr>
      <vt:lpstr>Solar energy</vt:lpstr>
      <vt:lpstr>Slide 15</vt:lpstr>
      <vt:lpstr>Slide 16</vt:lpstr>
      <vt:lpstr>Slide 17</vt:lpstr>
      <vt:lpstr>Slide 18</vt:lpstr>
      <vt:lpstr>Water resources</vt:lpstr>
      <vt:lpstr>WHAT ARE WATER RESOURCES ?</vt:lpstr>
      <vt:lpstr>SOME OF THE WATER PROBLEMS IN TAIWAN</vt:lpstr>
      <vt:lpstr>THE BIGGEST RIVER RESOURCES IN TAIWAN</vt:lpstr>
      <vt:lpstr>HOW CAN WE SOLVE THE PROBLEM ⬆️ ?</vt:lpstr>
      <vt:lpstr>WHAT CAN WE DO TO SAVE WATER ?</vt:lpstr>
      <vt:lpstr>Slide 25</vt:lpstr>
      <vt:lpstr>Slide 26</vt:lpstr>
      <vt:lpstr>Water resources</vt:lpstr>
      <vt:lpstr>Slide 28</vt:lpstr>
      <vt:lpstr>Water resource                                             Nikita Harlamov 7-D  </vt:lpstr>
      <vt:lpstr>Slide 30</vt:lpstr>
      <vt:lpstr>Pollution</vt:lpstr>
      <vt:lpstr>Pollution introduction from news article</vt:lpstr>
      <vt:lpstr>Pollution problems in Taiwan</vt:lpstr>
      <vt:lpstr>Opinions</vt:lpstr>
      <vt:lpstr>Slide 35</vt:lpstr>
      <vt:lpstr>Slide 36</vt:lpstr>
      <vt:lpstr>Slide 37</vt:lpstr>
      <vt:lpstr>Slide 38</vt:lpstr>
      <vt:lpstr>Slide 39</vt:lpstr>
      <vt:lpstr>Slide 40</vt:lpstr>
      <vt:lpstr>Endangered habitats in Taiwan</vt:lpstr>
      <vt:lpstr>What is Habitats?</vt:lpstr>
      <vt:lpstr>Distribution of Shihu (石虎)  in Taiwan</vt:lpstr>
      <vt:lpstr>How do we protect the Shihu ?  </vt:lpstr>
      <vt:lpstr>Slide 45</vt:lpstr>
      <vt:lpstr>Slide 46</vt:lpstr>
      <vt:lpstr>Food supply</vt:lpstr>
      <vt:lpstr>Places In Our World Who Are Trying To Survive With Food Problems</vt:lpstr>
      <vt:lpstr>Health Problems Related To  Our Food Supply</vt:lpstr>
      <vt:lpstr>Problems with Taiwan’s Food Supply</vt:lpstr>
      <vt:lpstr>Reasons Why Some Countries Lack Food Supply</vt:lpstr>
      <vt:lpstr>How We Help Countries That Lack Food Supply</vt:lpstr>
      <vt:lpstr>Slide 53</vt:lpstr>
      <vt:lpstr>Slide 54</vt:lpstr>
      <vt:lpstr>Globalization</vt:lpstr>
      <vt:lpstr>Globalization is the process of international integration brought about by the exchange of worldviews, products,concepts and other cultural elements.   The advancement of infrastructure such as telecommunications,including the telegraph and the subsequent rise of the internet,has resulted in globalization and cultural and economic interactions.</vt:lpstr>
      <vt:lpstr>Advantage  1.Promote international competitiveness 2.Promote the world economy   Disadvantages  1.Large gap between rich and poor 2.Economy instability</vt:lpstr>
      <vt:lpstr>China and U.S.A are two countries who are the biggest winner of globalization. Because these two countries connect economy of Taiwan, Taiwan has a special position.  If Taiwan take advantage of globalization,Taiwan’s economy will grow up with China and U.S.A. </vt:lpstr>
      <vt:lpstr>Taiwan’s industries are dominated by small and medium-sized enterprises, and globalization has brought Taiwan’s economic growth and population growth  </vt:lpstr>
      <vt:lpstr>2020 Taiwanese international brands</vt:lpstr>
      <vt:lpstr>Slide 61</vt:lpstr>
      <vt:lpstr>Migration</vt:lpstr>
      <vt:lpstr>What is Migration?</vt:lpstr>
      <vt:lpstr>Pull-Factors</vt:lpstr>
      <vt:lpstr>Push-Factors</vt:lpstr>
      <vt:lpstr>Slide 66</vt:lpstr>
      <vt:lpstr>Slide 67</vt:lpstr>
      <vt:lpstr>Migration</vt:lpstr>
      <vt:lpstr>Slide 69</vt:lpstr>
      <vt:lpstr>Planting Tree in St.Paul School Campus</vt:lpstr>
      <vt:lpstr>Planting trees in our school yard</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issues</dc:title>
  <dc:creator>D056050011</dc:creator>
  <cp:lastModifiedBy>Barry Kramer</cp:lastModifiedBy>
  <cp:revision>12</cp:revision>
  <dcterms:created xsi:type="dcterms:W3CDTF">2021-12-21T19:29:08Z</dcterms:created>
  <dcterms:modified xsi:type="dcterms:W3CDTF">2021-12-21T19:30:16Z</dcterms:modified>
</cp:coreProperties>
</file>