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1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AC7EE1-DDF7-48FA-8606-EE931F6A9E2B}" v="250" dt="2022-04-24T09:21:50.060"/>
    <p1510:client id="{6EBC8CCB-EBC6-420B-AA99-663688E45F8A}" v="30" dt="2022-04-23T07:50:44.993"/>
    <p1510:client id="{6EF44264-AE9A-426D-A7B8-3C4DBEE2A90D}" v="3" dt="2022-04-23T08:36:38.574"/>
    <p1510:client id="{8D5A28E0-8E3F-4510-888E-167479939D31}" v="391" dt="2022-04-24T02:40:36.978"/>
    <p1510:client id="{D8A8F8EA-6118-4EAA-9D7B-93F91939C3CC}" v="55" dt="2022-04-24T14:28:24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04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979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663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661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492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13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755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416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984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354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882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5/12/22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526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84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05" r:id="rId6"/>
    <p:sldLayoutId id="2147483801" r:id="rId7"/>
    <p:sldLayoutId id="2147483802" r:id="rId8"/>
    <p:sldLayoutId id="2147483803" r:id="rId9"/>
    <p:sldLayoutId id="2147483804" r:id="rId10"/>
    <p:sldLayoutId id="2147483806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C37C960-91F5-4F61-B2CD-8A037920720B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124C9E-6C93-4620-ADA4-EACC1B168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9" y="2189163"/>
            <a:ext cx="7946571" cy="2485572"/>
          </a:xfrm>
        </p:spPr>
        <p:txBody>
          <a:bodyPr>
            <a:normAutofit/>
          </a:bodyPr>
          <a:lstStyle/>
          <a:p>
            <a:r>
              <a:rPr lang="zh-TW" sz="6000" b="1" cap="none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Is </a:t>
            </a:r>
            <a:r>
              <a:rPr lang="en-US" altLang="zh-TW" sz="6000" b="1" cap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A</a:t>
            </a:r>
            <a:r>
              <a:rPr lang="zh-TW" sz="6000" b="1" cap="none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ir </a:t>
            </a:r>
            <a:r>
              <a:rPr lang="en-US" altLang="zh-TW" sz="6000" b="1" cap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P</a:t>
            </a:r>
            <a:r>
              <a:rPr lang="zh-TW" sz="6000" b="1" cap="none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ollution </a:t>
            </a:r>
            <a:r>
              <a:rPr lang="en-US" altLang="zh-TW" sz="6000" b="1" cap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A</a:t>
            </a:r>
            <a:r>
              <a:rPr lang="zh-TW" altLang="en-US" sz="6000" b="1" cap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 </a:t>
            </a:r>
            <a:r>
              <a:rPr lang="en-US" altLang="zh-TW" sz="6000" b="1" cap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G</a:t>
            </a:r>
            <a:r>
              <a:rPr lang="zh-TW" sz="6000" b="1" cap="none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lobal </a:t>
            </a:r>
            <a:r>
              <a:rPr lang="en-US" altLang="zh-TW" sz="6000" b="1" cap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I</a:t>
            </a:r>
            <a:r>
              <a:rPr lang="zh-TW" sz="6000" b="1" cap="none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Microsoft JhengHei"/>
                <a:ea typeface="Microsoft JhengHei"/>
                <a:cs typeface="+mj-lt"/>
              </a:rPr>
              <a:t>ssue？</a:t>
            </a:r>
            <a:endParaRPr lang="zh-TW" sz="6000" cap="none">
              <a:solidFill>
                <a:srgbClr val="7162FE">
                  <a:alpha val="70000"/>
                </a:srgbClr>
              </a:solidFill>
              <a:latin typeface="Microsoft JhengHei"/>
              <a:ea typeface="Microsoft JhengHei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38FD343-B199-4D7B-A73B-DD57A17A9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858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zh-TW" altLang="en-US" sz="2200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F155B6-ACA8-4C58-AAB6-CAFC981FF9EA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8077200" y="0"/>
            <a:ext cx="4114800" cy="68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C31099-1BBD-40CE-BC60-FCE50741940D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8077200" y="0"/>
            <a:ext cx="4110228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3392DA1-F1D5-4C13-AD8D-F9338CF5EB27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6200000">
            <a:off x="8166075" y="1255390"/>
            <a:ext cx="4008678" cy="4034028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263907F-C4DA-4A1D-A3A1-35810C16F5DA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6200000">
            <a:off x="9024429" y="720055"/>
            <a:ext cx="3094425" cy="3113994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1">
                  <a:lumMod val="20000"/>
                  <a:lumOff val="80000"/>
                  <a:alpha val="69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761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EE65743-EBBC-0DCE-6CE7-9451C335A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2" y="681037"/>
            <a:ext cx="111905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all">
                <a:ea typeface="+mj-lt"/>
                <a:cs typeface="+mj-lt"/>
              </a:rPr>
              <a:t>Global air pollution-related mortality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2A5993-8E49-852A-9322-4FAF79F6E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87" y="2320170"/>
            <a:ext cx="7130142" cy="385679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r>
              <a:rPr lang="en-US" sz="3200" dirty="0">
                <a:ea typeface="+mn-lt"/>
                <a:cs typeface="+mn-lt"/>
              </a:rPr>
              <a:t>●</a:t>
            </a:r>
            <a:r>
              <a:rPr lang="en-US" dirty="0">
                <a:ea typeface="+mn-lt"/>
                <a:cs typeface="+mn-lt"/>
              </a:rPr>
              <a:t>The WHO report in 2018 also pointed out that 90% of the world's population is exposed to harmful air pollution, and air pollution has indirectly caused about 7 million deaths each year; many epidemiological studies have proved that air pollution can cause a variety of health effects hazards, and mortality from many diseases.</a:t>
            </a:r>
            <a:endParaRPr lang="zh-TW" altLang="en-US" dirty="0"/>
          </a:p>
          <a:p>
            <a:pPr marL="228600" indent="0">
              <a:buNone/>
            </a:pPr>
            <a:endParaRPr lang="en-US" altLang="zh-TW" dirty="0">
              <a:solidFill>
                <a:srgbClr val="201449">
                  <a:alpha val="70000"/>
                </a:srgbClr>
              </a:solidFill>
            </a:endParaRPr>
          </a:p>
        </p:txBody>
      </p:sp>
      <p:pic>
        <p:nvPicPr>
          <p:cNvPr id="4" name="圖片 4" descr="一張含有 文字, 室外, 路, 路面 的圖片&#10;&#10;自動產生的描述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D1E41C4-7508-F496-4E17-7224D237A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3058" y="2195550"/>
            <a:ext cx="4474026" cy="361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750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AB4FBAE-64F0-DBD9-E83F-1C4D08F59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681037"/>
            <a:ext cx="11146970" cy="1325563"/>
          </a:xfrm>
        </p:spPr>
        <p:txBody>
          <a:bodyPr>
            <a:normAutofit/>
          </a:bodyPr>
          <a:lstStyle/>
          <a:p>
            <a:r>
              <a:rPr lang="zh-TW" sz="4400">
                <a:ea typeface="+mj-lt"/>
                <a:cs typeface="+mj-lt"/>
              </a:rPr>
              <a:t>Ranking of the countries with the most air pollution in the world</a:t>
            </a:r>
            <a:endParaRPr lang="zh-TW" sz="440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CFE9B5F-47B9-5CEE-953D-802B6F882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93600"/>
            <a:ext cx="10874828" cy="44337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Clr>
                <a:srgbClr val="E4DEF6"/>
              </a:buClr>
            </a:pPr>
            <a:r>
              <a:rPr lang="zh-TW" altLang="en-US" dirty="0">
                <a:solidFill>
                  <a:srgbClr val="FF0000">
                    <a:alpha val="70000"/>
                  </a:srgbClr>
                </a:solidFill>
              </a:rPr>
              <a:t>Top 5  </a:t>
            </a:r>
            <a:r>
              <a:rPr lang="zh-TW" altLang="en-US" dirty="0">
                <a:solidFill>
                  <a:srgbClr val="201449">
                    <a:alpha val="70000"/>
                  </a:srgbClr>
                </a:solidFill>
              </a:rPr>
              <a:t> </a:t>
            </a:r>
            <a:r>
              <a:rPr lang="zh-TW" altLang="en-US" dirty="0">
                <a:ea typeface="+mn-lt"/>
                <a:cs typeface="+mn-lt"/>
              </a:rPr>
              <a:t> </a:t>
            </a:r>
            <a:r>
              <a:rPr lang="zh-TW" dirty="0">
                <a:ea typeface="+mn-lt"/>
                <a:cs typeface="+mn-lt"/>
              </a:rPr>
              <a:t>1.</a:t>
            </a:r>
            <a:r>
              <a:rPr lang="zh-TW" sz="2700" dirty="0">
                <a:ea typeface="+mn-lt"/>
                <a:cs typeface="+mn-lt"/>
              </a:rPr>
              <a:t> Bengail(孟加拉)</a:t>
            </a:r>
            <a:endParaRPr lang="zh-TW" altLang="en-US" sz="2700" dirty="0">
              <a:solidFill>
                <a:srgbClr val="201449">
                  <a:alpha val="70000"/>
                </a:srgbClr>
              </a:solidFill>
            </a:endParaRPr>
          </a:p>
          <a:p>
            <a:pPr algn="just">
              <a:buClr>
                <a:srgbClr val="E4DEF6"/>
              </a:buClr>
            </a:pPr>
            <a:r>
              <a:rPr lang="zh-TW" dirty="0">
                <a:solidFill>
                  <a:srgbClr val="201449">
                    <a:alpha val="70000"/>
                  </a:srgbClr>
                </a:solidFill>
              </a:rPr>
              <a:t>             </a:t>
            </a:r>
            <a:r>
              <a:rPr lang="zh-TW" altLang="en-US" dirty="0">
                <a:ea typeface="+mn-lt"/>
                <a:cs typeface="+mn-lt"/>
              </a:rPr>
              <a:t> </a:t>
            </a:r>
            <a:r>
              <a:rPr lang="zh-TW" dirty="0">
                <a:ea typeface="+mn-lt"/>
                <a:cs typeface="+mn-lt"/>
              </a:rPr>
              <a:t>2. </a:t>
            </a:r>
            <a:r>
              <a:rPr lang="zh-TW" sz="2700" dirty="0">
                <a:ea typeface="+mn-lt"/>
                <a:cs typeface="+mn-lt"/>
              </a:rPr>
              <a:t>Republic of Chad(</a:t>
            </a:r>
            <a:r>
              <a:rPr lang="zh-TW" altLang="en-US" sz="2700" dirty="0">
                <a:ea typeface="+mn-lt"/>
                <a:cs typeface="+mn-lt"/>
              </a:rPr>
              <a:t>查德</a:t>
            </a:r>
            <a:r>
              <a:rPr lang="zh-TW" sz="2700" dirty="0">
                <a:ea typeface="+mn-lt"/>
                <a:cs typeface="+mn-lt"/>
              </a:rPr>
              <a:t>)</a:t>
            </a:r>
            <a:endParaRPr lang="zh-TW" sz="2700" dirty="0">
              <a:solidFill>
                <a:srgbClr val="201449">
                  <a:alpha val="70000"/>
                </a:srgbClr>
              </a:solidFill>
            </a:endParaRPr>
          </a:p>
          <a:p>
            <a:pPr algn="just">
              <a:buClr>
                <a:srgbClr val="E4DEF6"/>
              </a:buClr>
            </a:pPr>
            <a:r>
              <a:rPr lang="zh-TW" dirty="0">
                <a:solidFill>
                  <a:srgbClr val="201449">
                    <a:alpha val="70000"/>
                  </a:srgbClr>
                </a:solidFill>
              </a:rPr>
              <a:t>             </a:t>
            </a:r>
            <a:r>
              <a:rPr lang="zh-TW" altLang="en-US" dirty="0">
                <a:ea typeface="+mn-lt"/>
                <a:cs typeface="+mn-lt"/>
              </a:rPr>
              <a:t> </a:t>
            </a:r>
            <a:r>
              <a:rPr lang="zh-TW" dirty="0">
                <a:ea typeface="+mn-lt"/>
                <a:cs typeface="+mn-lt"/>
              </a:rPr>
              <a:t>3. </a:t>
            </a:r>
            <a:r>
              <a:rPr lang="zh-TW" sz="2700" dirty="0">
                <a:ea typeface="+mn-lt"/>
                <a:cs typeface="+mn-lt"/>
              </a:rPr>
              <a:t>Pakistan(巴基斯坦)</a:t>
            </a:r>
            <a:endParaRPr lang="zh-TW" sz="2700" dirty="0">
              <a:solidFill>
                <a:srgbClr val="201449">
                  <a:alpha val="70000"/>
                </a:srgbClr>
              </a:solidFill>
            </a:endParaRPr>
          </a:p>
          <a:p>
            <a:pPr algn="just">
              <a:buClr>
                <a:srgbClr val="E4DEF6"/>
              </a:buClr>
            </a:pPr>
            <a:r>
              <a:rPr lang="zh-TW" dirty="0">
                <a:solidFill>
                  <a:srgbClr val="201449">
                    <a:alpha val="70000"/>
                  </a:srgbClr>
                </a:solidFill>
              </a:rPr>
              <a:t>       </a:t>
            </a:r>
            <a:r>
              <a:rPr lang="zh-TW" altLang="en-US" dirty="0">
                <a:solidFill>
                  <a:srgbClr val="201449">
                    <a:alpha val="70000"/>
                  </a:srgbClr>
                </a:solidFill>
              </a:rPr>
              <a:t>      </a:t>
            </a:r>
            <a:r>
              <a:rPr lang="zh-TW" altLang="en-US" dirty="0">
                <a:ea typeface="+mn-lt"/>
                <a:cs typeface="+mn-lt"/>
              </a:rPr>
              <a:t> </a:t>
            </a:r>
            <a:r>
              <a:rPr lang="zh-TW" dirty="0">
                <a:ea typeface="+mn-lt"/>
                <a:cs typeface="+mn-lt"/>
              </a:rPr>
              <a:t>4. </a:t>
            </a:r>
            <a:r>
              <a:rPr lang="zh-TW" sz="2700" dirty="0">
                <a:ea typeface="+mn-lt"/>
                <a:cs typeface="+mn-lt"/>
              </a:rPr>
              <a:t>Republic of Tajikistan(塔吉克斯坦)</a:t>
            </a:r>
            <a:endParaRPr lang="zh-TW" sz="2700" dirty="0">
              <a:solidFill>
                <a:srgbClr val="201449">
                  <a:alpha val="70000"/>
                </a:srgbClr>
              </a:solidFill>
            </a:endParaRPr>
          </a:p>
          <a:p>
            <a:pPr algn="just">
              <a:buClr>
                <a:srgbClr val="E4DEF6"/>
              </a:buClr>
            </a:pPr>
            <a:r>
              <a:rPr lang="zh-TW" dirty="0">
                <a:solidFill>
                  <a:srgbClr val="201449">
                    <a:alpha val="70000"/>
                  </a:srgbClr>
                </a:solidFill>
              </a:rPr>
              <a:t>             </a:t>
            </a:r>
            <a:r>
              <a:rPr lang="zh-TW" altLang="en-US" dirty="0">
                <a:solidFill>
                  <a:srgbClr val="201449">
                    <a:alpha val="70000"/>
                  </a:srgbClr>
                </a:solidFill>
              </a:rPr>
              <a:t> </a:t>
            </a:r>
            <a:r>
              <a:rPr lang="zh-TW" dirty="0">
                <a:ea typeface="+mn-lt"/>
                <a:cs typeface="+mn-lt"/>
              </a:rPr>
              <a:t>5.</a:t>
            </a:r>
            <a:r>
              <a:rPr lang="zh-TW" sz="2700" dirty="0">
                <a:ea typeface="+mn-lt"/>
                <a:cs typeface="+mn-lt"/>
              </a:rPr>
              <a:t> India(印度)</a:t>
            </a:r>
            <a:endParaRPr lang="zh-TW" sz="2700" dirty="0">
              <a:solidFill>
                <a:srgbClr val="201449">
                  <a:alpha val="70000"/>
                </a:srgbClr>
              </a:solidFill>
            </a:endParaRPr>
          </a:p>
          <a:p>
            <a:pPr algn="just">
              <a:buClr>
                <a:srgbClr val="E4DEF6"/>
              </a:buClr>
            </a:pPr>
            <a:r>
              <a:rPr lang="zh-TW" dirty="0">
                <a:solidFill>
                  <a:srgbClr val="201449">
                    <a:alpha val="70000"/>
                  </a:srgbClr>
                </a:solidFill>
              </a:rPr>
              <a:t>             </a:t>
            </a:r>
            <a:r>
              <a:rPr lang="zh-TW" altLang="en-US" dirty="0">
                <a:solidFill>
                  <a:srgbClr val="201449">
                    <a:alpha val="70000"/>
                  </a:srgbClr>
                </a:solidFill>
              </a:rPr>
              <a:t>          </a:t>
            </a:r>
            <a:endParaRPr lang="zh-TW" dirty="0">
              <a:solidFill>
                <a:srgbClr val="201449">
                  <a:alpha val="70000"/>
                </a:srgbClr>
              </a:solidFill>
            </a:endParaRPr>
          </a:p>
          <a:p>
            <a:pPr algn="just">
              <a:buClr>
                <a:srgbClr val="E4DEF6"/>
              </a:buClr>
            </a:pPr>
            <a:r>
              <a:rPr lang="zh-TW" altLang="en-US" dirty="0">
                <a:solidFill>
                  <a:srgbClr val="201449">
                    <a:alpha val="70000"/>
                  </a:srgbClr>
                </a:solidFill>
              </a:rPr>
              <a:t>              </a:t>
            </a:r>
            <a:r>
              <a:rPr lang="zh-TW" dirty="0">
                <a:ea typeface="+mn-lt"/>
                <a:cs typeface="+mn-lt"/>
              </a:rPr>
              <a:t>61.</a:t>
            </a:r>
            <a:r>
              <a:rPr lang="zh-TW" sz="2700" dirty="0">
                <a:ea typeface="+mn-lt"/>
                <a:cs typeface="+mn-lt"/>
              </a:rPr>
              <a:t>Taiwan(台灣)</a:t>
            </a:r>
            <a:endParaRPr lang="zh-TW" altLang="en-US" sz="2700" dirty="0">
              <a:solidFill>
                <a:srgbClr val="201449">
                  <a:alpha val="70000"/>
                </a:srgbClr>
              </a:solidFill>
            </a:endParaRPr>
          </a:p>
          <a:p>
            <a:pPr>
              <a:buClr>
                <a:srgbClr val="E4DEF6"/>
              </a:buClr>
            </a:pPr>
            <a:endParaRPr lang="zh-TW" altLang="en-US" dirty="0">
              <a:solidFill>
                <a:srgbClr val="201449">
                  <a:alpha val="70000"/>
                </a:srgbClr>
              </a:solidFill>
            </a:endParaRPr>
          </a:p>
          <a:p>
            <a:pPr>
              <a:buClr>
                <a:srgbClr val="E4DEF6"/>
              </a:buClr>
            </a:pPr>
            <a:endParaRPr lang="zh-TW" dirty="0">
              <a:solidFill>
                <a:srgbClr val="201449">
                  <a:alpha val="70000"/>
                </a:srgbClr>
              </a:solidFill>
            </a:endParaRPr>
          </a:p>
          <a:p>
            <a:pPr>
              <a:buClr>
                <a:srgbClr val="E4DEF6"/>
              </a:buClr>
            </a:pPr>
            <a:endParaRPr lang="zh-TW" altLang="en-US" dirty="0">
              <a:solidFill>
                <a:srgbClr val="201449">
                  <a:alpha val="70000"/>
                </a:srgbClr>
              </a:solidFill>
            </a:endParaRPr>
          </a:p>
          <a:p>
            <a:pPr>
              <a:buClr>
                <a:srgbClr val="E4DEF6"/>
              </a:buClr>
            </a:pPr>
            <a:endParaRPr lang="zh-TW" altLang="en-US" dirty="0">
              <a:solidFill>
                <a:srgbClr val="201449">
                  <a:alpha val="70000"/>
                </a:srgbClr>
              </a:solidFill>
            </a:endParaRPr>
          </a:p>
          <a:p>
            <a:pPr>
              <a:buClr>
                <a:srgbClr val="E4DEF6"/>
              </a:buClr>
            </a:pPr>
            <a:endParaRPr lang="zh-TW" altLang="en-US" dirty="0">
              <a:solidFill>
                <a:srgbClr val="201449">
                  <a:alpha val="70000"/>
                </a:srgbClr>
              </a:solidFill>
            </a:endParaRPr>
          </a:p>
          <a:p>
            <a:pPr>
              <a:buClr>
                <a:srgbClr val="E4DEF6"/>
              </a:buClr>
            </a:pPr>
            <a:endParaRPr lang="zh-TW" altLang="en-US" dirty="0">
              <a:solidFill>
                <a:srgbClr val="201449">
                  <a:alpha val="70000"/>
                </a:srgbClr>
              </a:solidFill>
            </a:endParaRPr>
          </a:p>
          <a:p>
            <a:pPr>
              <a:buClr>
                <a:srgbClr val="E4DEF6"/>
              </a:buClr>
            </a:pPr>
            <a:endParaRPr lang="zh-TW" altLang="en-US" dirty="0">
              <a:solidFill>
                <a:srgbClr val="201449">
                  <a:alpha val="70000"/>
                </a:srgbClr>
              </a:solidFill>
            </a:endParaRPr>
          </a:p>
        </p:txBody>
      </p:sp>
      <p:pic>
        <p:nvPicPr>
          <p:cNvPr id="4" name="圖片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251A181-B636-35C2-D598-78AA62E0D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201080" y="4925786"/>
            <a:ext cx="172811" cy="195943"/>
          </a:xfrm>
          <a:prstGeom prst="rect">
            <a:avLst/>
          </a:prstGeom>
        </p:spPr>
      </p:pic>
      <p:pic>
        <p:nvPicPr>
          <p:cNvPr id="6" name="圖片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E76FD2-2BE9-B442-E558-3ACEE6240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201080" y="5208814"/>
            <a:ext cx="172811" cy="195943"/>
          </a:xfrm>
          <a:prstGeom prst="rect">
            <a:avLst/>
          </a:prstGeom>
        </p:spPr>
      </p:pic>
      <p:pic>
        <p:nvPicPr>
          <p:cNvPr id="7" name="圖片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7E7B80-6909-E1DB-10EF-AF5C81269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201079" y="5513614"/>
            <a:ext cx="172811" cy="195943"/>
          </a:xfrm>
          <a:prstGeom prst="rect">
            <a:avLst/>
          </a:prstGeom>
        </p:spPr>
      </p:pic>
      <p:pic>
        <p:nvPicPr>
          <p:cNvPr id="8" name="圖片 8" descr="一張含有 個人, 室外 的圖片&#10;&#10;自動產生的描述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925FF35-A675-7F83-E256-4F7ED4646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2" y="2258010"/>
            <a:ext cx="4093025" cy="294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854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ame 6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7EAFE6-2BB9-41FB-9CF4-588CFC708774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7" name="Rectangle 7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E1EF4E8-5513-4BF5-BC41-04645281C672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圖片 4" descr="一張含有 室外, 街道, 城市, 路面 的圖片&#10;&#10;自動產生的描述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36E3E73-E5B0-271B-22C6-018E8C50C7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449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88" name="Rectangle 7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06D8C29-9DDA-48D0-AF70-905FDB2CE393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1" y="681775"/>
            <a:ext cx="12191999" cy="5479852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A67265-38FF-6644-E4BF-D9C7B40A0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045290"/>
            <a:ext cx="9394371" cy="29406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altLang="zh-TW" sz="4600">
                <a:solidFill>
                  <a:srgbClr val="FFFFFF"/>
                </a:solidFill>
              </a:rPr>
              <a:t>Q:Would the situation be very different if places with severe air pollution banned all cars and motocycles from entering the city?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270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3EA662B-1D9F-7C35-4C21-2DF5384DC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>
                <a:ea typeface="+mj-lt"/>
                <a:cs typeface="+mj-lt"/>
              </a:rPr>
              <a:t>Zoleka Mandela</a:t>
            </a:r>
            <a:endParaRPr lang="zh-TW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8C3BDC-CE65-D4AA-D98C-EEDE61F82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9" y="1873857"/>
            <a:ext cx="7870372" cy="399830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zh-TW">
                <a:ea typeface="+mn-lt"/>
                <a:cs typeface="+mn-lt"/>
              </a:rPr>
              <a:t>Safe Streets Advocacy Hub launched to  support StreetsforLife campaign</a:t>
            </a:r>
            <a:endParaRPr lang="zh-TW" altLang="en-US">
              <a:solidFill>
                <a:srgbClr val="201449">
                  <a:alpha val="70000"/>
                </a:srgbClr>
              </a:solidFill>
            </a:endParaRPr>
          </a:p>
          <a:p>
            <a:pPr>
              <a:buClr>
                <a:srgbClr val="E4DEF6"/>
              </a:buClr>
            </a:pPr>
            <a:r>
              <a:rPr lang="zh-TW">
                <a:ea typeface="+mn-lt"/>
                <a:cs typeface="+mn-lt"/>
              </a:rPr>
              <a:t>for 30 km/h urban streets</a:t>
            </a:r>
            <a:endParaRPr lang="zh-TW"/>
          </a:p>
          <a:p>
            <a:pPr>
              <a:buClr>
                <a:srgbClr val="E4DEF6"/>
              </a:buClr>
            </a:pPr>
            <a:r>
              <a:rPr lang="zh-TW">
                <a:ea typeface="+mn-lt"/>
                <a:cs typeface="+mn-lt"/>
              </a:rPr>
              <a:t>•Child Health Initiative Global</a:t>
            </a:r>
            <a:endParaRPr lang="zh-TW"/>
          </a:p>
          <a:p>
            <a:pPr>
              <a:buClr>
                <a:srgbClr val="E4DEF6"/>
              </a:buClr>
            </a:pPr>
            <a:r>
              <a:rPr lang="zh-TW">
                <a:ea typeface="+mn-lt"/>
                <a:cs typeface="+mn-lt"/>
              </a:rPr>
              <a:t>Ambassador</a:t>
            </a:r>
            <a:endParaRPr lang="zh-TW"/>
          </a:p>
          <a:p>
            <a:pPr>
              <a:buClr>
                <a:srgbClr val="E4DEF6"/>
              </a:buClr>
            </a:pPr>
            <a:r>
              <a:rPr lang="zh-TW">
                <a:ea typeface="+mn-lt"/>
                <a:cs typeface="+mn-lt"/>
              </a:rPr>
              <a:t>•she is an author, global advocat  e and campaigner on road traffi  c injury and Non-  Communicable Diseases (NCDs)</a:t>
            </a:r>
            <a:endParaRPr lang="zh-TW"/>
          </a:p>
          <a:p>
            <a:pPr>
              <a:buClr>
                <a:srgbClr val="E4DEF6"/>
              </a:buClr>
            </a:pPr>
            <a:endParaRPr lang="zh-TW" altLang="en-US" dirty="0">
              <a:solidFill>
                <a:srgbClr val="201449">
                  <a:alpha val="70000"/>
                </a:srgbClr>
              </a:solidFill>
            </a:endParaRPr>
          </a:p>
        </p:txBody>
      </p:sp>
      <p:pic>
        <p:nvPicPr>
          <p:cNvPr id="4" name="圖片 4" descr="一張含有 個人, 穿著 的圖片&#10;&#10;自動產生的描述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40F9634-296F-01F8-FEBB-BF181F0A2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657" y="1711733"/>
            <a:ext cx="4691741" cy="308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016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25D46E0-6281-77B1-014E-1240A55BE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681037"/>
            <a:ext cx="11255828" cy="1325563"/>
          </a:xfrm>
        </p:spPr>
        <p:txBody>
          <a:bodyPr>
            <a:normAutofit fontScale="90000"/>
          </a:bodyPr>
          <a:lstStyle/>
          <a:p>
            <a:r>
              <a:rPr lang="zh-TW">
                <a:ea typeface="+mj-lt"/>
                <a:cs typeface="+mj-lt"/>
              </a:rPr>
              <a:t>Q: How to make more people know about the problem of air pollution?</a:t>
            </a:r>
            <a:endParaRPr lang="zh-TW"/>
          </a:p>
        </p:txBody>
      </p:sp>
      <p:pic>
        <p:nvPicPr>
          <p:cNvPr id="7" name="圖片 7" descr="一張含有 文字, 美工圖案 的圖片&#10;&#10;自動產生的描述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35A9397-AC39-6B1B-4C44-F736743BC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572" y="2521821"/>
            <a:ext cx="5316310" cy="3137807"/>
          </a:xfrm>
        </p:spPr>
      </p:pic>
      <p:pic>
        <p:nvPicPr>
          <p:cNvPr id="8" name="圖片 8" descr="一張含有 天空, 室外, 城市, 大自然 的圖片&#10;&#10;自動產生的描述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F921734-7A34-6EF1-666F-90148A367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544" y="2317477"/>
            <a:ext cx="5867399" cy="334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434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9844795-835A-8478-8E1A-DB2BD8BA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2" y="30432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>
                <a:cs typeface="Angsana New"/>
              </a:rPr>
              <a:t>Thanks for listening</a:t>
            </a:r>
            <a:endParaRPr lang="zh-TW" altLang="en-US" sz="96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4539006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337</Words>
  <Application>Microsoft Macintosh PowerPoint</Application>
  <PresentationFormat>Custom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LuminousVTI</vt:lpstr>
      <vt:lpstr>Is Air Pollution A Global Issue？</vt:lpstr>
      <vt:lpstr>Global air pollution-related mortality</vt:lpstr>
      <vt:lpstr>Ranking of the countries with the most air pollution in the world</vt:lpstr>
      <vt:lpstr>Q:Would the situation be very different if places with severe air pollution banned all cars and motocycles from entering the city?</vt:lpstr>
      <vt:lpstr>Zoleka Mandela</vt:lpstr>
      <vt:lpstr>Q: How to make more people know about the problem of air pollution?</vt:lpstr>
      <vt:lpstr>Thanks for listening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俞叡</dc:creator>
  <cp:lastModifiedBy>Barry Kramer</cp:lastModifiedBy>
  <cp:revision>343</cp:revision>
  <dcterms:created xsi:type="dcterms:W3CDTF">2022-05-13T02:07:54Z</dcterms:created>
  <dcterms:modified xsi:type="dcterms:W3CDTF">2022-05-13T02:08:35Z</dcterms:modified>
</cp:coreProperties>
</file>