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Default Extension="wdp" ContentType="image/vnd.ms-photo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256" r:id="rId2"/>
    <p:sldId id="260" r:id="rId3"/>
    <p:sldId id="261" r:id="rId4"/>
    <p:sldId id="257" r:id="rId5"/>
    <p:sldId id="304" r:id="rId6"/>
    <p:sldId id="275" r:id="rId7"/>
    <p:sldId id="312" r:id="rId8"/>
    <p:sldId id="262" r:id="rId9"/>
    <p:sldId id="306" r:id="rId10"/>
    <p:sldId id="263" r:id="rId11"/>
    <p:sldId id="307" r:id="rId12"/>
    <p:sldId id="272" r:id="rId13"/>
    <p:sldId id="308" r:id="rId14"/>
    <p:sldId id="269" r:id="rId15"/>
    <p:sldId id="283" r:id="rId16"/>
    <p:sldId id="309" r:id="rId17"/>
    <p:sldId id="267" r:id="rId18"/>
    <p:sldId id="310" r:id="rId19"/>
    <p:sldId id="311" r:id="rId20"/>
    <p:sldId id="270" r:id="rId21"/>
    <p:sldId id="313" r:id="rId22"/>
    <p:sldId id="314" r:id="rId23"/>
  </p:sldIdLst>
  <p:sldSz cx="9144000" cy="5143500" type="screen16x9"/>
  <p:notesSz cx="6858000" cy="9144000"/>
  <p:embeddedFontLst>
    <p:embeddedFont>
      <p:font typeface="Alef"/>
      <p:regular r:id="rId25"/>
      <p:bold r:id="rId26"/>
    </p:embeddedFont>
    <p:embeddedFont>
      <p:font typeface="Calibri"/>
      <p:regular r:id="rId27"/>
      <p:bold r:id="rId28"/>
      <p:italic r:id="rId29"/>
      <p:boldItalic r:id="rId30"/>
    </p:embeddedFont>
    <p:embeddedFont>
      <p:font typeface="Calibri Light"/>
      <p:regular r:id="rId31"/>
      <p:italic r:id="rId32"/>
    </p:embeddedFont>
    <p:embeddedFont>
      <p:font typeface="Cormorant Unicase"/>
      <p:regular r:id="rId33"/>
      <p:bold r:id="rId34"/>
    </p:embeddedFont>
    <p:embeddedFont>
      <p:font typeface="Cormorant Unicase Medium"/>
      <p:regular r:id="rId35"/>
    </p:embeddedFont>
    <p:embeddedFont>
      <p:font typeface="Dosis"/>
      <p:regular r:id="rId36"/>
      <p:bold r:id="rId37"/>
    </p:embeddedFont>
    <p:embeddedFont>
      <p:font typeface="Goldoni"/>
      <p:regular r:id="rId38"/>
    </p:embeddedFont>
    <p:embeddedFont>
      <p:font typeface="Modern No. 20"/>
      <p:regular r:id="rId39"/>
    </p:embeddedFont>
    <p:embeddedFont>
      <p:font typeface="Nunito Sans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6D6FD"/>
    <a:srgbClr val="FFE1D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B1DB5-084D-43A6-A4D0-17930FDB0A10}" v="2" dt="2022-04-05T17:20:23.627"/>
  </p1510:revLst>
</p1510:revInfo>
</file>

<file path=ppt/tableStyles.xml><?xml version="1.0" encoding="utf-8"?>
<a:tblStyleLst xmlns:a="http://schemas.openxmlformats.org/drawingml/2006/main" def="{362D4992-379B-4435-B46F-37D1923BA0D0}">
  <a:tblStyle styleId="{362D4992-379B-4435-B46F-37D1923BA0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788" autoAdjust="0"/>
  </p:normalViewPr>
  <p:slideViewPr>
    <p:cSldViewPr snapToGrid="0">
      <p:cViewPr varScale="1">
        <p:scale>
          <a:sx n="108" d="100"/>
          <a:sy n="108" d="100"/>
        </p:scale>
        <p:origin x="-104" y="-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53" Type="http://schemas.microsoft.com/office/2016/11/relationships/changesInfo" Target="changesInfos/changesInfo1.xml"/><Relationship Id="rId54" Type="http://schemas.microsoft.com/office/2015/10/relationships/revisionInfo" Target="revisionInfo.xml"/><Relationship Id="rId40" Type="http://schemas.openxmlformats.org/officeDocument/2006/relationships/font" Target="fonts/font16.fntdata"/><Relationship Id="rId41" Type="http://schemas.openxmlformats.org/officeDocument/2006/relationships/font" Target="fonts/font17.fntdata"/><Relationship Id="rId42" Type="http://schemas.openxmlformats.org/officeDocument/2006/relationships/font" Target="fonts/font18.fntdata"/><Relationship Id="rId43" Type="http://schemas.openxmlformats.org/officeDocument/2006/relationships/font" Target="fonts/font19.fntdata"/><Relationship Id="rId44" Type="http://schemas.openxmlformats.org/officeDocument/2006/relationships/font" Target="fonts/font20.fntdata"/><Relationship Id="rId45" Type="http://schemas.openxmlformats.org/officeDocument/2006/relationships/font" Target="fonts/font21.fntdata"/><Relationship Id="rId46" Type="http://schemas.openxmlformats.org/officeDocument/2006/relationships/font" Target="fonts/font22.fntdata"/><Relationship Id="rId47" Type="http://schemas.openxmlformats.org/officeDocument/2006/relationships/font" Target="fonts/font23.fntdata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font" Target="fonts/font6.fntdata"/><Relationship Id="rId31" Type="http://schemas.openxmlformats.org/officeDocument/2006/relationships/font" Target="fonts/font7.fntdata"/><Relationship Id="rId32" Type="http://schemas.openxmlformats.org/officeDocument/2006/relationships/font" Target="fonts/font8.fntdata"/><Relationship Id="rId33" Type="http://schemas.openxmlformats.org/officeDocument/2006/relationships/font" Target="fonts/font9.fntdata"/><Relationship Id="rId34" Type="http://schemas.openxmlformats.org/officeDocument/2006/relationships/font" Target="fonts/font10.fntdata"/><Relationship Id="rId35" Type="http://schemas.openxmlformats.org/officeDocument/2006/relationships/font" Target="fonts/font11.fntdata"/><Relationship Id="rId36" Type="http://schemas.openxmlformats.org/officeDocument/2006/relationships/font" Target="fonts/font12.fntdata"/><Relationship Id="rId37" Type="http://schemas.openxmlformats.org/officeDocument/2006/relationships/font" Target="fonts/font13.fntdata"/><Relationship Id="rId38" Type="http://schemas.openxmlformats.org/officeDocument/2006/relationships/font" Target="fonts/font14.fntdata"/><Relationship Id="rId39" Type="http://schemas.openxmlformats.org/officeDocument/2006/relationships/font" Target="fonts/font15.fntdata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font" Target="fonts/font1.fntdata"/><Relationship Id="rId26" Type="http://schemas.openxmlformats.org/officeDocument/2006/relationships/font" Target="fonts/font2.fntdata"/><Relationship Id="rId27" Type="http://schemas.openxmlformats.org/officeDocument/2006/relationships/font" Target="fonts/font3.fntdata"/><Relationship Id="rId28" Type="http://schemas.openxmlformats.org/officeDocument/2006/relationships/font" Target="fonts/font4.fntdata"/><Relationship Id="rId29" Type="http://schemas.openxmlformats.org/officeDocument/2006/relationships/font" Target="fonts/font5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冠威" userId="30f24166b594f6af" providerId="LiveId" clId="{BCDB1DB5-084D-43A6-A4D0-17930FDB0A10}"/>
    <pc:docChg chg="modSld">
      <pc:chgData name="冠威" userId="30f24166b594f6af" providerId="LiveId" clId="{BCDB1DB5-084D-43A6-A4D0-17930FDB0A10}" dt="2022-04-05T17:22:52.630" v="2" actId="20577"/>
      <pc:docMkLst>
        <pc:docMk/>
      </pc:docMkLst>
      <pc:sldChg chg="modSp mod">
        <pc:chgData name="冠威" userId="30f24166b594f6af" providerId="LiveId" clId="{BCDB1DB5-084D-43A6-A4D0-17930FDB0A10}" dt="2022-04-05T17:22:52.630" v="2" actId="20577"/>
        <pc:sldMkLst>
          <pc:docMk/>
          <pc:sldMk cId="0" sldId="264"/>
        </pc:sldMkLst>
        <pc:spChg chg="mod">
          <ac:chgData name="冠威" userId="30f24166b594f6af" providerId="LiveId" clId="{BCDB1DB5-084D-43A6-A4D0-17930FDB0A10}" dt="2022-04-05T17:22:52.630" v="2" actId="20577"/>
          <ac:spMkLst>
            <pc:docMk/>
            <pc:sldMk cId="0" sldId="264"/>
            <ac:spMk id="11" creationId="{00000000-0000-0000-0000-000000000000}"/>
          </ac:spMkLst>
        </pc:spChg>
      </pc:sldChg>
      <pc:sldChg chg="modSp">
        <pc:chgData name="冠威" userId="30f24166b594f6af" providerId="LiveId" clId="{BCDB1DB5-084D-43A6-A4D0-17930FDB0A10}" dt="2022-04-05T17:20:23.627" v="1" actId="20578"/>
        <pc:sldMkLst>
          <pc:docMk/>
          <pc:sldMk cId="0" sldId="283"/>
        </pc:sldMkLst>
        <pc:spChg chg="mod">
          <ac:chgData name="冠威" userId="30f24166b594f6af" providerId="LiveId" clId="{BCDB1DB5-084D-43A6-A4D0-17930FDB0A10}" dt="2022-04-05T17:20:23.627" v="1" actId="20578"/>
          <ac:spMkLst>
            <pc:docMk/>
            <pc:sldMk cId="0" sldId="283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983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97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e5261a7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e5261a78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9586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941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de5261a78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de5261a78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77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e5261a7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e5261a7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799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de5261a78e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de5261a78e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953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de5261a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de5261a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951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e5261a7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e5261a7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625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e5261a78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e5261a78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35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e5261a78e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e5261a78e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14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65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e5261a7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e5261a7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0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e5261a78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e5261a78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126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e5261a78e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e5261a78e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37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69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e5261a7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e5261a7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55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de5261a78e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de5261a78e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806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69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43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e5261a7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e5261a7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041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97150" y="1086835"/>
            <a:ext cx="5549700" cy="25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9200" y="3983899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13" name="Google Shape;13;p2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Google Shape;15;p2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17" name="Google Shape;17;p2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ext 2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4798000" y="1404600"/>
            <a:ext cx="3630300" cy="15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"/>
          </p:nvPr>
        </p:nvSpPr>
        <p:spPr>
          <a:xfrm>
            <a:off x="4798000" y="3098700"/>
            <a:ext cx="36303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17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172" name="Google Shape;172;p17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4" name="Google Shape;174;p17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7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" name="Google Shape;176;p17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177" name="Google Shape;177;p17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ext 3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1"/>
          </p:nvPr>
        </p:nvSpPr>
        <p:spPr>
          <a:xfrm>
            <a:off x="1740600" y="1800750"/>
            <a:ext cx="5662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 rot="10800000" flipH="1">
            <a:off x="8634400" y="1676400"/>
            <a:ext cx="295800" cy="724500"/>
            <a:chOff x="8282875" y="4072325"/>
            <a:chExt cx="295800" cy="724500"/>
          </a:xfrm>
        </p:grpSpPr>
        <p:sp>
          <p:nvSpPr>
            <p:cNvPr id="183" name="Google Shape;183;p18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5" name="Google Shape;185;p18"/>
          <p:cNvCxnSpPr/>
          <p:nvPr/>
        </p:nvCxnSpPr>
        <p:spPr>
          <a:xfrm rot="10800000">
            <a:off x="8782300" y="246640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8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7" name="Google Shape;187;p18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188" name="Google Shape;188;p18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 1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>
            <a:off x="7132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2"/>
          </p:nvPr>
        </p:nvSpPr>
        <p:spPr>
          <a:xfrm>
            <a:off x="45720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16" name="Google Shape;216;p21"/>
          <p:cNvGrpSpPr/>
          <p:nvPr/>
        </p:nvGrpSpPr>
        <p:grpSpPr>
          <a:xfrm rot="5400000">
            <a:off x="2987250" y="4511450"/>
            <a:ext cx="295800" cy="724500"/>
            <a:chOff x="8282875" y="4072325"/>
            <a:chExt cx="295800" cy="724500"/>
          </a:xfrm>
        </p:grpSpPr>
        <p:sp>
          <p:nvSpPr>
            <p:cNvPr id="217" name="Google Shape;217;p21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1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220" name="Google Shape;220;p21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2" name="Google Shape;222;p21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1"/>
          <p:cNvCxnSpPr/>
          <p:nvPr/>
        </p:nvCxnSpPr>
        <p:spPr>
          <a:xfrm>
            <a:off x="0" y="4873700"/>
            <a:ext cx="255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hree columns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993571" y="2734056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993571" y="3127253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566071" y="2734056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566071" y="31272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138571" y="2734056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138571" y="31272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2" name="Google Shape;232;p22"/>
          <p:cNvGrpSpPr/>
          <p:nvPr/>
        </p:nvGrpSpPr>
        <p:grpSpPr>
          <a:xfrm rot="5400000">
            <a:off x="3050800" y="4510486"/>
            <a:ext cx="295800" cy="724500"/>
            <a:chOff x="8282875" y="4072325"/>
            <a:chExt cx="295800" cy="724500"/>
          </a:xfrm>
        </p:grpSpPr>
        <p:sp>
          <p:nvSpPr>
            <p:cNvPr id="233" name="Google Shape;233;p22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5" name="Google Shape;235;p22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6" name="Google Shape;236;p22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237" name="Google Shape;237;p22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9" name="Google Shape;239;p22"/>
          <p:cNvCxnSpPr/>
          <p:nvPr/>
        </p:nvCxnSpPr>
        <p:spPr>
          <a:xfrm>
            <a:off x="3781325" y="4872725"/>
            <a:ext cx="272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ackground 1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9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337" name="Google Shape;337;p29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" name="Google Shape;339;p29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29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1" name="Google Shape;341;p29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342" name="Google Shape;342;p29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ackground 2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0"/>
          <p:cNvGrpSpPr/>
          <p:nvPr/>
        </p:nvGrpSpPr>
        <p:grpSpPr>
          <a:xfrm rot="10800000" flipH="1">
            <a:off x="8634400" y="1669325"/>
            <a:ext cx="295800" cy="724500"/>
            <a:chOff x="8282875" y="4072325"/>
            <a:chExt cx="295800" cy="724500"/>
          </a:xfrm>
        </p:grpSpPr>
        <p:sp>
          <p:nvSpPr>
            <p:cNvPr id="346" name="Google Shape;346;p30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48" name="Google Shape;348;p30"/>
          <p:cNvCxnSpPr/>
          <p:nvPr/>
        </p:nvCxnSpPr>
        <p:spPr>
          <a:xfrm rot="10800000">
            <a:off x="348875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30"/>
          <p:cNvCxnSpPr/>
          <p:nvPr/>
        </p:nvCxnSpPr>
        <p:spPr>
          <a:xfrm rot="10800000">
            <a:off x="8782300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0" name="Google Shape;350;p30"/>
          <p:cNvGrpSpPr/>
          <p:nvPr/>
        </p:nvGrpSpPr>
        <p:grpSpPr>
          <a:xfrm rot="10800000" flipH="1">
            <a:off x="200975" y="2772900"/>
            <a:ext cx="295800" cy="724500"/>
            <a:chOff x="8282875" y="4072325"/>
            <a:chExt cx="295800" cy="724500"/>
          </a:xfrm>
        </p:grpSpPr>
        <p:sp>
          <p:nvSpPr>
            <p:cNvPr id="351" name="Google Shape;351;p30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57400" y="2630455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37200" y="3361703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027950" y="1618297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" name="Google Shape;23;p3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24" name="Google Shape;24;p3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" name="Google Shape;26;p3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" name="Google Shape;27;p3"/>
          <p:cNvGrpSpPr/>
          <p:nvPr/>
        </p:nvGrpSpPr>
        <p:grpSpPr>
          <a:xfrm rot="5400000">
            <a:off x="2987250" y="-99975"/>
            <a:ext cx="295800" cy="724500"/>
            <a:chOff x="8282875" y="4072325"/>
            <a:chExt cx="295800" cy="724500"/>
          </a:xfrm>
        </p:grpSpPr>
        <p:sp>
          <p:nvSpPr>
            <p:cNvPr id="28" name="Google Shape;28;p3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" name="Google Shape;30;p3"/>
          <p:cNvCxnSpPr/>
          <p:nvPr/>
        </p:nvCxnSpPr>
        <p:spPr>
          <a:xfrm>
            <a:off x="0" y="262275"/>
            <a:ext cx="251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Cormorant Unicase"/>
                <a:ea typeface="Cormorant Unicase"/>
                <a:cs typeface="Cormorant Unicase"/>
                <a:sym typeface="Cormorant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13250" y="1066500"/>
            <a:ext cx="77175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 rot="10800000" flipH="1">
            <a:off x="8634400" y="1669325"/>
            <a:ext cx="295800" cy="724500"/>
            <a:chOff x="8282875" y="4072325"/>
            <a:chExt cx="295800" cy="724500"/>
          </a:xfrm>
        </p:grpSpPr>
        <p:sp>
          <p:nvSpPr>
            <p:cNvPr id="35" name="Google Shape;35;p4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" name="Google Shape;37;p4"/>
          <p:cNvCxnSpPr/>
          <p:nvPr/>
        </p:nvCxnSpPr>
        <p:spPr>
          <a:xfrm rot="10800000">
            <a:off x="8782300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>
            <a:off x="348875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" name="Google Shape;39;p4"/>
          <p:cNvGrpSpPr/>
          <p:nvPr/>
        </p:nvGrpSpPr>
        <p:grpSpPr>
          <a:xfrm rot="10800000" flipH="1">
            <a:off x="200975" y="2772900"/>
            <a:ext cx="295800" cy="724500"/>
            <a:chOff x="8282875" y="4072325"/>
            <a:chExt cx="295800" cy="724500"/>
          </a:xfrm>
        </p:grpSpPr>
        <p:sp>
          <p:nvSpPr>
            <p:cNvPr id="40" name="Google Shape;40;p4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Cormorant Unicase"/>
                <a:ea typeface="Cormorant Unicase"/>
                <a:cs typeface="Cormorant Unicase"/>
                <a:sym typeface="Cormorant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353375" y="2735693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213625" y="2735693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solidFill>
                  <a:schemeClr val="accent5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354875" y="3127543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5212125" y="3129918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48" name="Google Shape;48;p5"/>
          <p:cNvCxnSpPr/>
          <p:nvPr/>
        </p:nvCxnSpPr>
        <p:spPr>
          <a:xfrm rot="10800000">
            <a:off x="3410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49;p5"/>
          <p:cNvGrpSpPr/>
          <p:nvPr/>
        </p:nvGrpSpPr>
        <p:grpSpPr>
          <a:xfrm rot="10800000" flipH="1">
            <a:off x="193100" y="2772900"/>
            <a:ext cx="295800" cy="724500"/>
            <a:chOff x="8282875" y="4072325"/>
            <a:chExt cx="295800" cy="724500"/>
          </a:xfrm>
        </p:grpSpPr>
        <p:sp>
          <p:nvSpPr>
            <p:cNvPr id="50" name="Google Shape;50;p5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5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53" name="Google Shape;53;p5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5" name="Google Shape;55;p5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6"/>
          <p:cNvGrpSpPr/>
          <p:nvPr/>
        </p:nvGrpSpPr>
        <p:grpSpPr>
          <a:xfrm rot="-5400000">
            <a:off x="5797400" y="4510667"/>
            <a:ext cx="295800" cy="724500"/>
            <a:chOff x="8282875" y="4072325"/>
            <a:chExt cx="295800" cy="724500"/>
          </a:xfrm>
        </p:grpSpPr>
        <p:sp>
          <p:nvSpPr>
            <p:cNvPr id="59" name="Google Shape;59;p6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1" name="Google Shape;61;p6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" name="Google Shape;62;p6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63" name="Google Shape;63;p6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" name="Google Shape;65;p6"/>
          <p:cNvCxnSpPr/>
          <p:nvPr/>
        </p:nvCxnSpPr>
        <p:spPr>
          <a:xfrm>
            <a:off x="2862175" y="4872925"/>
            <a:ext cx="251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708644" y="1786452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708556" y="3352166"/>
            <a:ext cx="7726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108" name="Google Shape;108;p11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0" name="Google Shape;110;p11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1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" name="Google Shape;112;p11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113" name="Google Shape;113;p11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371600" y="3114683"/>
            <a:ext cx="6400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1371600" y="1845817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14"/>
          <p:cNvGrpSpPr/>
          <p:nvPr/>
        </p:nvGrpSpPr>
        <p:grpSpPr>
          <a:xfrm>
            <a:off x="8634400" y="2746600"/>
            <a:ext cx="295800" cy="724500"/>
            <a:chOff x="8282875" y="4072325"/>
            <a:chExt cx="295800" cy="724500"/>
          </a:xfrm>
        </p:grpSpPr>
        <p:sp>
          <p:nvSpPr>
            <p:cNvPr id="138" name="Google Shape;138;p14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0" name="Google Shape;140;p14"/>
          <p:cNvCxnSpPr/>
          <p:nvPr/>
        </p:nvCxnSpPr>
        <p:spPr>
          <a:xfrm>
            <a:off x="348875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4"/>
          <p:cNvCxnSpPr/>
          <p:nvPr/>
        </p:nvCxnSpPr>
        <p:spPr>
          <a:xfrm>
            <a:off x="8782300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" name="Google Shape;142;p14"/>
          <p:cNvGrpSpPr/>
          <p:nvPr/>
        </p:nvGrpSpPr>
        <p:grpSpPr>
          <a:xfrm>
            <a:off x="200975" y="1643025"/>
            <a:ext cx="295800" cy="724500"/>
            <a:chOff x="8282875" y="4072325"/>
            <a:chExt cx="295800" cy="724500"/>
          </a:xfrm>
        </p:grpSpPr>
        <p:sp>
          <p:nvSpPr>
            <p:cNvPr id="143" name="Google Shape;143;p14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ext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1817100" y="1428750"/>
            <a:ext cx="55098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100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  <p:grpSp>
        <p:nvGrpSpPr>
          <p:cNvPr id="160" name="Google Shape;160;p16"/>
          <p:cNvGrpSpPr/>
          <p:nvPr/>
        </p:nvGrpSpPr>
        <p:grpSpPr>
          <a:xfrm flipH="1">
            <a:off x="200975" y="2746600"/>
            <a:ext cx="295800" cy="724500"/>
            <a:chOff x="8282875" y="4072325"/>
            <a:chExt cx="295800" cy="724500"/>
          </a:xfrm>
        </p:grpSpPr>
        <p:sp>
          <p:nvSpPr>
            <p:cNvPr id="161" name="Google Shape;161;p16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3" name="Google Shape;163;p16"/>
          <p:cNvCxnSpPr/>
          <p:nvPr/>
        </p:nvCxnSpPr>
        <p:spPr>
          <a:xfrm>
            <a:off x="8782300" y="2459325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6"/>
          <p:cNvCxnSpPr/>
          <p:nvPr/>
        </p:nvCxnSpPr>
        <p:spPr>
          <a:xfrm>
            <a:off x="348875" y="0"/>
            <a:ext cx="0" cy="26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5" name="Google Shape;165;p16"/>
          <p:cNvGrpSpPr/>
          <p:nvPr/>
        </p:nvGrpSpPr>
        <p:grpSpPr>
          <a:xfrm flipH="1">
            <a:off x="8634400" y="1643025"/>
            <a:ext cx="295800" cy="724500"/>
            <a:chOff x="8282875" y="4072325"/>
            <a:chExt cx="295800" cy="724500"/>
          </a:xfrm>
        </p:grpSpPr>
        <p:sp>
          <p:nvSpPr>
            <p:cNvPr id="166" name="Google Shape;166;p16"/>
            <p:cNvSpPr/>
            <p:nvPr/>
          </p:nvSpPr>
          <p:spPr>
            <a:xfrm>
              <a:off x="8282875" y="40723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8282875" y="4269725"/>
              <a:ext cx="295800" cy="52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4360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Unicase Medium"/>
              <a:buNone/>
              <a:defRPr sz="3600">
                <a:solidFill>
                  <a:schemeClr val="dk1"/>
                </a:solidFill>
                <a:latin typeface="Cormorant Unicase Medium"/>
                <a:ea typeface="Cormorant Unicase Medium"/>
                <a:cs typeface="Cormorant Unicase Medium"/>
                <a:sym typeface="Cormorant Unicas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●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○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■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●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○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■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●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○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Char char="■"/>
              <a:defRPr sz="16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8" r:id="rId7"/>
    <p:sldLayoutId id="2147483660" r:id="rId8"/>
    <p:sldLayoutId id="2147483662" r:id="rId9"/>
    <p:sldLayoutId id="2147483663" r:id="rId10"/>
    <p:sldLayoutId id="2147483664" r:id="rId11"/>
    <p:sldLayoutId id="2147483667" r:id="rId12"/>
    <p:sldLayoutId id="2147483668" r:id="rId13"/>
    <p:sldLayoutId id="2147483675" r:id="rId14"/>
    <p:sldLayoutId id="2147483676" r:id="rId15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3"/>
          <p:cNvGrpSpPr/>
          <p:nvPr/>
        </p:nvGrpSpPr>
        <p:grpSpPr>
          <a:xfrm>
            <a:off x="1029570" y="2229352"/>
            <a:ext cx="7098609" cy="1024404"/>
            <a:chOff x="1051950" y="1861400"/>
            <a:chExt cx="7040100" cy="1150800"/>
          </a:xfrm>
        </p:grpSpPr>
        <p:sp>
          <p:nvSpPr>
            <p:cNvPr id="364" name="Google Shape;364;p33"/>
            <p:cNvSpPr/>
            <p:nvPr/>
          </p:nvSpPr>
          <p:spPr>
            <a:xfrm>
              <a:off x="1051950" y="1861400"/>
              <a:ext cx="7040100" cy="1150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alpha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5" name="Google Shape;365;p33"/>
            <p:cNvCxnSpPr/>
            <p:nvPr/>
          </p:nvCxnSpPr>
          <p:spPr>
            <a:xfrm rot="10800000" flipH="1">
              <a:off x="7650325" y="2055050"/>
              <a:ext cx="308700" cy="315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33"/>
            <p:cNvCxnSpPr/>
            <p:nvPr/>
          </p:nvCxnSpPr>
          <p:spPr>
            <a:xfrm rot="10800000" flipH="1">
              <a:off x="1302625" y="2535350"/>
              <a:ext cx="308700" cy="315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1" name="Google Shape;361;p33"/>
          <p:cNvSpPr txBox="1">
            <a:spLocks noGrp="1"/>
          </p:cNvSpPr>
          <p:nvPr>
            <p:ph type="ctrTitle"/>
          </p:nvPr>
        </p:nvSpPr>
        <p:spPr>
          <a:xfrm>
            <a:off x="998385" y="1498542"/>
            <a:ext cx="7155684" cy="1589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Cormorant Unicase SemiBold" panose="00000700000000000000" pitchFamily="2" charset="0"/>
              </a:rPr>
              <a:t>Let’s Investigate</a:t>
            </a:r>
            <a:br>
              <a:rPr lang="en" sz="6600" dirty="0">
                <a:latin typeface="Cormorant Unicase SemiBold" panose="00000700000000000000" pitchFamily="2" charset="0"/>
              </a:rPr>
            </a:br>
            <a:r>
              <a:rPr lang="en" sz="6600" dirty="0">
                <a:latin typeface="Cormorant Unicase SemiBold" panose="00000700000000000000" pitchFamily="2" charset="0"/>
              </a:rPr>
              <a:t>Air Pollution</a:t>
            </a:r>
            <a:endParaRPr sz="6600" dirty="0">
              <a:latin typeface="Cormorant Unicase SemiBold" panose="00000700000000000000" pitchFamily="2" charset="0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>
            <a:spLocks noGrp="1"/>
          </p:cNvSpPr>
          <p:nvPr>
            <p:ph type="title"/>
          </p:nvPr>
        </p:nvSpPr>
        <p:spPr>
          <a:xfrm>
            <a:off x="718285" y="419386"/>
            <a:ext cx="7717500" cy="715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United Kingdom</a:t>
            </a:r>
            <a:endParaRPr sz="4400" dirty="0">
              <a:solidFill>
                <a:schemeClr val="tx1"/>
              </a:solidFill>
              <a:latin typeface="Cormorant Unicase Medium" panose="000006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65375" y="1278245"/>
            <a:ext cx="4669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UK,concentration of key pollutants in air are regulated by regulations.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Quality Standards Regulations 2010</a:t>
            </a:r>
          </a:p>
          <a:p>
            <a:endParaRPr lang="en-US" altLang="zh-TW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Regulations set:</a:t>
            </a:r>
          </a:p>
          <a:p>
            <a:pPr marL="342900" indent="-342900" fontAlgn="base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value for concentrations of major air pollutants affecting public health in outdoor air by law.</a:t>
            </a:r>
          </a:p>
          <a:p>
            <a:pPr marL="342900" indent="-342900" fontAlgn="base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 for levels in outdoor air for four elements.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colorTemperature colorTemp="780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60" y="1865716"/>
            <a:ext cx="2755057" cy="1836705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colorTemperature colorTemp="780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61" y="1865717"/>
            <a:ext cx="2756780" cy="1836705"/>
          </a:xfrm>
          <a:prstGeom prst="rect">
            <a:avLst/>
          </a:prstGeom>
        </p:spPr>
      </p:pic>
      <p:sp>
        <p:nvSpPr>
          <p:cNvPr id="8" name="Google Shape;442;p40"/>
          <p:cNvSpPr txBox="1">
            <a:spLocks noGrp="1"/>
          </p:cNvSpPr>
          <p:nvPr>
            <p:ph type="title"/>
          </p:nvPr>
        </p:nvSpPr>
        <p:spPr>
          <a:xfrm>
            <a:off x="718285" y="419386"/>
            <a:ext cx="7717500" cy="715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Japan</a:t>
            </a:r>
            <a:endParaRPr sz="4400" dirty="0">
              <a:solidFill>
                <a:schemeClr val="tx1"/>
              </a:solidFill>
              <a:latin typeface="Cormorant Unicase Medium" panose="00000600000000000000" pitchFamily="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6857" y="1506069"/>
            <a:ext cx="4678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had participated in the Kyoto protocol signed by the United Nations in Kyoto,Japan.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purpose in this protocol:</a:t>
            </a:r>
          </a:p>
          <a:p>
            <a:pPr marL="342900" indent="-342900" fontAlgn="base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global emissions of air pollutants.</a:t>
            </a:r>
          </a:p>
          <a:p>
            <a:pPr marL="342900" indent="-342900" fontAlgn="base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air pollution and global warming for the planet.</a:t>
            </a:r>
            <a:endParaRPr lang="zh-TW" altLang="en-US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4547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9"/>
          <p:cNvSpPr txBox="1">
            <a:spLocks noGrp="1"/>
          </p:cNvSpPr>
          <p:nvPr>
            <p:ph type="title"/>
          </p:nvPr>
        </p:nvSpPr>
        <p:spPr>
          <a:xfrm>
            <a:off x="722191" y="421341"/>
            <a:ext cx="7717500" cy="708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latin typeface="Cormorant Unicase Medium" panose="00000600000000000000" pitchFamily="2" charset="0"/>
              </a:rPr>
              <a:t>S</a:t>
            </a:r>
            <a:r>
              <a:rPr lang="en" sz="4400" dirty="0">
                <a:latin typeface="Cormorant Unicase Medium" panose="00000600000000000000" pitchFamily="2" charset="0"/>
              </a:rPr>
              <a:t>outh Korea</a:t>
            </a:r>
            <a:endParaRPr sz="4400" dirty="0">
              <a:latin typeface="Cormorant Unicase Medium" panose="00000600000000000000" pitchFamily="2" charset="0"/>
            </a:endParaRPr>
          </a:p>
        </p:txBody>
      </p:sp>
      <p:pic>
        <p:nvPicPr>
          <p:cNvPr id="27" name="Picture 2" descr="File:Flag of South Korea (1945–1948).svg - 維基百科，自由的百科全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colorTemperature colorTemp="7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262" y="1865718"/>
            <a:ext cx="2756780" cy="18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63477" y="1592075"/>
            <a:ext cx="4670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2019, the air pollution in South Korea is becoming more and more serious, and it has become the most important “national security crisis” for the people of the country.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air pollution, Korea decided to:</a:t>
            </a:r>
          </a:p>
          <a:p>
            <a:pPr marL="342900" indent="-342900" fontAlgn="base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to 14 coal-fired power plants </a:t>
            </a:r>
          </a:p>
          <a:p>
            <a:pPr marL="342900" indent="-342900" fontAlgn="base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vehicle traffic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3965175" y="1220819"/>
            <a:ext cx="1213650" cy="12090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2091369" y="2623254"/>
            <a:ext cx="4987858" cy="1055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dirty="0">
                <a:latin typeface="Cormorant Unicase Medium" panose="00000600000000000000" pitchFamily="2" charset="0"/>
              </a:rPr>
              <a:t>UN Sustainable Development Goals</a:t>
            </a:r>
            <a:endParaRPr sz="4000" dirty="0">
              <a:latin typeface="Cormorant Unicase Medium" panose="00000600000000000000" pitchFamily="2" charset="0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title" idx="2"/>
          </p:nvPr>
        </p:nvSpPr>
        <p:spPr>
          <a:xfrm>
            <a:off x="4075800" y="1295321"/>
            <a:ext cx="1088100" cy="1012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oldoni" panose="02000500000000000000" pitchFamily="2" charset="0"/>
              </a:rPr>
              <a:t>04</a:t>
            </a:r>
            <a:endParaRPr sz="6000" dirty="0">
              <a:latin typeface="Goldoni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01425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6"/>
          <p:cNvSpPr txBox="1">
            <a:spLocks noGrp="1"/>
          </p:cNvSpPr>
          <p:nvPr>
            <p:ph type="title"/>
          </p:nvPr>
        </p:nvSpPr>
        <p:spPr>
          <a:xfrm>
            <a:off x="3454370" y="414865"/>
            <a:ext cx="2243698" cy="719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4400" dirty="0" err="1">
                <a:latin typeface="Cormorant Unicase Medium" panose="00000600000000000000" pitchFamily="2" charset="0"/>
              </a:rPr>
              <a:t>SDGs</a:t>
            </a:r>
            <a:r>
              <a:rPr lang="en-US" altLang="zh-TW" sz="4400" dirty="0">
                <a:latin typeface="Cormorant Unicase Medium" panose="00000600000000000000" pitchFamily="2" charset="0"/>
              </a:rPr>
              <a:t> 12</a:t>
            </a:r>
            <a:endParaRPr sz="4400" dirty="0">
              <a:latin typeface="Cormorant Unicase Medium" panose="00000600000000000000" pitchFamily="2" charset="0"/>
            </a:endParaRPr>
          </a:p>
        </p:txBody>
      </p:sp>
      <p:pic>
        <p:nvPicPr>
          <p:cNvPr id="1026" name="Picture 2" descr="https://lh6.googleusercontent.com/AoQIkzJxo740KyJsuRpesBz7NCwwCygR0SOcETN9j1bW_5hTMsqNRKomgAXjdjE_SxBBWKBPTh07okSXVCmRh1iVUEVc-oLAZZHLtzUi9mnR16euFGYKaqcNr-o-mWLyAGXLW1YjGj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728" y="1872620"/>
            <a:ext cx="3182260" cy="21321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370008" y="1507515"/>
            <a:ext cx="4103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12.5 By 2030, substantially reduce waste generation through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prevention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reduction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recycling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 and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reuse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.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/>
            </a:r>
            <a:b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</a:b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12.8 By 2030, ensure that people  in every where have the relevant information and awareness of sustainable development, as well as a way of living in harmony with nature.</a:t>
            </a:r>
            <a:endParaRPr lang="zh-TW" altLang="en-US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8;p41"/>
          <p:cNvSpPr txBox="1">
            <a:spLocks noGrp="1"/>
          </p:cNvSpPr>
          <p:nvPr>
            <p:ph type="title"/>
          </p:nvPr>
        </p:nvSpPr>
        <p:spPr>
          <a:xfrm>
            <a:off x="721692" y="423334"/>
            <a:ext cx="7717500" cy="7111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altLang="zh-TW" sz="4400" dirty="0" err="1"/>
              <a:t>SDGs</a:t>
            </a:r>
            <a:r>
              <a:rPr lang="en-US" altLang="zh-TW" sz="4400" dirty="0"/>
              <a:t> 11</a:t>
            </a:r>
            <a:endParaRPr sz="4400" dirty="0"/>
          </a:p>
        </p:txBody>
      </p:sp>
      <p:pic>
        <p:nvPicPr>
          <p:cNvPr id="8" name="Picture 2" descr="https://lh3.googleusercontent.com/FCE9XpNdeVXpGMs-Bks_QcFUCfEqmUlddvLndU-9XAF1ToWlN-co2JWgzuydr4Gwlx1yzXw0IApCeqARKS4EONDinWW1CcJ5h3NdAyJTfVcHLziC7wfGkY8wJrQpxvEbcMcVzYSXm-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228" y="1865000"/>
            <a:ext cx="3182260" cy="21321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86588" y="1509135"/>
            <a:ext cx="373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11.6 By 2030, reduce the negative per capita environmental impact of cities, including paying special attention to air quality.....</a:t>
            </a:r>
          </a:p>
          <a:p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 </a:t>
            </a:r>
          </a:p>
          <a:p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Base on the above ,Taiwan lists this target.</a:t>
            </a:r>
            <a:endParaRPr lang="en-US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The number of air pollutants exceeding the standard is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0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.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3965175" y="1220819"/>
            <a:ext cx="1213650" cy="12090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1677016" y="2623254"/>
            <a:ext cx="5790584" cy="721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4000" dirty="0">
                <a:latin typeface="Cormorant Unicase Medium" panose="00000600000000000000" pitchFamily="2" charset="0"/>
              </a:rPr>
              <a:t>Air Pollution in Taiwan</a:t>
            </a:r>
            <a:endParaRPr sz="4000" dirty="0">
              <a:latin typeface="Cormorant Unicase Medium" panose="00000600000000000000" pitchFamily="2" charset="0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title" idx="2"/>
          </p:nvPr>
        </p:nvSpPr>
        <p:spPr>
          <a:xfrm>
            <a:off x="4075800" y="1295321"/>
            <a:ext cx="1088100" cy="1012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oldoni" panose="02000500000000000000" pitchFamily="2" charset="0"/>
              </a:rPr>
              <a:t>05</a:t>
            </a:r>
            <a:endParaRPr sz="6000" dirty="0">
              <a:latin typeface="Goldoni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4371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eDheZzOGQ9VH1ao2W8IOeEZoj7GFNcAUWe9K9BNpV-34MY9FGsts99oemt6XYtIm_OiklOGcs8c1tE1PCix04upPm7DGudaubZtoKbyBwBBjtOnhE2sEubxIiSuL_pVZsO02TLprtpF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648" y="1709970"/>
            <a:ext cx="3449613" cy="22988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13100" y="415254"/>
            <a:ext cx="7717800" cy="71502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>
                    <a:lumMod val="75000"/>
                  </a:schemeClr>
                </a:solidFill>
                <a:latin typeface="Cormorant Unicase Medium" panose="00000600000000000000" pitchFamily="2" charset="0"/>
              </a:rPr>
              <a:t>Air Pollution in Taiwan</a:t>
            </a:r>
            <a:endParaRPr lang="zh-TW" altLang="en-US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9870" y="1504552"/>
            <a:ext cx="3633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With regards to research conducted on </a:t>
            </a:r>
            <a:r>
              <a:rPr lang="en-US" altLang="zh-TW" sz="2000" dirty="0" err="1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PM2.5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 particles in Taiwan, the National Taiwan University in March 2015 claimed that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traffic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 is the major source of air pollutants in Taipei. In central Taiwan, on the other hand, fine particles are primarily produced by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thermal power plants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.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94779" y="422091"/>
            <a:ext cx="8564880" cy="713289"/>
          </a:xfrm>
        </p:spPr>
        <p:txBody>
          <a:bodyPr/>
          <a:lstStyle/>
          <a:p>
            <a:r>
              <a:rPr lang="en-US" altLang="zh-TW" sz="4000" dirty="0"/>
              <a:t>Cross-Border Pollution from China</a:t>
            </a:r>
            <a:endParaRPr lang="zh-TW" altLang="en-US" sz="4000" dirty="0"/>
          </a:p>
        </p:txBody>
      </p:sp>
      <p:pic>
        <p:nvPicPr>
          <p:cNvPr id="2050" name="Picture 2" descr="https://lh5.googleusercontent.com/zFuBnQdQtAfldKmtSfp7k_eeYgOmS2NjlxNERrWWkd2hzUhS3QIsLPTknX5zhsPgDLP3acRr2e79jbV7KGKjSPhIa3JdrLuJrTeBg5XdAJrtQFJBhhGtZQT6MfUTbBu7FQlot7MV25v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579" y="1710923"/>
            <a:ext cx="3449009" cy="25867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577219" y="1344111"/>
            <a:ext cx="39419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In February 2014, the Environmental Protection Administration's (EPA) claimed there had been seven haze and dust storms since December </a:t>
            </a:r>
            <a:r>
              <a:rPr lang="en-US" altLang="zh-TW" sz="2000" dirty="0" err="1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2013.For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 the largest part based on recent weather phenomena and air pollutant monitoring data from China's major cities,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China's air pollution generally deteriorates the air quality in Taiwan significantly every winter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.</a:t>
            </a:r>
            <a:endParaRPr lang="zh-TW" altLang="en-US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1520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42;p40"/>
          <p:cNvSpPr txBox="1">
            <a:spLocks noGrp="1"/>
          </p:cNvSpPr>
          <p:nvPr>
            <p:ph type="title"/>
          </p:nvPr>
        </p:nvSpPr>
        <p:spPr>
          <a:xfrm>
            <a:off x="4508679" y="564166"/>
            <a:ext cx="2451634" cy="715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altLang="zh-TW" sz="4400" dirty="0"/>
              <a:t>Scooters</a:t>
            </a:r>
            <a:endParaRPr sz="4400" dirty="0">
              <a:solidFill>
                <a:schemeClr val="tx1"/>
              </a:solidFill>
              <a:latin typeface="Cormorant Unicase Medium" panose="00000600000000000000" pitchFamily="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79508" y="1279186"/>
            <a:ext cx="39479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There were 8.8 million motorcycles and 4.8 million cars on Taiwan's roads, with motorcycles being called the primary means of transport for the majority of the island's adult population.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Motorcycles with two-stroke engines were claimed to be the biggest single source of vehicular pollution in Taiwan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while also being the majority of the motorcycles operating in Taiwan.</a:t>
            </a:r>
            <a:endParaRPr lang="zh-TW" altLang="en-US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h4.googleusercontent.com/ZEcgzSGz_Kax7dFfkRHnI0G9alWiQ_a3F-hOklGQ50G02w4xOdPXp2W2hAHqjd7BLL0A-xx7FCIbS1bk0apKYi0S73L1La1ASPH7CKq9vtU0u9FLTbo1H5X9HHWiITgGuy6j3VxjIu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3858"/>
            <a:ext cx="3452625" cy="43157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0705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2057400" y="2630802"/>
            <a:ext cx="5029200" cy="1092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altLang="zh-TW" sz="40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Introduction </a:t>
            </a:r>
            <a:br>
              <a:rPr lang="en" altLang="zh-TW" sz="4000" dirty="0">
                <a:solidFill>
                  <a:schemeClr val="tx1"/>
                </a:solidFill>
                <a:latin typeface="Cormorant Unicase Medium" panose="00000600000000000000" pitchFamily="2" charset="0"/>
              </a:rPr>
            </a:br>
            <a:r>
              <a:rPr lang="en-US" altLang="zh-TW" sz="40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of Air Pollution</a:t>
            </a:r>
            <a:endParaRPr sz="4000" dirty="0">
              <a:latin typeface="Cormorant Unicase Medium" panose="00000600000000000000" pitchFamily="2" charset="0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title" idx="2"/>
          </p:nvPr>
        </p:nvSpPr>
        <p:spPr>
          <a:xfrm>
            <a:off x="4047000" y="1300196"/>
            <a:ext cx="1088100" cy="1012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oldoni" panose="02000500000000000000" pitchFamily="2" charset="0"/>
              </a:rPr>
              <a:t>01</a:t>
            </a:r>
            <a:endParaRPr sz="6000" dirty="0">
              <a:latin typeface="Goldoni" panose="02000500000000000000" pitchFamily="2" charset="0"/>
            </a:endParaRPr>
          </a:p>
        </p:txBody>
      </p:sp>
      <p:sp>
        <p:nvSpPr>
          <p:cNvPr id="12" name="Google Shape;406;p37"/>
          <p:cNvSpPr/>
          <p:nvPr/>
        </p:nvSpPr>
        <p:spPr>
          <a:xfrm>
            <a:off x="3965175" y="1220819"/>
            <a:ext cx="1213650" cy="12090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47"/>
          <p:cNvGrpSpPr/>
          <p:nvPr/>
        </p:nvGrpSpPr>
        <p:grpSpPr>
          <a:xfrm>
            <a:off x="1051994" y="2002884"/>
            <a:ext cx="7040100" cy="1150800"/>
            <a:chOff x="1051950" y="1861400"/>
            <a:chExt cx="7040100" cy="1150800"/>
          </a:xfrm>
        </p:grpSpPr>
        <p:sp>
          <p:nvSpPr>
            <p:cNvPr id="574" name="Google Shape;574;p47"/>
            <p:cNvSpPr/>
            <p:nvPr/>
          </p:nvSpPr>
          <p:spPr>
            <a:xfrm>
              <a:off x="1051950" y="1861400"/>
              <a:ext cx="7040100" cy="1150800"/>
            </a:xfrm>
            <a:prstGeom prst="ellipse">
              <a:avLst/>
            </a:prstGeom>
            <a:noFill/>
            <a:ln w="9525" cap="flat" cmpd="sng">
              <a:solidFill>
                <a:schemeClr val="dk1">
                  <a:alpha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5" name="Google Shape;575;p47"/>
            <p:cNvCxnSpPr/>
            <p:nvPr/>
          </p:nvCxnSpPr>
          <p:spPr>
            <a:xfrm rot="10800000" flipH="1">
              <a:off x="7650325" y="2055050"/>
              <a:ext cx="308700" cy="315000"/>
            </a:xfrm>
            <a:prstGeom prst="straightConnector1">
              <a:avLst/>
            </a:prstGeom>
            <a:noFill/>
            <a:ln w="9525" cap="flat" cmpd="sng">
              <a:solidFill>
                <a:schemeClr val="dk1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47"/>
            <p:cNvCxnSpPr/>
            <p:nvPr/>
          </p:nvCxnSpPr>
          <p:spPr>
            <a:xfrm rot="10800000" flipH="1">
              <a:off x="1302625" y="2535350"/>
              <a:ext cx="308700" cy="315000"/>
            </a:xfrm>
            <a:prstGeom prst="straightConnector1">
              <a:avLst/>
            </a:prstGeom>
            <a:noFill/>
            <a:ln w="9525" cap="flat" cmpd="sng">
              <a:solidFill>
                <a:schemeClr val="dk1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7" name="Google Shape;577;p47"/>
          <p:cNvSpPr txBox="1">
            <a:spLocks noGrp="1"/>
          </p:cNvSpPr>
          <p:nvPr>
            <p:ph type="title"/>
          </p:nvPr>
        </p:nvSpPr>
        <p:spPr>
          <a:xfrm>
            <a:off x="708644" y="1595304"/>
            <a:ext cx="7726800" cy="1874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Cormorant Unicase SemiBold" panose="00000700000000000000" pitchFamily="2" charset="0"/>
              </a:rPr>
              <a:t>Thanks for Listening</a:t>
            </a:r>
            <a:endParaRPr sz="6600" dirty="0">
              <a:latin typeface="Cormorant Unicase SemiBold" panose="00000700000000000000" pitchFamily="2" charset="0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7BE45D-8006-5284-6827-16D00833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1273" y="-135171"/>
            <a:ext cx="4952685" cy="938254"/>
          </a:xfrm>
        </p:spPr>
        <p:txBody>
          <a:bodyPr/>
          <a:lstStyle/>
          <a:p>
            <a:r>
              <a:rPr lang="en-US" altLang="zh-TW" sz="7000" dirty="0"/>
              <a:t>question</a:t>
            </a:r>
            <a:endParaRPr lang="zh-TW" altLang="en-US" sz="7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8456DD-2FB1-FA86-D5A2-F2D385EA9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6577" y="948376"/>
            <a:ext cx="9103355" cy="1623374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3600" b="1" kern="100" dirty="0">
                <a:effectLst/>
                <a:latin typeface="Calibri Light" panose="020F03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1.How do you think we can do for the earth to solve the problem of air pollution?</a:t>
            </a:r>
          </a:p>
          <a:p>
            <a:pPr marL="342900" lvl="0" indent="-342900">
              <a:buFont typeface="+mj-lt"/>
              <a:buAutoNum type="arabicPeriod"/>
            </a:pPr>
            <a:endParaRPr lang="zh-TW" alt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212468-7700-0391-72CE-04AF6FDF5970}"/>
              </a:ext>
            </a:extLst>
          </p:cNvPr>
          <p:cNvSpPr txBox="1"/>
          <p:nvPr/>
        </p:nvSpPr>
        <p:spPr>
          <a:xfrm>
            <a:off x="568518" y="2217807"/>
            <a:ext cx="6535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</a:rPr>
              <a:t>feedback from classmates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E581DC-293E-8DC3-57B5-993F3D7835C3}"/>
              </a:ext>
            </a:extLst>
          </p:cNvPr>
          <p:cNvSpPr txBox="1"/>
          <p:nvPr/>
        </p:nvSpPr>
        <p:spPr>
          <a:xfrm>
            <a:off x="496956" y="2925693"/>
            <a:ext cx="81500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500" dirty="0"/>
              <a:t>Take public transportation</a:t>
            </a:r>
          </a:p>
          <a:p>
            <a:pPr marL="342900" indent="-342900">
              <a:buAutoNum type="arabicPeriod"/>
            </a:pPr>
            <a:r>
              <a:rPr lang="en-US" altLang="zh-TW" sz="2500" dirty="0"/>
              <a:t>Variety of trees</a:t>
            </a:r>
          </a:p>
          <a:p>
            <a:pPr marL="342900" indent="-342900">
              <a:buAutoNum type="arabicPeriod"/>
            </a:pPr>
            <a:r>
              <a:rPr lang="en-US" altLang="zh-TW" sz="2500" dirty="0"/>
              <a:t>Save electricity, don't smoke</a:t>
            </a:r>
          </a:p>
          <a:p>
            <a:pPr marL="342900" indent="-342900">
              <a:buAutoNum type="arabicPeriod"/>
            </a:pPr>
            <a:r>
              <a:rPr lang="en-US" altLang="zh-TW" sz="2500" dirty="0"/>
              <a:t>Participate in environmental protection activities</a:t>
            </a:r>
          </a:p>
          <a:p>
            <a:pPr marL="342900" indent="-342900">
              <a:buAutoNum type="arabicPeriod"/>
            </a:pPr>
            <a:r>
              <a:rPr lang="en-US" altLang="zh-TW" sz="2500" dirty="0"/>
              <a:t>Eat less barbecue-type food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97975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ED51DA-DDDD-5211-6C2A-55E5DA0A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8796" y="-344498"/>
            <a:ext cx="7726800" cy="1371600"/>
          </a:xfrm>
        </p:spPr>
        <p:txBody>
          <a:bodyPr/>
          <a:lstStyle/>
          <a:p>
            <a:r>
              <a:rPr lang="en-US" altLang="zh-TW" sz="8000" dirty="0"/>
              <a:t>question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112A31-EF02-90CF-4FF8-E06C3209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12579" y="723569"/>
            <a:ext cx="9397553" cy="2059387"/>
          </a:xfrm>
        </p:spPr>
        <p:txBody>
          <a:bodyPr/>
          <a:lstStyle/>
          <a:p>
            <a:r>
              <a:rPr lang="en-US" altLang="zh-TW" sz="3600" b="1" kern="100" dirty="0">
                <a:effectLst/>
                <a:latin typeface="Calibri Light" panose="020F03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 you think we can completely solve the problem of air pollution in the future? Why or why not? </a:t>
            </a:r>
            <a:endParaRPr lang="zh-TW" alt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717B1A-5B61-A445-35D3-6FEA089065A8}"/>
              </a:ext>
            </a:extLst>
          </p:cNvPr>
          <p:cNvSpPr txBox="1"/>
          <p:nvPr/>
        </p:nvSpPr>
        <p:spPr>
          <a:xfrm>
            <a:off x="357809" y="2500188"/>
            <a:ext cx="651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</a:rPr>
              <a:t>feedback from classmates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83E780-7DBD-C630-84F9-E8B72132DF8F}"/>
              </a:ext>
            </a:extLst>
          </p:cNvPr>
          <p:cNvSpPr txBox="1"/>
          <p:nvPr/>
        </p:nvSpPr>
        <p:spPr>
          <a:xfrm>
            <a:off x="429370" y="3307742"/>
            <a:ext cx="8126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/>
              <a:t>There is no way, because in the industrial age, there will inevitably be sources of air pollution, so it cannot be completely solved.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6694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>
            <a:spLocks noGrp="1"/>
          </p:cNvSpPr>
          <p:nvPr>
            <p:ph type="title"/>
          </p:nvPr>
        </p:nvSpPr>
        <p:spPr>
          <a:xfrm>
            <a:off x="720425" y="417600"/>
            <a:ext cx="77175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400" dirty="0">
                <a:latin typeface="Cormorant Unicase Medium" panose="00000600000000000000" pitchFamily="2" charset="0"/>
              </a:rPr>
              <a:t>Sources of Air Pollution</a:t>
            </a:r>
            <a:endParaRPr sz="4400" dirty="0">
              <a:latin typeface="Cormorant Unicase Medium" panose="00000600000000000000" pitchFamily="2" charset="0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982775" y="1303200"/>
            <a:ext cx="7192800" cy="3427200"/>
          </a:xfrm>
        </p:spPr>
        <p:txBody>
          <a:bodyPr/>
          <a:lstStyle/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Sources of industrial pollution:</a:t>
            </a:r>
          </a:p>
          <a:p>
            <a:pPr marL="152400" indent="0">
              <a:buNone/>
            </a:pPr>
            <a:r>
              <a:rPr lang="en-US" altLang="zh-TW" sz="2000" dirty="0">
                <a:latin typeface="Modern No. 20" panose="02070704070505020303" pitchFamily="18" charset="0"/>
              </a:rPr>
              <a:t>Thermal power plants and various types of factories, exhaust gases, soot and soot emitted by burning fuel.</a:t>
            </a: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Traffic pollution sources:</a:t>
            </a:r>
          </a:p>
          <a:p>
            <a:pPr marL="152400" indent="0">
              <a:buNone/>
            </a:pPr>
            <a:r>
              <a:rPr lang="en-US" altLang="zh-TW" sz="2000" dirty="0">
                <a:latin typeface="Modern No. 20" panose="02070704070505020303" pitchFamily="18" charset="0"/>
              </a:rPr>
              <a:t>Vehicles such as automobiles, locomotives, planes, trains and ships emit pollutants such as carbon monoxide, nitrogen oxides, hydrocarbons and lead.</a:t>
            </a: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Sources of domestic pollution:</a:t>
            </a:r>
          </a:p>
          <a:p>
            <a:pPr marL="152400" indent="0">
              <a:buNone/>
            </a:pPr>
            <a:r>
              <a:rPr lang="en-US" altLang="zh-TW" sz="2000" dirty="0">
                <a:latin typeface="Modern No. 20" panose="02070704070505020303" pitchFamily="18" charset="0"/>
              </a:rPr>
              <a:t>Daily life produces substances that pollute the air, such as second-hand smoke, oil fumes, refrigerators, refrigerants leaked from air conditioners, etc.</a:t>
            </a:r>
            <a:endParaRPr lang="zh-TW" altLang="en-US" sz="2000" dirty="0">
              <a:latin typeface="Modern No. 20" panose="02070704070505020303" pitchFamily="18" charset="0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417600"/>
            <a:ext cx="8077925" cy="720000"/>
          </a:xfrm>
        </p:spPr>
        <p:txBody>
          <a:bodyPr/>
          <a:lstStyle/>
          <a:p>
            <a:r>
              <a:rPr lang="zh-TW" altLang="en-US" sz="4400" dirty="0">
                <a:latin typeface="Cormorant Unicase Medium" panose="00000600000000000000" pitchFamily="2" charset="0"/>
              </a:rPr>
              <a:t>Ｗ</a:t>
            </a:r>
            <a:r>
              <a:rPr lang="en-US" altLang="zh-TW" sz="4400" dirty="0">
                <a:latin typeface="Cormorant Unicase Medium" panose="00000600000000000000" pitchFamily="2" charset="0"/>
              </a:rPr>
              <a:t>hen did air pollution start</a:t>
            </a:r>
            <a:r>
              <a:rPr lang="zh-TW" altLang="en-US" sz="4400" dirty="0">
                <a:latin typeface="Cormorant Unicase Medium" panose="00000600000000000000" pitchFamily="2" charset="0"/>
              </a:rPr>
              <a:t>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82571" y="1645410"/>
            <a:ext cx="3590261" cy="2360700"/>
          </a:xfrm>
        </p:spPr>
        <p:txBody>
          <a:bodyPr/>
          <a:lstStyle/>
          <a:p>
            <a:pPr marL="127000" indent="0">
              <a:buNone/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Great Smog of 1952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：</a:t>
            </a:r>
            <a:endParaRPr lang="en-US" altLang="zh-TW" sz="2000" dirty="0">
              <a:solidFill>
                <a:schemeClr val="accent5">
                  <a:lumMod val="75000"/>
                </a:schemeClr>
              </a:solidFill>
              <a:latin typeface="Modern No. 20" panose="02070704070505020303" pitchFamily="18" charset="0"/>
            </a:endParaRPr>
          </a:p>
          <a:p>
            <a:pPr marL="127000" indent="0">
              <a:buNone/>
            </a:pPr>
            <a:r>
              <a:rPr lang="en-US" altLang="zh-TW" sz="2000" dirty="0">
                <a:latin typeface="Modern No. 20" panose="02070704070505020303" pitchFamily="18" charset="0"/>
              </a:rPr>
              <a:t>London's winter foggy weather, after the Industrial Revolution, brought a large number of coal fuels, coal after the soot mixed with fog, stuck on the surface, known as black fog.</a:t>
            </a:r>
            <a:endParaRPr lang="zh-TW" altLang="en-US" sz="2000" dirty="0">
              <a:latin typeface="Modern No. 20" panose="02070704070505020303" pitchFamily="18" charset="0"/>
            </a:endParaRPr>
          </a:p>
        </p:txBody>
      </p:sp>
      <p:pic>
        <p:nvPicPr>
          <p:cNvPr id="1026" name="Picture 2" descr="https://lh6.googleusercontent.com/ptTdZzpcTm9mc4QM21jK3pcTLJpdzl3Z8B-b5XfgWav5Gn5NChPA-ANS_68xYsxtv4Hquf_iwWD5Qv4pr5C9GxZ07FzOd7ziKi8GzaekBqQ6vQgVc9PvD9nbUttP8N0sZCy5yZBs16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600" y="1498499"/>
            <a:ext cx="3038399" cy="28722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3965175" y="1220819"/>
            <a:ext cx="1213650" cy="12090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1595197" y="2616056"/>
            <a:ext cx="5970723" cy="674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altLang="zh-TW" sz="40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Impacts of Air Pollution</a:t>
            </a:r>
            <a:endParaRPr sz="4000" dirty="0">
              <a:latin typeface="Cormorant Unicase Medium" panose="00000600000000000000" pitchFamily="2" charset="0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title" idx="2"/>
          </p:nvPr>
        </p:nvSpPr>
        <p:spPr>
          <a:xfrm>
            <a:off x="4066275" y="1295321"/>
            <a:ext cx="1088100" cy="1012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oldoni" panose="02000500000000000000" pitchFamily="2" charset="0"/>
              </a:rPr>
              <a:t>02</a:t>
            </a:r>
            <a:endParaRPr sz="6000" dirty="0">
              <a:latin typeface="Goldoni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85635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>
            <a:spLocks noGrp="1"/>
          </p:cNvSpPr>
          <p:nvPr>
            <p:ph type="title"/>
          </p:nvPr>
        </p:nvSpPr>
        <p:spPr>
          <a:xfrm>
            <a:off x="720259" y="422031"/>
            <a:ext cx="7717500" cy="7104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ea typeface="Nunito Sans"/>
                <a:cs typeface="Nunito Sans"/>
              </a:rPr>
              <a:t>Health Effects</a:t>
            </a:r>
            <a:endParaRPr sz="44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9205" y="1460368"/>
            <a:ext cx="46936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How does air pollution affect our health?</a:t>
            </a:r>
            <a:endParaRPr lang="zh-TW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  <a:p>
            <a:pPr fontAlgn="base"/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It may cause some diseases such as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Respiratory Disease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Cardiovascular Disease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or worse, a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cancer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.</a:t>
            </a:r>
            <a:endParaRPr lang="zh-TW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  <a:p>
            <a:pPr fontAlgn="base"/>
            <a:endParaRPr lang="en-US" altLang="zh-TW" sz="2000" b="1" dirty="0">
              <a:latin typeface="Modern No. 20" panose="02070704070505020303" pitchFamily="18" charset="0"/>
            </a:endParaRPr>
          </a:p>
          <a:p>
            <a:pPr fontAlgn="base"/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Whom does air pollution affect the most?</a:t>
            </a:r>
            <a:endParaRPr lang="zh-TW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  <a:p>
            <a:pPr fontAlgn="base"/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Air pollution affects everyone’s health, but certain groups such as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children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older adults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, and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people with heart or lung diseases</a:t>
            </a:r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 may be harmed more.</a:t>
            </a:r>
            <a:endParaRPr lang="zh-TW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9317" y="1327184"/>
            <a:ext cx="2422975" cy="32194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42;p40"/>
          <p:cNvSpPr txBox="1">
            <a:spLocks noGrp="1"/>
          </p:cNvSpPr>
          <p:nvPr>
            <p:ph type="title"/>
          </p:nvPr>
        </p:nvSpPr>
        <p:spPr>
          <a:xfrm>
            <a:off x="3642804" y="429733"/>
            <a:ext cx="4136099" cy="1363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Environmental </a:t>
            </a:r>
            <a:br>
              <a:rPr lang="en-US" sz="4400" dirty="0">
                <a:solidFill>
                  <a:schemeClr val="tx1"/>
                </a:solidFill>
                <a:latin typeface="Cormorant Unicase Medium" panose="000006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Cormorant Unicase Medium" panose="00000600000000000000" pitchFamily="2" charset="0"/>
              </a:rPr>
              <a:t>Effects</a:t>
            </a:r>
            <a:endParaRPr sz="4400" dirty="0">
              <a:solidFill>
                <a:schemeClr val="tx1"/>
              </a:solidFill>
              <a:latin typeface="Cormorant Unicase Medium" panose="00000600000000000000" pitchFamily="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5460" y="1783080"/>
            <a:ext cx="4325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75000"/>
                </a:schemeClr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  <a:cs typeface="Times New Roman" panose="02020603050405020304" pitchFamily="18" charset="0"/>
              </a:rPr>
              <a:t>Acid Rain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Acid rain damages trees and causes soils and water bodies to acidify.</a:t>
            </a:r>
            <a:endParaRPr lang="en-US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  <a:cs typeface="Times New Roman" panose="02020603050405020304" pitchFamily="18" charset="0"/>
              </a:rPr>
              <a:t>Haze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</a:rPr>
              <a:t>Haze obscures the clarity, color, texture, and form of what we see.</a:t>
            </a:r>
            <a:endParaRPr lang="en-US" altLang="zh-TW" sz="2000" dirty="0">
              <a:solidFill>
                <a:schemeClr val="tx1">
                  <a:lumMod val="75000"/>
                </a:schemeClr>
              </a:solidFill>
              <a:latin typeface="Modern No. 20" panose="02070704070505020303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Effects on wildlife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</a:schemeClr>
                </a:solidFill>
                <a:latin typeface="Modern No. 20" panose="02070704070505020303" pitchFamily="18" charset="0"/>
                <a:cs typeface="Times New Roman" panose="02020603050405020304" pitchFamily="18" charset="0"/>
              </a:rPr>
              <a:t>Toxic pollutants can impact wildlife in a number of ways.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1279" y="624840"/>
            <a:ext cx="2662909" cy="3901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8325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5ordXnCzMLs5BlGisJqWs9cgBvDlnUDX1-6FjYs7d2iWCd9rGSwBDIj_l2twGS_nfcJ6xc8fkODvX4o01_fdh9ur-LJlucMJvnnFN0YdXwNrARGrSEuUicb7Pw2WQUMeYp9IeXCQyZ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66"/>
            <a:ext cx="10287644" cy="514382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648" y="-3266"/>
            <a:ext cx="9144648" cy="514382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1" name="Google Shape;421;p39"/>
          <p:cNvSpPr txBox="1">
            <a:spLocks noGrp="1"/>
          </p:cNvSpPr>
          <p:nvPr>
            <p:ph type="title"/>
          </p:nvPr>
        </p:nvSpPr>
        <p:spPr>
          <a:xfrm>
            <a:off x="716464" y="411480"/>
            <a:ext cx="7717500" cy="1295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4400" dirty="0">
                <a:solidFill>
                  <a:schemeClr val="accent3"/>
                </a:solidFill>
              </a:rPr>
              <a:t>The Future Impact </a:t>
            </a:r>
            <a:br>
              <a:rPr lang="en-US" altLang="zh-TW" sz="4400" dirty="0">
                <a:solidFill>
                  <a:schemeClr val="accent3"/>
                </a:solidFill>
              </a:rPr>
            </a:br>
            <a:r>
              <a:rPr lang="en-US" altLang="zh-TW" sz="4400" dirty="0">
                <a:solidFill>
                  <a:schemeClr val="accent3"/>
                </a:solidFill>
              </a:rPr>
              <a:t>on the Planet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9229" y="1925629"/>
            <a:ext cx="6469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CO2, CFCs, </a:t>
            </a:r>
            <a:r>
              <a:rPr lang="en-US" altLang="zh-TW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SOx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CH4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particulate matter and other chemical substances in the air, which will cause the death of organisms and damage the environment. </a:t>
            </a:r>
          </a:p>
          <a:p>
            <a:endParaRPr lang="en-US" altLang="zh-TW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altLang="zh-TW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CO²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CH⁴ contribute to </a:t>
            </a:r>
            <a:r>
              <a:rPr lang="en-US" altLang="zh-TW" sz="20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our temperature will get higher and higher, triggering the </a:t>
            </a:r>
            <a:r>
              <a:rPr lang="en-US" altLang="zh-TW" sz="20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greenhouse effect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CFCs will cause the </a:t>
            </a:r>
            <a:r>
              <a:rPr lang="en-US" altLang="zh-TW" sz="20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 hole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too much UV light will affect biological health.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642415" y="1694320"/>
            <a:ext cx="293133" cy="3449180"/>
            <a:chOff x="8642415" y="1694320"/>
            <a:chExt cx="293133" cy="3449180"/>
          </a:xfrm>
        </p:grpSpPr>
        <p:cxnSp>
          <p:nvCxnSpPr>
            <p:cNvPr id="7" name="直線接點 6"/>
            <p:cNvCxnSpPr/>
            <p:nvPr/>
          </p:nvCxnSpPr>
          <p:spPr>
            <a:xfrm flipH="1">
              <a:off x="8782050" y="2495550"/>
              <a:ext cx="9525" cy="26479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8642415" y="1694320"/>
              <a:ext cx="293133" cy="52501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8642415" y="1890471"/>
              <a:ext cx="293133" cy="52501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5" name="直線接點 34"/>
          <p:cNvCxnSpPr/>
          <p:nvPr/>
        </p:nvCxnSpPr>
        <p:spPr>
          <a:xfrm flipH="1">
            <a:off x="354514" y="2492608"/>
            <a:ext cx="9525" cy="26479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214879" y="1691378"/>
            <a:ext cx="293133" cy="52501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214879" y="1887529"/>
            <a:ext cx="293133" cy="52501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3965175" y="1220819"/>
            <a:ext cx="1213650" cy="12090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1888834" y="2623409"/>
            <a:ext cx="5375566" cy="1055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000" dirty="0">
                <a:latin typeface="Cormorant Unicase Medium" panose="00000600000000000000" pitchFamily="2" charset="0"/>
              </a:rPr>
              <a:t>Policies of </a:t>
            </a:r>
            <a:br>
              <a:rPr lang="en-US" altLang="zh-TW" sz="4000" dirty="0">
                <a:latin typeface="Cormorant Unicase Medium" panose="00000600000000000000" pitchFamily="2" charset="0"/>
              </a:rPr>
            </a:br>
            <a:r>
              <a:rPr lang="en-US" altLang="zh-TW" sz="4000" dirty="0">
                <a:latin typeface="Cormorant Unicase Medium" panose="00000600000000000000" pitchFamily="2" charset="0"/>
              </a:rPr>
              <a:t>Other Countries</a:t>
            </a:r>
            <a:endParaRPr sz="4000" dirty="0">
              <a:latin typeface="Cormorant Unicase Medium" panose="00000600000000000000" pitchFamily="2" charset="0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title" idx="2"/>
          </p:nvPr>
        </p:nvSpPr>
        <p:spPr>
          <a:xfrm>
            <a:off x="4056750" y="1304846"/>
            <a:ext cx="1088100" cy="1012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oldoni" panose="02000500000000000000" pitchFamily="2" charset="0"/>
              </a:rPr>
              <a:t>03</a:t>
            </a:r>
            <a:endParaRPr sz="6000" dirty="0">
              <a:latin typeface="Goldoni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24330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</p:sld>
</file>

<file path=ppt/theme/theme1.xml><?xml version="1.0" encoding="utf-8"?>
<a:theme xmlns:a="http://schemas.openxmlformats.org/drawingml/2006/main" name="World Breastfeeding Week by Slidesgo">
  <a:themeElements>
    <a:clrScheme name="illusion">
      <a:dk1>
        <a:srgbClr val="3D3D3D"/>
      </a:dk1>
      <a:lt1>
        <a:srgbClr val="FFFFFF"/>
      </a:lt1>
      <a:dk2>
        <a:srgbClr val="BCD4FD"/>
      </a:dk2>
      <a:lt2>
        <a:srgbClr val="FBB9E4"/>
      </a:lt2>
      <a:accent1>
        <a:srgbClr val="FFF8B5"/>
      </a:accent1>
      <a:accent2>
        <a:srgbClr val="FDA395"/>
      </a:accent2>
      <a:accent3>
        <a:srgbClr val="FDE1D4"/>
      </a:accent3>
      <a:accent4>
        <a:srgbClr val="FFABCD"/>
      </a:accent4>
      <a:accent5>
        <a:srgbClr val="E465A2"/>
      </a:accent5>
      <a:accent6>
        <a:srgbClr val="FFFFFF"/>
      </a:accent6>
      <a:hlink>
        <a:srgbClr val="3D3D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909</Words>
  <Application>Microsoft Macintosh PowerPoint</Application>
  <PresentationFormat>On-screen Show (16:9)</PresentationFormat>
  <Paragraphs>83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Alef</vt:lpstr>
      <vt:lpstr>Calibri</vt:lpstr>
      <vt:lpstr>Calibri Light</vt:lpstr>
      <vt:lpstr>Cormorant Unicase</vt:lpstr>
      <vt:lpstr>Cormorant Unicase Medium</vt:lpstr>
      <vt:lpstr>Cormorant Unicase SemiBold</vt:lpstr>
      <vt:lpstr>Dosis</vt:lpstr>
      <vt:lpstr>Goldoni</vt:lpstr>
      <vt:lpstr>Modern No. 20</vt:lpstr>
      <vt:lpstr>Nunito Sans</vt:lpstr>
      <vt:lpstr>Open Sans</vt:lpstr>
      <vt:lpstr>World Breastfeeding Week by Slidesgo</vt:lpstr>
      <vt:lpstr>Let’s Investigate Air Pollution</vt:lpstr>
      <vt:lpstr>Introduction  of Air Pollution</vt:lpstr>
      <vt:lpstr>Sources of Air Pollution</vt:lpstr>
      <vt:lpstr>Ｗhen did air pollution start？</vt:lpstr>
      <vt:lpstr>Impacts of Air Pollution</vt:lpstr>
      <vt:lpstr>Health Effects</vt:lpstr>
      <vt:lpstr>Environmental  Effects</vt:lpstr>
      <vt:lpstr>The Future Impact  on the Planet</vt:lpstr>
      <vt:lpstr>Policies of  Other Countries</vt:lpstr>
      <vt:lpstr>United Kingdom</vt:lpstr>
      <vt:lpstr>Japan</vt:lpstr>
      <vt:lpstr>South Korea</vt:lpstr>
      <vt:lpstr>UN Sustainable Development Goals</vt:lpstr>
      <vt:lpstr>SDGs 12</vt:lpstr>
      <vt:lpstr>SDGs 11</vt:lpstr>
      <vt:lpstr>Air Pollution in Taiwan</vt:lpstr>
      <vt:lpstr>Air Pollution in Taiwan</vt:lpstr>
      <vt:lpstr>Cross-Border Pollution from China</vt:lpstr>
      <vt:lpstr>Scooters</vt:lpstr>
      <vt:lpstr>Thanks for Listening</vt:lpstr>
      <vt:lpstr>question</vt:lpstr>
      <vt:lpstr>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breastfeeding week</dc:title>
  <dc:creator>Administrator</dc:creator>
  <cp:lastModifiedBy>Barry Kramer</cp:lastModifiedBy>
  <cp:revision>56</cp:revision>
  <dcterms:created xsi:type="dcterms:W3CDTF">2022-05-15T21:37:51Z</dcterms:created>
  <dcterms:modified xsi:type="dcterms:W3CDTF">2022-05-15T21:38:34Z</dcterms:modified>
</cp:coreProperties>
</file>