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xml" ContentType="application/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Default Extension="fntdata" ContentType="application/x-fontdata"/>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Caveat"/>
      <p:regular r:id="rId9"/>
      <p:bold r:id="rId10"/>
    </p:embeddedFont>
    <p:embeddedFont>
      <p:font typeface="Comfortaa"/>
      <p:regular r:id="rId11"/>
      <p:bold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p:cViewPr varScale="1">
        <p:scale>
          <a:sx n="108" d="100"/>
          <a:sy n="108" d="100"/>
        </p:scale>
        <p:origin x="-104" y="-17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font" Target="fonts/font3.fntdata"/><Relationship Id="rId12" Type="http://schemas.openxmlformats.org/officeDocument/2006/relationships/font" Target="fonts/font4.fntdata"/><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font" Target="fonts/font1.fntdata"/><Relationship Id="rId10"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
        <p:cNvGrpSpPr/>
        <p:nvPr/>
      </p:nvGrpSpPr>
      <p:grpSpPr>
        <a:xfrm>
          <a:off x="0" y="0"/>
          <a:ext cx="0" cy="0"/>
          <a:chOff x="0" y="0"/>
          <a:chExt cx="0" cy="0"/>
        </a:xfrm>
      </p:grpSpPr>
      <p:sp>
        <p:nvSpPr>
          <p:cNvPr id="58" name="Google Shape;58;gfacd44971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facd4497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
        <p:cNvGrpSpPr/>
        <p:nvPr/>
      </p:nvGrpSpPr>
      <p:grpSpPr>
        <a:xfrm>
          <a:off x="0" y="0"/>
          <a:ext cx="0" cy="0"/>
          <a:chOff x="0" y="0"/>
          <a:chExt cx="0" cy="0"/>
        </a:xfrm>
      </p:grpSpPr>
      <p:sp>
        <p:nvSpPr>
          <p:cNvPr id="65" name="Google Shape;65;gfacd44971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facd44971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Google Shape;74;gfacd44971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acd44971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2"/>
        <p:cNvGrpSpPr/>
        <p:nvPr/>
      </p:nvGrpSpPr>
      <p:grpSpPr>
        <a:xfrm>
          <a:off x="0" y="0"/>
          <a:ext cx="0" cy="0"/>
          <a:chOff x="0" y="0"/>
          <a:chExt cx="0" cy="0"/>
        </a:xfrm>
      </p:grpSpPr>
      <p:sp>
        <p:nvSpPr>
          <p:cNvPr id="83" name="Google Shape;83;gfae56b42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fae56b42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0"/>
        <p:cNvGrpSpPr/>
        <p:nvPr/>
      </p:nvGrpSpPr>
      <p:grpSpPr>
        <a:xfrm>
          <a:off x="0" y="0"/>
          <a:ext cx="0" cy="0"/>
          <a:chOff x="0" y="0"/>
          <a:chExt cx="0" cy="0"/>
        </a:xfrm>
      </p:grpSpPr>
      <p:sp>
        <p:nvSpPr>
          <p:cNvPr id="91" name="Google Shape;91;gfcc378759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fcc37875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www.energy.gov/eere/wind/how-do-wind-turbines-work" TargetMode="External"/><Relationship Id="rId4" Type="http://schemas.openxmlformats.org/officeDocument/2006/relationships/hyperlink" Target="https://www.energy.gov/eere/solar/solar-photovoltaic-cell-basics" TargetMode="External"/><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ghgemissions/global-greenhouse-gas-emissions-data" TargetMode="External"/><Relationship Id="rId4" Type="http://schemas.openxmlformats.org/officeDocument/2006/relationships/hyperlink" Target="https://www.mpoweruk.com/fossil_fuels.htm%23:~:text=Efficiencies.%20Taking%20into%20consideration%20the%20three%20conversion%20processes,,the%20energy%20input%20to%20the%20system%20is%20wasted." TargetMode="External"/><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3C47D"/>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Comfortaa"/>
                <a:ea typeface="Comfortaa"/>
                <a:cs typeface="Comfortaa"/>
                <a:sym typeface="Comfortaa"/>
              </a:rPr>
              <a:t>Youth Commitment</a:t>
            </a:r>
            <a:endParaRPr>
              <a:latin typeface="Comfortaa"/>
              <a:ea typeface="Comfortaa"/>
              <a:cs typeface="Comfortaa"/>
              <a:sym typeface="Comfortaa"/>
            </a:endParaRPr>
          </a:p>
        </p:txBody>
      </p:sp>
      <p:sp>
        <p:nvSpPr>
          <p:cNvPr id="55" name="Google Shape;55;p13"/>
          <p:cNvSpPr txBox="1">
            <a:spLocks noGrp="1"/>
          </p:cNvSpPr>
          <p:nvPr>
            <p:ph type="subTitle" idx="1"/>
          </p:nvPr>
        </p:nvSpPr>
        <p:spPr>
          <a:xfrm>
            <a:off x="311700" y="2874550"/>
            <a:ext cx="8520600" cy="1020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900">
                <a:latin typeface="Courier New"/>
                <a:ea typeface="Courier New"/>
                <a:cs typeface="Courier New"/>
                <a:sym typeface="Courier New"/>
              </a:rPr>
              <a:t>Actions To Fight Climate Change</a:t>
            </a:r>
            <a:endParaRPr sz="2900">
              <a:latin typeface="Courier New"/>
              <a:ea typeface="Courier New"/>
              <a:cs typeface="Courier New"/>
              <a:sym typeface="Courier New"/>
            </a:endParaRPr>
          </a:p>
        </p:txBody>
      </p:sp>
      <p:sp>
        <p:nvSpPr>
          <p:cNvPr id="56" name="Google Shape;56;p13"/>
          <p:cNvSpPr txBox="1"/>
          <p:nvPr/>
        </p:nvSpPr>
        <p:spPr>
          <a:xfrm>
            <a:off x="903000" y="3894550"/>
            <a:ext cx="73380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Caveat"/>
                <a:ea typeface="Caveat"/>
                <a:cs typeface="Caveat"/>
                <a:sym typeface="Caveat"/>
              </a:rPr>
              <a:t>8th Grade Class of St. Thomas School, Crystal Lake, Illinois</a:t>
            </a:r>
            <a:endParaRPr sz="1700">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E2F3"/>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21500" y="458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a:latin typeface="Comfortaa"/>
                <a:ea typeface="Comfortaa"/>
                <a:cs typeface="Comfortaa"/>
                <a:sym typeface="Comfortaa"/>
              </a:rPr>
              <a:t>How We Have Affected Climate Change</a:t>
            </a:r>
            <a:endParaRPr sz="3220">
              <a:latin typeface="Comfortaa"/>
              <a:ea typeface="Comfortaa"/>
              <a:cs typeface="Comfortaa"/>
              <a:sym typeface="Comfortaa"/>
            </a:endParaRPr>
          </a:p>
        </p:txBody>
      </p:sp>
      <p:sp>
        <p:nvSpPr>
          <p:cNvPr id="62" name="Google Shape;62;p14"/>
          <p:cNvSpPr txBox="1"/>
          <p:nvPr/>
        </p:nvSpPr>
        <p:spPr>
          <a:xfrm>
            <a:off x="321500" y="1262375"/>
            <a:ext cx="8520600" cy="34170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2100">
                <a:latin typeface="Comfortaa"/>
                <a:ea typeface="Comfortaa"/>
                <a:cs typeface="Comfortaa"/>
                <a:sym typeface="Comfortaa"/>
              </a:rPr>
              <a:t>Over the past few centuries, carbon emissions have become a daily event in our lives, even when we don't realize it. When you turn on your car, have your heater on during the winter, or even just cooking pasta, it can emit carbon into the atmosphere. As you can probably see, we have turned, over the past centuries, little everyday things into a way to use coal. Our main problem is our usage of coal; it is used in so many of our daily activities in producing energy, so we have to find a way to perform these activities using something other than coal for energy.</a:t>
            </a:r>
            <a:endParaRPr sz="2100">
              <a:latin typeface="Comfortaa"/>
              <a:ea typeface="Comfortaa"/>
              <a:cs typeface="Comfortaa"/>
              <a:sym typeface="Comfortaa"/>
            </a:endParaRPr>
          </a:p>
        </p:txBody>
      </p:sp>
      <p:pic>
        <p:nvPicPr>
          <p:cNvPr id="63" name="Google Shape;63;p14"/>
          <p:cNvPicPr preferRelativeResize="0"/>
          <p:nvPr/>
        </p:nvPicPr>
        <p:blipFill>
          <a:blip r:embed="rId3">
            <a:alphaModFix/>
          </a:blip>
          <a:stretch>
            <a:fillRect/>
          </a:stretch>
        </p:blipFill>
        <p:spPr>
          <a:xfrm rot="10800000" flipH="1">
            <a:off x="-819200" y="2507345"/>
            <a:ext cx="53725" cy="53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837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Energy Sources: Wind Turbines and Photovoltaic Cells vs Fossil Fuel Sources Part 1 - Daniel Limosnero</a:t>
            </a:r>
            <a:endParaRPr/>
          </a:p>
        </p:txBody>
      </p:sp>
      <p:sp>
        <p:nvSpPr>
          <p:cNvPr id="69" name="Google Shape;69;p15"/>
          <p:cNvSpPr txBox="1">
            <a:spLocks noGrp="1"/>
          </p:cNvSpPr>
          <p:nvPr>
            <p:ph type="body" idx="1"/>
          </p:nvPr>
        </p:nvSpPr>
        <p:spPr>
          <a:xfrm>
            <a:off x="311700" y="1452625"/>
            <a:ext cx="3999900" cy="35409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300" b="1"/>
              <a:t>Wind Turbines and Solar Panels:</a:t>
            </a:r>
            <a:endParaRPr sz="4300" b="1"/>
          </a:p>
          <a:p>
            <a:pPr marL="457200" lvl="0" indent="-296862" algn="l" rtl="0">
              <a:spcBef>
                <a:spcPts val="1200"/>
              </a:spcBef>
              <a:spcAft>
                <a:spcPts val="0"/>
              </a:spcAft>
              <a:buSzPct val="100000"/>
              <a:buChar char="●"/>
            </a:pPr>
            <a:r>
              <a:rPr lang="en" sz="4300" b="1"/>
              <a:t>Solar Panels and wind turbines: have little to no carbon footprint/produce indirect emissions from maintenance and construction</a:t>
            </a:r>
            <a:endParaRPr sz="4300" b="1"/>
          </a:p>
          <a:p>
            <a:pPr marL="0" lvl="0" indent="0" algn="l" rtl="0">
              <a:spcBef>
                <a:spcPts val="1200"/>
              </a:spcBef>
              <a:spcAft>
                <a:spcPts val="0"/>
              </a:spcAft>
              <a:buNone/>
            </a:pPr>
            <a:r>
              <a:rPr lang="en" sz="4300" b="1"/>
              <a:t>Solar Panels:</a:t>
            </a:r>
            <a:endParaRPr sz="4300" b="1"/>
          </a:p>
          <a:p>
            <a:pPr marL="457200" lvl="0" indent="-296862" algn="l" rtl="0">
              <a:spcBef>
                <a:spcPts val="1200"/>
              </a:spcBef>
              <a:spcAft>
                <a:spcPts val="0"/>
              </a:spcAft>
              <a:buSzPct val="100000"/>
              <a:buChar char="●"/>
            </a:pPr>
            <a:r>
              <a:rPr lang="en" sz="4300" b="1"/>
              <a:t>Mostly made out of silicon (second most common element on earth after oxygen)</a:t>
            </a:r>
            <a:endParaRPr sz="4300" b="1"/>
          </a:p>
          <a:p>
            <a:pPr marL="457200" lvl="0" indent="-296862" algn="l" rtl="0">
              <a:spcBef>
                <a:spcPts val="0"/>
              </a:spcBef>
              <a:spcAft>
                <a:spcPts val="0"/>
              </a:spcAft>
              <a:buSzPct val="100000"/>
              <a:buChar char="●"/>
            </a:pPr>
            <a:r>
              <a:rPr lang="en" sz="4300" b="1"/>
              <a:t>Have a 20% efficiency</a:t>
            </a:r>
            <a:endParaRPr sz="4300" b="1"/>
          </a:p>
          <a:p>
            <a:pPr marL="0" lvl="0" indent="0" algn="l" rtl="0">
              <a:spcBef>
                <a:spcPts val="1200"/>
              </a:spcBef>
              <a:spcAft>
                <a:spcPts val="0"/>
              </a:spcAft>
              <a:buNone/>
            </a:pPr>
            <a:r>
              <a:rPr lang="en" sz="4300" b="1"/>
              <a:t>Wind Turbines:</a:t>
            </a:r>
            <a:endParaRPr sz="4300" b="1"/>
          </a:p>
          <a:p>
            <a:pPr marL="457200" lvl="0" indent="-296862" algn="l" rtl="0">
              <a:spcBef>
                <a:spcPts val="1200"/>
              </a:spcBef>
              <a:spcAft>
                <a:spcPts val="0"/>
              </a:spcAft>
              <a:buSzPct val="100000"/>
              <a:buChar char="●"/>
            </a:pPr>
            <a:r>
              <a:rPr lang="en" sz="4300" b="1"/>
              <a:t>Produce electrical energy by extracting kinetic energy from the wind through pressure differences causing the rotor to spin, providing mechanical energy to a smaller generator that generates electricity</a:t>
            </a:r>
            <a:endParaRPr sz="4300" b="1"/>
          </a:p>
          <a:p>
            <a:pPr marL="457200" lvl="0" indent="-296862" algn="l" rtl="0">
              <a:spcBef>
                <a:spcPts val="0"/>
              </a:spcBef>
              <a:spcAft>
                <a:spcPts val="0"/>
              </a:spcAft>
              <a:buSzPct val="100000"/>
              <a:buChar char="●"/>
            </a:pPr>
            <a:r>
              <a:rPr lang="en" sz="4300" b="1"/>
              <a:t>Efficiency of most wind turbines used: 35%-45%</a:t>
            </a:r>
            <a:endParaRPr sz="4300" b="1"/>
          </a:p>
          <a:p>
            <a:pPr marL="457200" lvl="0" indent="-296862" algn="l" rtl="0">
              <a:spcBef>
                <a:spcPts val="0"/>
              </a:spcBef>
              <a:spcAft>
                <a:spcPts val="0"/>
              </a:spcAft>
              <a:buSzPct val="100000"/>
              <a:buChar char="●"/>
            </a:pPr>
            <a:r>
              <a:rPr lang="en" sz="4300" b="1"/>
              <a:t>Theoretical maximum efficiency according to Betz Limit: 59.3%</a:t>
            </a:r>
            <a:endParaRPr sz="4300" b="1"/>
          </a:p>
          <a:p>
            <a:pPr marL="0" lvl="0" indent="0" algn="l" rtl="0">
              <a:spcBef>
                <a:spcPts val="1200"/>
              </a:spcBef>
              <a:spcAft>
                <a:spcPts val="0"/>
              </a:spcAft>
              <a:buNone/>
            </a:pPr>
            <a:endParaRPr sz="1100"/>
          </a:p>
          <a:p>
            <a:pPr marL="0" lvl="0" indent="0" algn="l" rtl="0">
              <a:spcBef>
                <a:spcPts val="1200"/>
              </a:spcBef>
              <a:spcAft>
                <a:spcPts val="1200"/>
              </a:spcAft>
              <a:buNone/>
            </a:pPr>
            <a:endParaRPr/>
          </a:p>
        </p:txBody>
      </p:sp>
      <p:sp>
        <p:nvSpPr>
          <p:cNvPr id="70" name="Google Shape;70;p15"/>
          <p:cNvSpPr txBox="1">
            <a:spLocks noGrp="1"/>
          </p:cNvSpPr>
          <p:nvPr>
            <p:ph type="body" idx="2"/>
          </p:nvPr>
        </p:nvSpPr>
        <p:spPr>
          <a:xfrm>
            <a:off x="4544725" y="3479050"/>
            <a:ext cx="3999900" cy="141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References:</a:t>
            </a:r>
            <a:endParaRPr b="1"/>
          </a:p>
          <a:p>
            <a:pPr marL="0" lvl="0" indent="0" algn="l" rtl="0">
              <a:spcBef>
                <a:spcPts val="1200"/>
              </a:spcBef>
              <a:spcAft>
                <a:spcPts val="0"/>
              </a:spcAft>
              <a:buNone/>
            </a:pPr>
            <a:r>
              <a:rPr lang="en" sz="1100" u="sng">
                <a:solidFill>
                  <a:schemeClr val="hlink"/>
                </a:solidFill>
                <a:hlinkClick r:id="rId3"/>
              </a:rPr>
              <a:t>How Do Wind Turbines Work? | Department of Energy</a:t>
            </a:r>
            <a:endParaRPr/>
          </a:p>
          <a:p>
            <a:pPr marL="0" lvl="0" indent="0" algn="l" rtl="0">
              <a:spcBef>
                <a:spcPts val="1200"/>
              </a:spcBef>
              <a:spcAft>
                <a:spcPts val="1200"/>
              </a:spcAft>
              <a:buNone/>
            </a:pPr>
            <a:r>
              <a:rPr lang="en" sz="1100" u="sng">
                <a:solidFill>
                  <a:schemeClr val="hlink"/>
                </a:solidFill>
                <a:hlinkClick r:id="rId4"/>
              </a:rPr>
              <a:t>Solar Photovoltaic Cell Basics | Department of Energy</a:t>
            </a:r>
            <a:endParaRPr/>
          </a:p>
        </p:txBody>
      </p:sp>
      <p:pic>
        <p:nvPicPr>
          <p:cNvPr id="71" name="Google Shape;71;p15"/>
          <p:cNvPicPr preferRelativeResize="0"/>
          <p:nvPr/>
        </p:nvPicPr>
        <p:blipFill>
          <a:blip r:embed="rId5">
            <a:alphaModFix/>
          </a:blip>
          <a:stretch>
            <a:fillRect/>
          </a:stretch>
        </p:blipFill>
        <p:spPr>
          <a:xfrm>
            <a:off x="4544713" y="1543824"/>
            <a:ext cx="2232048" cy="1674025"/>
          </a:xfrm>
          <a:prstGeom prst="rect">
            <a:avLst/>
          </a:prstGeom>
          <a:noFill/>
          <a:ln>
            <a:noFill/>
          </a:ln>
        </p:spPr>
      </p:pic>
      <p:pic>
        <p:nvPicPr>
          <p:cNvPr id="72" name="Google Shape;72;p15"/>
          <p:cNvPicPr preferRelativeResize="0"/>
          <p:nvPr/>
        </p:nvPicPr>
        <p:blipFill>
          <a:blip r:embed="rId6">
            <a:alphaModFix/>
          </a:blip>
          <a:stretch>
            <a:fillRect/>
          </a:stretch>
        </p:blipFill>
        <p:spPr>
          <a:xfrm>
            <a:off x="6914350" y="1580825"/>
            <a:ext cx="2134124" cy="1600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25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Energy Sources: Wind Turbines and Photovoltaic cells vs. Fossil Fuel Sources Part 2 - Daniel Limosnero</a:t>
            </a:r>
            <a:endParaRPr/>
          </a:p>
        </p:txBody>
      </p:sp>
      <p:sp>
        <p:nvSpPr>
          <p:cNvPr id="78" name="Google Shape;78;p16"/>
          <p:cNvSpPr txBox="1">
            <a:spLocks noGrp="1"/>
          </p:cNvSpPr>
          <p:nvPr>
            <p:ph type="body" idx="1"/>
          </p:nvPr>
        </p:nvSpPr>
        <p:spPr>
          <a:xfrm>
            <a:off x="0" y="1236675"/>
            <a:ext cx="3776100" cy="39069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000" b="1"/>
              <a:t>Fossil Fuels:</a:t>
            </a:r>
            <a:endParaRPr sz="4000" b="1"/>
          </a:p>
          <a:p>
            <a:pPr marL="457200" lvl="0" indent="-292100" algn="l" rtl="0">
              <a:spcBef>
                <a:spcPts val="1200"/>
              </a:spcBef>
              <a:spcAft>
                <a:spcPts val="0"/>
              </a:spcAft>
              <a:buSzPct val="100000"/>
              <a:buChar char="●"/>
            </a:pPr>
            <a:r>
              <a:rPr lang="en" sz="4000" b="1"/>
              <a:t>Fossil fuels include: coal, petroleum (oil), and natural gas</a:t>
            </a:r>
            <a:endParaRPr sz="4000" b="1"/>
          </a:p>
          <a:p>
            <a:pPr marL="457200" lvl="0" indent="-292100" algn="l" rtl="0">
              <a:spcBef>
                <a:spcPts val="0"/>
              </a:spcBef>
              <a:spcAft>
                <a:spcPts val="0"/>
              </a:spcAft>
              <a:buSzPct val="100000"/>
              <a:buChar char="●"/>
            </a:pPr>
            <a:r>
              <a:rPr lang="en" sz="4000" b="1"/>
              <a:t>Fossil fuels produce over 80% of the world’s electricity</a:t>
            </a:r>
            <a:endParaRPr sz="4000" b="1"/>
          </a:p>
          <a:p>
            <a:pPr marL="457200" lvl="0" indent="-292100" algn="l" rtl="0">
              <a:spcBef>
                <a:spcPts val="0"/>
              </a:spcBef>
              <a:spcAft>
                <a:spcPts val="0"/>
              </a:spcAft>
              <a:buSzPct val="100000"/>
              <a:buChar char="●"/>
            </a:pPr>
            <a:r>
              <a:rPr lang="en" sz="4000" b="1"/>
              <a:t>Account for 65% of all greenhouse gas emissions (in the form of CO2) from human activities</a:t>
            </a:r>
            <a:endParaRPr sz="4000" b="1"/>
          </a:p>
          <a:p>
            <a:pPr marL="457200" lvl="0" indent="-292100" algn="l" rtl="0">
              <a:spcBef>
                <a:spcPts val="0"/>
              </a:spcBef>
              <a:spcAft>
                <a:spcPts val="0"/>
              </a:spcAft>
              <a:buSzPct val="100000"/>
              <a:buChar char="●"/>
            </a:pPr>
            <a:r>
              <a:rPr lang="en" sz="4000" b="1"/>
              <a:t>Typical fossil fuel power plant has a</a:t>
            </a:r>
            <a:r>
              <a:rPr lang="en" sz="4000"/>
              <a:t> </a:t>
            </a:r>
            <a:r>
              <a:rPr lang="en" sz="4000" b="1"/>
              <a:t>40% efficiency- 60% of energy is wasted</a:t>
            </a:r>
            <a:endParaRPr sz="4000" b="1"/>
          </a:p>
          <a:p>
            <a:pPr marL="0" lvl="0" indent="0" algn="l" rtl="0">
              <a:spcBef>
                <a:spcPts val="1200"/>
              </a:spcBef>
              <a:spcAft>
                <a:spcPts val="0"/>
              </a:spcAft>
              <a:buNone/>
            </a:pPr>
            <a:r>
              <a:rPr lang="en" sz="4000" b="1"/>
              <a:t>Summative Evaluation:</a:t>
            </a:r>
            <a:endParaRPr sz="4000" b="1"/>
          </a:p>
          <a:p>
            <a:pPr marL="0" lvl="0" indent="0" algn="l" rtl="0">
              <a:spcBef>
                <a:spcPts val="1200"/>
              </a:spcBef>
              <a:spcAft>
                <a:spcPts val="0"/>
              </a:spcAft>
              <a:buNone/>
            </a:pPr>
            <a:r>
              <a:rPr lang="en" sz="4000" b="1"/>
              <a:t>Solar panels and wind turbines are ‘better’ for the environment. They produce little to no greenhouse gases, compared to fossil fuels. In terms of power generation and efficiency, fossil fuels are superior to solar panels, with fossil fuels having an efficiency of 40% and solar panels only having a 20% efficiency. However, thermal power plants are not necessarily superior to the typical 35-45% efficiency of wind turbines. A commitment to transitioning from fossil fuels to alternative energy sources such as solar panels and wind turbines should still be made; their efficiencies are comparable to those of thermal power plants, while also being beneficial to the environment.</a:t>
            </a:r>
            <a:endParaRPr sz="4000" b="1"/>
          </a:p>
          <a:p>
            <a:pPr marL="0" lvl="0" indent="0" algn="l" rtl="0">
              <a:spcBef>
                <a:spcPts val="1200"/>
              </a:spcBef>
              <a:spcAft>
                <a:spcPts val="0"/>
              </a:spcAft>
              <a:buNone/>
            </a:pPr>
            <a:endParaRPr sz="48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79" name="Google Shape;79;p16"/>
          <p:cNvSpPr txBox="1">
            <a:spLocks noGrp="1"/>
          </p:cNvSpPr>
          <p:nvPr>
            <p:ph type="body" idx="2"/>
          </p:nvPr>
        </p:nvSpPr>
        <p:spPr>
          <a:xfrm>
            <a:off x="5157150" y="3902175"/>
            <a:ext cx="3863400" cy="1064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t>References:</a:t>
            </a:r>
            <a:endParaRPr b="1"/>
          </a:p>
          <a:p>
            <a:pPr marL="0" lvl="0" indent="0" algn="l" rtl="0">
              <a:spcBef>
                <a:spcPts val="1200"/>
              </a:spcBef>
              <a:spcAft>
                <a:spcPts val="0"/>
              </a:spcAft>
              <a:buNone/>
            </a:pPr>
            <a:r>
              <a:rPr lang="en" sz="1100" u="sng">
                <a:solidFill>
                  <a:schemeClr val="hlink"/>
                </a:solidFill>
                <a:hlinkClick r:id="rId3"/>
              </a:rPr>
              <a:t>Global Greenhouse Gas Emissions Data | US EPA</a:t>
            </a:r>
            <a:endParaRPr/>
          </a:p>
          <a:p>
            <a:pPr marL="0" lvl="0" indent="0" algn="l" rtl="0">
              <a:spcBef>
                <a:spcPts val="1200"/>
              </a:spcBef>
              <a:spcAft>
                <a:spcPts val="1200"/>
              </a:spcAft>
              <a:buNone/>
            </a:pPr>
            <a:r>
              <a:rPr lang="en" sz="1100" u="sng">
                <a:solidFill>
                  <a:schemeClr val="hlink"/>
                </a:solidFill>
                <a:hlinkClick r:id="rId4"/>
              </a:rPr>
              <a:t>Electrical Power Generation from Fossil Fuels (mpoweruk.com)</a:t>
            </a:r>
            <a:endParaRPr/>
          </a:p>
        </p:txBody>
      </p:sp>
      <p:pic>
        <p:nvPicPr>
          <p:cNvPr id="80" name="Google Shape;80;p16"/>
          <p:cNvPicPr preferRelativeResize="0"/>
          <p:nvPr/>
        </p:nvPicPr>
        <p:blipFill>
          <a:blip r:embed="rId5">
            <a:alphaModFix/>
          </a:blip>
          <a:stretch>
            <a:fillRect/>
          </a:stretch>
        </p:blipFill>
        <p:spPr>
          <a:xfrm>
            <a:off x="4259125" y="1236675"/>
            <a:ext cx="3285350" cy="2172050"/>
          </a:xfrm>
          <a:prstGeom prst="rect">
            <a:avLst/>
          </a:prstGeom>
          <a:noFill/>
          <a:ln>
            <a:noFill/>
          </a:ln>
        </p:spPr>
      </p:pic>
      <p:pic>
        <p:nvPicPr>
          <p:cNvPr id="81" name="Google Shape;81;p16"/>
          <p:cNvPicPr preferRelativeResize="0"/>
          <p:nvPr/>
        </p:nvPicPr>
        <p:blipFill>
          <a:blip r:embed="rId6">
            <a:alphaModFix/>
          </a:blip>
          <a:stretch>
            <a:fillRect/>
          </a:stretch>
        </p:blipFill>
        <p:spPr>
          <a:xfrm>
            <a:off x="3707975" y="3723175"/>
            <a:ext cx="1299098" cy="12990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
        <p:cNvGrpSpPr/>
        <p:nvPr/>
      </p:nvGrpSpPr>
      <p:grpSpPr>
        <a:xfrm>
          <a:off x="0" y="0"/>
          <a:ext cx="0" cy="0"/>
          <a:chOff x="0" y="0"/>
          <a:chExt cx="0" cy="0"/>
        </a:xfrm>
      </p:grpSpPr>
      <p:sp>
        <p:nvSpPr>
          <p:cNvPr id="86" name="Google Shape;86;p17"/>
          <p:cNvSpPr txBox="1"/>
          <p:nvPr/>
        </p:nvSpPr>
        <p:spPr>
          <a:xfrm>
            <a:off x="1396675" y="456600"/>
            <a:ext cx="354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7" name="Google Shape;87;p17"/>
          <p:cNvSpPr txBox="1"/>
          <p:nvPr/>
        </p:nvSpPr>
        <p:spPr>
          <a:xfrm>
            <a:off x="120875" y="256500"/>
            <a:ext cx="7319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t>WAYS TO HELP STOP CLIMATE CHANGE</a:t>
            </a:r>
            <a:endParaRPr sz="2700" b="1"/>
          </a:p>
        </p:txBody>
      </p:sp>
      <p:sp>
        <p:nvSpPr>
          <p:cNvPr id="88" name="Google Shape;88;p17"/>
          <p:cNvSpPr txBox="1"/>
          <p:nvPr/>
        </p:nvSpPr>
        <p:spPr>
          <a:xfrm>
            <a:off x="617750" y="1195225"/>
            <a:ext cx="8192100" cy="3016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 sz="2300"/>
              <a:t>Use less water- shorter showers, don’t leave the sink on, don’t use dishwasher or washing machine a lot</a:t>
            </a:r>
            <a:endParaRPr sz="2300"/>
          </a:p>
          <a:p>
            <a:pPr marL="457200" lvl="0" indent="-374650" algn="l" rtl="0">
              <a:spcBef>
                <a:spcPts val="0"/>
              </a:spcBef>
              <a:spcAft>
                <a:spcPts val="0"/>
              </a:spcAft>
              <a:buSzPts val="2300"/>
              <a:buChar char="●"/>
            </a:pPr>
            <a:r>
              <a:rPr lang="en" sz="2300"/>
              <a:t>Less use of gas vehicles/ drive more efficiently- carpooling, electric cars, biking, walking</a:t>
            </a:r>
            <a:endParaRPr sz="2300"/>
          </a:p>
          <a:p>
            <a:pPr marL="457200" lvl="0" indent="-374650" algn="l" rtl="0">
              <a:spcBef>
                <a:spcPts val="0"/>
              </a:spcBef>
              <a:spcAft>
                <a:spcPts val="0"/>
              </a:spcAft>
              <a:buSzPts val="2300"/>
              <a:buChar char="●"/>
            </a:pPr>
            <a:r>
              <a:rPr lang="en" sz="2300"/>
              <a:t>Educate more people about global warming, carbon emissions</a:t>
            </a:r>
            <a:endParaRPr sz="2300"/>
          </a:p>
          <a:p>
            <a:pPr marL="457200" lvl="0" indent="-374650" algn="l" rtl="0">
              <a:spcBef>
                <a:spcPts val="0"/>
              </a:spcBef>
              <a:spcAft>
                <a:spcPts val="0"/>
              </a:spcAft>
              <a:buSzPts val="2300"/>
              <a:buChar char="●"/>
            </a:pPr>
            <a:r>
              <a:rPr lang="en" sz="2300"/>
              <a:t>Encourage people to start changing their lifestyles based off their amount of carbon and water used.</a:t>
            </a:r>
            <a:endParaRPr sz="2300"/>
          </a:p>
        </p:txBody>
      </p:sp>
      <p:sp>
        <p:nvSpPr>
          <p:cNvPr id="89" name="Google Shape;89;p17"/>
          <p:cNvSpPr txBox="1"/>
          <p:nvPr/>
        </p:nvSpPr>
        <p:spPr>
          <a:xfrm>
            <a:off x="1342950" y="4445175"/>
            <a:ext cx="175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Avery Younge</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Plan to fight climate change</a:t>
            </a:r>
            <a:endParaRPr/>
          </a:p>
        </p:txBody>
      </p:sp>
      <p:sp>
        <p:nvSpPr>
          <p:cNvPr id="95" name="Google Shape;95;p18"/>
          <p:cNvSpPr txBox="1">
            <a:spLocks noGrp="1"/>
          </p:cNvSpPr>
          <p:nvPr>
            <p:ph type="body" idx="1"/>
          </p:nvPr>
        </p:nvSpPr>
        <p:spPr>
          <a:xfrm>
            <a:off x="177400" y="10987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Conserve energy</a:t>
            </a:r>
            <a:endParaRPr/>
          </a:p>
          <a:p>
            <a:pPr marL="0" lvl="0" indent="0" algn="l" rtl="0">
              <a:spcBef>
                <a:spcPts val="1200"/>
              </a:spcBef>
              <a:spcAft>
                <a:spcPts val="0"/>
              </a:spcAft>
              <a:buNone/>
            </a:pPr>
            <a:r>
              <a:rPr lang="en"/>
              <a:t>Plant trees</a:t>
            </a:r>
            <a:endParaRPr/>
          </a:p>
          <a:p>
            <a:pPr marL="0" lvl="0" indent="0" algn="l" rtl="0">
              <a:spcBef>
                <a:spcPts val="1200"/>
              </a:spcBef>
              <a:spcAft>
                <a:spcPts val="0"/>
              </a:spcAft>
              <a:buNone/>
            </a:pPr>
            <a:r>
              <a:rPr lang="en"/>
              <a:t>Use cover crops</a:t>
            </a:r>
            <a:endParaRPr/>
          </a:p>
          <a:p>
            <a:pPr marL="0" lvl="0" indent="0" algn="l" rtl="0">
              <a:spcBef>
                <a:spcPts val="1200"/>
              </a:spcBef>
              <a:spcAft>
                <a:spcPts val="0"/>
              </a:spcAft>
              <a:buNone/>
            </a:pPr>
            <a:r>
              <a:rPr lang="en"/>
              <a:t>Use geoengineering</a:t>
            </a:r>
            <a:endParaRPr/>
          </a:p>
          <a:p>
            <a:pPr marL="0" lvl="0" indent="0" algn="l" rtl="0">
              <a:spcBef>
                <a:spcPts val="1200"/>
              </a:spcBef>
              <a:spcAft>
                <a:spcPts val="0"/>
              </a:spcAft>
              <a:buNone/>
            </a:pPr>
            <a:r>
              <a:rPr lang="en"/>
              <a:t>Search for answers through technology</a:t>
            </a:r>
            <a:endParaRPr/>
          </a:p>
          <a:p>
            <a:pPr marL="0" lvl="0" indent="0" algn="l" rtl="0">
              <a:spcBef>
                <a:spcPts val="1200"/>
              </a:spcBef>
              <a:spcAft>
                <a:spcPts val="0"/>
              </a:spcAft>
              <a:buNone/>
            </a:pPr>
            <a:r>
              <a:rPr lang="en"/>
              <a:t>Use renewable energy</a:t>
            </a:r>
            <a:endParaRPr/>
          </a:p>
          <a:p>
            <a:pPr marL="0" lvl="0" indent="0" algn="l" rtl="0">
              <a:spcBef>
                <a:spcPts val="1200"/>
              </a:spcBef>
              <a:spcAft>
                <a:spcPts val="0"/>
              </a:spcAft>
              <a:buNone/>
            </a:pPr>
            <a:r>
              <a:rPr lang="en"/>
              <a:t>-Alayna Verzal</a:t>
            </a:r>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Words>
  <Application>Microsoft Macintosh PowerPoint</Application>
  <PresentationFormat>On-screen Show (16:9)</PresentationFormat>
  <Paragraphs>50</Paragraphs>
  <Slides>6</Slides>
  <Notes>6</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6</vt:i4>
      </vt:variant>
    </vt:vector>
  </HeadingPairs>
  <TitlesOfParts>
    <vt:vector size="9" baseType="lpstr">
      <vt:lpstr>Caveat</vt:lpstr>
      <vt:lpstr>Comfortaa</vt:lpstr>
      <vt:lpstr>Simple Light</vt:lpstr>
      <vt:lpstr>Youth Commitment</vt:lpstr>
      <vt:lpstr>How We Have Affected Climate Change</vt:lpstr>
      <vt:lpstr>Energy Sources: Wind Turbines and Photovoltaic Cells vs Fossil Fuel Sources Part 1 - Daniel Limosnero</vt:lpstr>
      <vt:lpstr>Energy Sources: Wind Turbines and Photovoltaic cells vs. Fossil Fuel Sources Part 2 - Daniel Limosnero</vt:lpstr>
      <vt:lpstr>Slide 5</vt:lpstr>
      <vt:lpstr>Plan to fight climate change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Commitment</dc:title>
  <dc:creator>Greg Reiva</dc:creator>
  <cp:lastModifiedBy>Barry Kramer</cp:lastModifiedBy>
  <cp:revision>3</cp:revision>
  <dcterms:created xsi:type="dcterms:W3CDTF">2022-05-31T18:50:38Z</dcterms:created>
  <dcterms:modified xsi:type="dcterms:W3CDTF">2022-05-31T18:51:07Z</dcterms:modified>
</cp:coreProperties>
</file>